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0" r:id="rId3"/>
    <p:sldId id="285" r:id="rId4"/>
    <p:sldId id="292" r:id="rId5"/>
    <p:sldId id="288" r:id="rId6"/>
    <p:sldId id="262" r:id="rId7"/>
    <p:sldId id="299" r:id="rId8"/>
    <p:sldId id="264" r:id="rId9"/>
    <p:sldId id="265" r:id="rId10"/>
    <p:sldId id="268" r:id="rId11"/>
    <p:sldId id="306" r:id="rId12"/>
    <p:sldId id="307" r:id="rId13"/>
    <p:sldId id="309" r:id="rId14"/>
    <p:sldId id="267" r:id="rId15"/>
    <p:sldId id="304" r:id="rId16"/>
    <p:sldId id="270" r:id="rId17"/>
    <p:sldId id="305" r:id="rId18"/>
    <p:sldId id="271" r:id="rId19"/>
    <p:sldId id="272" r:id="rId20"/>
    <p:sldId id="287" r:id="rId21"/>
    <p:sldId id="274" r:id="rId22"/>
    <p:sldId id="289" r:id="rId23"/>
    <p:sldId id="291" r:id="rId24"/>
    <p:sldId id="295" r:id="rId25"/>
    <p:sldId id="275" r:id="rId26"/>
    <p:sldId id="293" r:id="rId27"/>
    <p:sldId id="276" r:id="rId28"/>
    <p:sldId id="279" r:id="rId29"/>
    <p:sldId id="278" r:id="rId30"/>
    <p:sldId id="280" r:id="rId31"/>
    <p:sldId id="284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356F"/>
    <a:srgbClr val="D44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4717" autoAdjust="0"/>
  </p:normalViewPr>
  <p:slideViewPr>
    <p:cSldViewPr snapToGrid="0" snapToObjects="1">
      <p:cViewPr varScale="1">
        <p:scale>
          <a:sx n="62" d="100"/>
          <a:sy n="62" d="100"/>
        </p:scale>
        <p:origin x="16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58" y="67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0EE04-D05C-4923-968E-7978594A4A3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A7F4B3-7E52-49A0-BB5A-ECF93DCEE894}">
      <dgm:prSet phldrT="[Text]"/>
      <dgm:spPr/>
      <dgm:t>
        <a:bodyPr/>
        <a:lstStyle/>
        <a:p>
          <a:r>
            <a:rPr lang="en-US" dirty="0"/>
            <a:t>Home</a:t>
          </a:r>
        </a:p>
      </dgm:t>
    </dgm:pt>
    <dgm:pt modelId="{0B20BF85-C151-4ADE-8900-709DD0FD257F}" type="parTrans" cxnId="{C1A0581A-420A-4CDB-BEBC-93E88F8711EB}">
      <dgm:prSet/>
      <dgm:spPr/>
      <dgm:t>
        <a:bodyPr/>
        <a:lstStyle/>
        <a:p>
          <a:endParaRPr lang="en-US"/>
        </a:p>
      </dgm:t>
    </dgm:pt>
    <dgm:pt modelId="{5C91E498-5404-4494-A1A6-308FFCC1BBDB}" type="sibTrans" cxnId="{C1A0581A-420A-4CDB-BEBC-93E88F8711EB}">
      <dgm:prSet/>
      <dgm:spPr/>
      <dgm:t>
        <a:bodyPr/>
        <a:lstStyle/>
        <a:p>
          <a:endParaRPr lang="en-US"/>
        </a:p>
      </dgm:t>
    </dgm:pt>
    <dgm:pt modelId="{0537F87D-C7CC-4C83-997E-955F2DA2CA58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$500K+ </a:t>
          </a:r>
        </a:p>
        <a:p>
          <a:r>
            <a:rPr lang="en-US" sz="1300" dirty="0"/>
            <a:t>Replacement Cost</a:t>
          </a:r>
        </a:p>
      </dgm:t>
    </dgm:pt>
    <dgm:pt modelId="{904AC1F1-468C-4BAB-8B21-D26F8CA5BF7F}" type="parTrans" cxnId="{D4DAC5F5-2949-4A51-9925-53439928FA1A}">
      <dgm:prSet/>
      <dgm:spPr/>
      <dgm:t>
        <a:bodyPr/>
        <a:lstStyle/>
        <a:p>
          <a:endParaRPr lang="en-US"/>
        </a:p>
      </dgm:t>
    </dgm:pt>
    <dgm:pt modelId="{2721DD6A-B23A-452E-B39C-8348866E59F8}" type="sibTrans" cxnId="{D4DAC5F5-2949-4A51-9925-53439928FA1A}">
      <dgm:prSet/>
      <dgm:spPr/>
      <dgm:t>
        <a:bodyPr/>
        <a:lstStyle/>
        <a:p>
          <a:endParaRPr lang="en-US"/>
        </a:p>
      </dgm:t>
    </dgm:pt>
    <dgm:pt modelId="{3128CFEE-B020-40C3-9EF5-781D35AFAD53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Additional</a:t>
          </a:r>
        </a:p>
        <a:p>
          <a:r>
            <a:rPr lang="en-US" sz="1300" dirty="0"/>
            <a:t>Residences</a:t>
          </a:r>
        </a:p>
      </dgm:t>
    </dgm:pt>
    <dgm:pt modelId="{907D00BB-B2B2-4468-8698-A550187355CF}" type="parTrans" cxnId="{E8F3741E-A5D6-475F-B3FA-0C2625E72F54}">
      <dgm:prSet/>
      <dgm:spPr/>
      <dgm:t>
        <a:bodyPr/>
        <a:lstStyle/>
        <a:p>
          <a:endParaRPr lang="en-US"/>
        </a:p>
      </dgm:t>
    </dgm:pt>
    <dgm:pt modelId="{FFB7CAD2-F70C-49B2-8D59-457B16D779F0}" type="sibTrans" cxnId="{E8F3741E-A5D6-475F-B3FA-0C2625E72F54}">
      <dgm:prSet/>
      <dgm:spPr/>
      <dgm:t>
        <a:bodyPr/>
        <a:lstStyle/>
        <a:p>
          <a:endParaRPr lang="en-US"/>
        </a:p>
      </dgm:t>
    </dgm:pt>
    <dgm:pt modelId="{607D0488-85E0-4883-8CB4-89E01EBC8001}">
      <dgm:prSet phldrT="[Text]"/>
      <dgm:spPr/>
      <dgm:t>
        <a:bodyPr/>
        <a:lstStyle/>
        <a:p>
          <a:r>
            <a:rPr lang="en-US" dirty="0"/>
            <a:t>Assets</a:t>
          </a:r>
        </a:p>
      </dgm:t>
    </dgm:pt>
    <dgm:pt modelId="{D13AF007-2C44-474C-878D-12F3EF280644}" type="parTrans" cxnId="{88916D94-856B-4BEB-B3DA-D67580F83000}">
      <dgm:prSet/>
      <dgm:spPr/>
      <dgm:t>
        <a:bodyPr/>
        <a:lstStyle/>
        <a:p>
          <a:endParaRPr lang="en-US"/>
        </a:p>
      </dgm:t>
    </dgm:pt>
    <dgm:pt modelId="{D597696B-75E8-4906-AD59-3C5C64BD6EEA}" type="sibTrans" cxnId="{88916D94-856B-4BEB-B3DA-D67580F83000}">
      <dgm:prSet/>
      <dgm:spPr/>
      <dgm:t>
        <a:bodyPr/>
        <a:lstStyle/>
        <a:p>
          <a:endParaRPr lang="en-US"/>
        </a:p>
      </dgm:t>
    </dgm:pt>
    <dgm:pt modelId="{7BB0C056-2E03-4E62-9CBA-2075257E0E32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Luxury Vehicles</a:t>
          </a:r>
        </a:p>
      </dgm:t>
    </dgm:pt>
    <dgm:pt modelId="{77062D8E-1FC3-4CF7-8AED-30F0BF9AC73B}" type="parTrans" cxnId="{40BB90E2-11B1-4986-8EE0-1FCCC3E682EF}">
      <dgm:prSet/>
      <dgm:spPr/>
      <dgm:t>
        <a:bodyPr/>
        <a:lstStyle/>
        <a:p>
          <a:endParaRPr lang="en-US"/>
        </a:p>
      </dgm:t>
    </dgm:pt>
    <dgm:pt modelId="{106C9EC8-B9F5-4E1B-92FA-5443D21E1E74}" type="sibTrans" cxnId="{40BB90E2-11B1-4986-8EE0-1FCCC3E682EF}">
      <dgm:prSet/>
      <dgm:spPr/>
      <dgm:t>
        <a:bodyPr/>
        <a:lstStyle/>
        <a:p>
          <a:endParaRPr lang="en-US"/>
        </a:p>
      </dgm:t>
    </dgm:pt>
    <dgm:pt modelId="{61779C47-D037-4D17-AB3C-4F915234CC34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BB9C3772-FF7F-4D81-B8CE-7603F68F9745}" type="parTrans" cxnId="{1A007434-D20A-4886-B0FC-3828D045DD22}">
      <dgm:prSet/>
      <dgm:spPr/>
      <dgm:t>
        <a:bodyPr/>
        <a:lstStyle/>
        <a:p>
          <a:endParaRPr lang="en-US"/>
        </a:p>
      </dgm:t>
    </dgm:pt>
    <dgm:pt modelId="{067F1A9D-564F-4BE3-B106-C32AFA170D51}" type="sibTrans" cxnId="{1A007434-D20A-4886-B0FC-3828D045DD22}">
      <dgm:prSet/>
      <dgm:spPr/>
      <dgm:t>
        <a:bodyPr/>
        <a:lstStyle/>
        <a:p>
          <a:endParaRPr lang="en-US"/>
        </a:p>
      </dgm:t>
    </dgm:pt>
    <dgm:pt modelId="{A2BB3E7C-D8BC-47EE-9F89-F468E8F898CF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Multi-Gen</a:t>
          </a:r>
        </a:p>
        <a:p>
          <a:r>
            <a:rPr lang="en-US" sz="1300" dirty="0"/>
            <a:t>Wealth</a:t>
          </a:r>
        </a:p>
      </dgm:t>
    </dgm:pt>
    <dgm:pt modelId="{12B15F71-73A6-4D54-929C-DB9C79A82FB3}" type="parTrans" cxnId="{C5A5C2F4-D0F5-4C7E-8ABA-BB370535D4E6}">
      <dgm:prSet/>
      <dgm:spPr/>
      <dgm:t>
        <a:bodyPr/>
        <a:lstStyle/>
        <a:p>
          <a:endParaRPr lang="en-US"/>
        </a:p>
      </dgm:t>
    </dgm:pt>
    <dgm:pt modelId="{751B831C-AAC4-46F9-A2A4-D6C876F7A163}" type="sibTrans" cxnId="{C5A5C2F4-D0F5-4C7E-8ABA-BB370535D4E6}">
      <dgm:prSet/>
      <dgm:spPr/>
      <dgm:t>
        <a:bodyPr/>
        <a:lstStyle/>
        <a:p>
          <a:endParaRPr lang="en-US"/>
        </a:p>
      </dgm:t>
    </dgm:pt>
    <dgm:pt modelId="{38514A87-19BB-4974-B752-398280DE788B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Kidnap &amp; Ransom</a:t>
          </a:r>
        </a:p>
      </dgm:t>
    </dgm:pt>
    <dgm:pt modelId="{0E08A656-6EFC-4498-B4A8-275EF0B7B19D}" type="parTrans" cxnId="{466F1444-F42A-4E69-AA93-E6707277C3DF}">
      <dgm:prSet/>
      <dgm:spPr/>
      <dgm:t>
        <a:bodyPr/>
        <a:lstStyle/>
        <a:p>
          <a:endParaRPr lang="en-US"/>
        </a:p>
      </dgm:t>
    </dgm:pt>
    <dgm:pt modelId="{4BD3872E-7393-4341-94CC-57B13BE5EB8D}" type="sibTrans" cxnId="{466F1444-F42A-4E69-AA93-E6707277C3DF}">
      <dgm:prSet/>
      <dgm:spPr/>
      <dgm:t>
        <a:bodyPr/>
        <a:lstStyle/>
        <a:p>
          <a:endParaRPr lang="en-US"/>
        </a:p>
      </dgm:t>
    </dgm:pt>
    <dgm:pt modelId="{D51F0EC4-17C6-451F-96EB-AB60D77777F8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Entertains/</a:t>
          </a:r>
        </a:p>
        <a:p>
          <a:r>
            <a:rPr lang="en-US" sz="1300" dirty="0"/>
            <a:t>Hosts Events</a:t>
          </a:r>
        </a:p>
      </dgm:t>
    </dgm:pt>
    <dgm:pt modelId="{22EBC197-1023-4A15-9199-9EB6592BF3C3}" type="parTrans" cxnId="{918E670D-EE8A-405A-AA77-0E95BEF2251E}">
      <dgm:prSet/>
      <dgm:spPr/>
      <dgm:t>
        <a:bodyPr/>
        <a:lstStyle/>
        <a:p>
          <a:endParaRPr lang="en-US"/>
        </a:p>
      </dgm:t>
    </dgm:pt>
    <dgm:pt modelId="{640D4885-CA00-4671-AF71-7521289B649B}" type="sibTrans" cxnId="{918E670D-EE8A-405A-AA77-0E95BEF2251E}">
      <dgm:prSet/>
      <dgm:spPr/>
      <dgm:t>
        <a:bodyPr/>
        <a:lstStyle/>
        <a:p>
          <a:endParaRPr lang="en-US"/>
        </a:p>
      </dgm:t>
    </dgm:pt>
    <dgm:pt modelId="{EF4528D6-623B-476E-9F28-16D9295E9D83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Total Net Worth</a:t>
          </a:r>
        </a:p>
      </dgm:t>
    </dgm:pt>
    <dgm:pt modelId="{5CEB3584-E827-4A2E-B35C-DE7C4BA64062}" type="parTrans" cxnId="{8C5AB7B3-5709-423F-9037-DB1B56C788DF}">
      <dgm:prSet/>
      <dgm:spPr/>
      <dgm:t>
        <a:bodyPr/>
        <a:lstStyle/>
        <a:p>
          <a:endParaRPr lang="en-US"/>
        </a:p>
      </dgm:t>
    </dgm:pt>
    <dgm:pt modelId="{87A44E76-AB02-4456-B874-07E4F3A69609}" type="sibTrans" cxnId="{8C5AB7B3-5709-423F-9037-DB1B56C788DF}">
      <dgm:prSet/>
      <dgm:spPr/>
      <dgm:t>
        <a:bodyPr/>
        <a:lstStyle/>
        <a:p>
          <a:endParaRPr lang="en-US"/>
        </a:p>
      </dgm:t>
    </dgm:pt>
    <dgm:pt modelId="{1A9C9DF2-3335-4CC5-BEF4-6614BD12F89B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300" dirty="0"/>
            <a:t>Family Trustee,</a:t>
          </a:r>
        </a:p>
        <a:p>
          <a:r>
            <a:rPr lang="en-US" sz="1300" dirty="0"/>
            <a:t>LLC’s, Biz Auto</a:t>
          </a:r>
        </a:p>
      </dgm:t>
    </dgm:pt>
    <dgm:pt modelId="{BED9A51D-70CC-43BD-8767-511598E4E291}" type="parTrans" cxnId="{883F6350-6792-46CE-976A-C2E7192F5160}">
      <dgm:prSet/>
      <dgm:spPr/>
      <dgm:t>
        <a:bodyPr/>
        <a:lstStyle/>
        <a:p>
          <a:endParaRPr lang="en-US"/>
        </a:p>
      </dgm:t>
    </dgm:pt>
    <dgm:pt modelId="{1FCE68BC-FEA0-4F5E-BAD6-9219BF9BC4E7}" type="sibTrans" cxnId="{883F6350-6792-46CE-976A-C2E7192F5160}">
      <dgm:prSet/>
      <dgm:spPr/>
      <dgm:t>
        <a:bodyPr/>
        <a:lstStyle/>
        <a:p>
          <a:endParaRPr lang="en-US"/>
        </a:p>
      </dgm:t>
    </dgm:pt>
    <dgm:pt modelId="{6D2CF896-B01E-4800-81D1-DA36B234446A}">
      <dgm:prSet phldrT="[Text]"/>
      <dgm:spPr/>
      <dgm:t>
        <a:bodyPr/>
        <a:lstStyle/>
        <a:p>
          <a:r>
            <a:rPr lang="en-US" dirty="0"/>
            <a:t>More</a:t>
          </a:r>
        </a:p>
      </dgm:t>
    </dgm:pt>
    <dgm:pt modelId="{D1E58AF6-4177-4F4A-828A-F75ED50A1F54}" type="parTrans" cxnId="{1C708669-0D7E-431A-A000-4FCE6CBD205E}">
      <dgm:prSet/>
      <dgm:spPr/>
      <dgm:t>
        <a:bodyPr/>
        <a:lstStyle/>
        <a:p>
          <a:endParaRPr lang="en-US"/>
        </a:p>
      </dgm:t>
    </dgm:pt>
    <dgm:pt modelId="{31093394-BD5B-48D4-A506-9A7FAF860CB5}" type="sibTrans" cxnId="{1C708669-0D7E-431A-A000-4FCE6CBD205E}">
      <dgm:prSet/>
      <dgm:spPr/>
      <dgm:t>
        <a:bodyPr/>
        <a:lstStyle/>
        <a:p>
          <a:endParaRPr lang="en-US"/>
        </a:p>
      </dgm:t>
    </dgm:pt>
    <dgm:pt modelId="{275D89EF-BEDA-44AE-A864-00188C7C0C3D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Professional Athletes</a:t>
          </a:r>
        </a:p>
        <a:p>
          <a:r>
            <a:rPr lang="en-US" sz="1300" dirty="0"/>
            <a:t>&amp; Celebrities</a:t>
          </a:r>
        </a:p>
      </dgm:t>
    </dgm:pt>
    <dgm:pt modelId="{334F3110-812E-4E97-B5B4-8B1977D6058A}" type="parTrans" cxnId="{089FF026-1EA5-4A6A-A9BB-F022FDE1B18B}">
      <dgm:prSet/>
      <dgm:spPr/>
      <dgm:t>
        <a:bodyPr/>
        <a:lstStyle/>
        <a:p>
          <a:endParaRPr lang="en-US"/>
        </a:p>
      </dgm:t>
    </dgm:pt>
    <dgm:pt modelId="{FCA72101-2DEF-4CA0-B45B-FB32CA90D161}" type="sibTrans" cxnId="{089FF026-1EA5-4A6A-A9BB-F022FDE1B18B}">
      <dgm:prSet/>
      <dgm:spPr/>
      <dgm:t>
        <a:bodyPr/>
        <a:lstStyle/>
        <a:p>
          <a:endParaRPr lang="en-US"/>
        </a:p>
      </dgm:t>
    </dgm:pt>
    <dgm:pt modelId="{8B680F7D-378E-425A-8FC6-035E6935A69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300" dirty="0"/>
            <a:t>Board Membership &amp; Non-Profit Activities</a:t>
          </a:r>
        </a:p>
      </dgm:t>
    </dgm:pt>
    <dgm:pt modelId="{6B8115DE-CAAD-4DAC-BEFB-C0D417814312}" type="parTrans" cxnId="{D30F033F-2129-4EE7-AF45-D204EA782A7E}">
      <dgm:prSet/>
      <dgm:spPr/>
      <dgm:t>
        <a:bodyPr/>
        <a:lstStyle/>
        <a:p>
          <a:endParaRPr lang="en-US"/>
        </a:p>
      </dgm:t>
    </dgm:pt>
    <dgm:pt modelId="{126D2D58-EA0F-4112-B07A-A35875A6C782}" type="sibTrans" cxnId="{D30F033F-2129-4EE7-AF45-D204EA782A7E}">
      <dgm:prSet/>
      <dgm:spPr/>
      <dgm:t>
        <a:bodyPr/>
        <a:lstStyle/>
        <a:p>
          <a:endParaRPr lang="en-US"/>
        </a:p>
      </dgm:t>
    </dgm:pt>
    <dgm:pt modelId="{DCA64C6C-142D-4B28-A7BA-10F2B9968820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300" dirty="0"/>
            <a:t>Domestic Employees</a:t>
          </a:r>
        </a:p>
      </dgm:t>
    </dgm:pt>
    <dgm:pt modelId="{A54B3FB6-B4AB-4195-BBD4-C8CB268B3573}" type="parTrans" cxnId="{4C64C217-7C83-44B8-A45D-43781AB80070}">
      <dgm:prSet/>
      <dgm:spPr/>
      <dgm:t>
        <a:bodyPr/>
        <a:lstStyle/>
        <a:p>
          <a:endParaRPr lang="en-US"/>
        </a:p>
      </dgm:t>
    </dgm:pt>
    <dgm:pt modelId="{CEA25531-8244-4FAB-9E72-7DBD475DE956}" type="sibTrans" cxnId="{4C64C217-7C83-44B8-A45D-43781AB80070}">
      <dgm:prSet/>
      <dgm:spPr/>
      <dgm:t>
        <a:bodyPr/>
        <a:lstStyle/>
        <a:p>
          <a:endParaRPr lang="en-US"/>
        </a:p>
      </dgm:t>
    </dgm:pt>
    <dgm:pt modelId="{AE149623-214E-4B86-9292-027E7FACC79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300" dirty="0"/>
            <a:t>Jewelry, Art &amp; Collectibles</a:t>
          </a:r>
        </a:p>
      </dgm:t>
    </dgm:pt>
    <dgm:pt modelId="{72374E1D-FF47-462F-9D3F-F77E5F04BE9D}" type="sibTrans" cxnId="{389BDBDC-4669-4ACA-B342-C59A3C0D3304}">
      <dgm:prSet/>
      <dgm:spPr/>
      <dgm:t>
        <a:bodyPr/>
        <a:lstStyle/>
        <a:p>
          <a:endParaRPr lang="en-US"/>
        </a:p>
      </dgm:t>
    </dgm:pt>
    <dgm:pt modelId="{E36CD284-ABEF-4B48-A8CF-FF78F0D4ECF9}" type="parTrans" cxnId="{389BDBDC-4669-4ACA-B342-C59A3C0D3304}">
      <dgm:prSet/>
      <dgm:spPr/>
      <dgm:t>
        <a:bodyPr/>
        <a:lstStyle/>
        <a:p>
          <a:endParaRPr lang="en-US"/>
        </a:p>
      </dgm:t>
    </dgm:pt>
    <dgm:pt modelId="{E1E1C204-4D81-437B-B512-9B008A2DEF12}" type="pres">
      <dgm:prSet presAssocID="{2A20EE04-D05C-4923-968E-7978594A4A36}" presName="theList" presStyleCnt="0">
        <dgm:presLayoutVars>
          <dgm:dir/>
          <dgm:animLvl val="lvl"/>
          <dgm:resizeHandles val="exact"/>
        </dgm:presLayoutVars>
      </dgm:prSet>
      <dgm:spPr/>
    </dgm:pt>
    <dgm:pt modelId="{3493A328-B2D1-4D02-860E-B826C03A9E56}" type="pres">
      <dgm:prSet presAssocID="{2BA7F4B3-7E52-49A0-BB5A-ECF93DCEE894}" presName="compNode" presStyleCnt="0"/>
      <dgm:spPr/>
    </dgm:pt>
    <dgm:pt modelId="{FEDAAC61-E779-4AD0-AFB7-DD37CA67D739}" type="pres">
      <dgm:prSet presAssocID="{2BA7F4B3-7E52-49A0-BB5A-ECF93DCEE894}" presName="aNode" presStyleLbl="bgShp" presStyleIdx="0" presStyleCnt="4" custLinFactNeighborX="-38"/>
      <dgm:spPr/>
    </dgm:pt>
    <dgm:pt modelId="{DED9308D-5B1A-4EC5-9ED0-4D5E98A419F9}" type="pres">
      <dgm:prSet presAssocID="{2BA7F4B3-7E52-49A0-BB5A-ECF93DCEE894}" presName="textNode" presStyleLbl="bgShp" presStyleIdx="0" presStyleCnt="4"/>
      <dgm:spPr/>
    </dgm:pt>
    <dgm:pt modelId="{FB1B3667-2493-439B-B15D-5D04DDDFB513}" type="pres">
      <dgm:prSet presAssocID="{2BA7F4B3-7E52-49A0-BB5A-ECF93DCEE894}" presName="compChildNode" presStyleCnt="0"/>
      <dgm:spPr/>
    </dgm:pt>
    <dgm:pt modelId="{6285E883-0AA4-4F7E-902E-6149B196A8CA}" type="pres">
      <dgm:prSet presAssocID="{2BA7F4B3-7E52-49A0-BB5A-ECF93DCEE894}" presName="theInnerList" presStyleCnt="0"/>
      <dgm:spPr/>
    </dgm:pt>
    <dgm:pt modelId="{1001D6CD-5A89-47F1-9B71-79945B32A8BF}" type="pres">
      <dgm:prSet presAssocID="{0537F87D-C7CC-4C83-997E-955F2DA2CA58}" presName="childNode" presStyleLbl="node1" presStyleIdx="0" presStyleCnt="12">
        <dgm:presLayoutVars>
          <dgm:bulletEnabled val="1"/>
        </dgm:presLayoutVars>
      </dgm:prSet>
      <dgm:spPr/>
    </dgm:pt>
    <dgm:pt modelId="{E3F1288E-5507-46EC-BD1C-A86C635F194F}" type="pres">
      <dgm:prSet presAssocID="{0537F87D-C7CC-4C83-997E-955F2DA2CA58}" presName="aSpace2" presStyleCnt="0"/>
      <dgm:spPr/>
    </dgm:pt>
    <dgm:pt modelId="{901F8C07-23D3-4236-92D1-431FABB7552F}" type="pres">
      <dgm:prSet presAssocID="{3128CFEE-B020-40C3-9EF5-781D35AFAD53}" presName="childNode" presStyleLbl="node1" presStyleIdx="1" presStyleCnt="12">
        <dgm:presLayoutVars>
          <dgm:bulletEnabled val="1"/>
        </dgm:presLayoutVars>
      </dgm:prSet>
      <dgm:spPr/>
    </dgm:pt>
    <dgm:pt modelId="{08BA9220-989D-4912-8144-F6FEF9F4D657}" type="pres">
      <dgm:prSet presAssocID="{3128CFEE-B020-40C3-9EF5-781D35AFAD53}" presName="aSpace2" presStyleCnt="0"/>
      <dgm:spPr/>
    </dgm:pt>
    <dgm:pt modelId="{94E5B7A4-7B3B-4077-9DE1-FE5409F18BF5}" type="pres">
      <dgm:prSet presAssocID="{D51F0EC4-17C6-451F-96EB-AB60D77777F8}" presName="childNode" presStyleLbl="node1" presStyleIdx="2" presStyleCnt="12">
        <dgm:presLayoutVars>
          <dgm:bulletEnabled val="1"/>
        </dgm:presLayoutVars>
      </dgm:prSet>
      <dgm:spPr/>
    </dgm:pt>
    <dgm:pt modelId="{48F29A24-857E-4785-9E09-3D9E216D1FEC}" type="pres">
      <dgm:prSet presAssocID="{2BA7F4B3-7E52-49A0-BB5A-ECF93DCEE894}" presName="aSpace" presStyleCnt="0"/>
      <dgm:spPr/>
    </dgm:pt>
    <dgm:pt modelId="{390BD3A7-24DA-4990-BC6C-910FC6A5D08A}" type="pres">
      <dgm:prSet presAssocID="{607D0488-85E0-4883-8CB4-89E01EBC8001}" presName="compNode" presStyleCnt="0"/>
      <dgm:spPr/>
    </dgm:pt>
    <dgm:pt modelId="{87A1A930-2E87-4061-8661-4B0D15090DBC}" type="pres">
      <dgm:prSet presAssocID="{607D0488-85E0-4883-8CB4-89E01EBC8001}" presName="aNode" presStyleLbl="bgShp" presStyleIdx="1" presStyleCnt="4"/>
      <dgm:spPr/>
    </dgm:pt>
    <dgm:pt modelId="{5ADF0DDC-3548-4417-96AF-3887DFB55380}" type="pres">
      <dgm:prSet presAssocID="{607D0488-85E0-4883-8CB4-89E01EBC8001}" presName="textNode" presStyleLbl="bgShp" presStyleIdx="1" presStyleCnt="4"/>
      <dgm:spPr/>
    </dgm:pt>
    <dgm:pt modelId="{0C120A3D-5561-4B2E-A6C4-B42AC8D9C8AF}" type="pres">
      <dgm:prSet presAssocID="{607D0488-85E0-4883-8CB4-89E01EBC8001}" presName="compChildNode" presStyleCnt="0"/>
      <dgm:spPr/>
    </dgm:pt>
    <dgm:pt modelId="{4753C728-4C8A-4029-A85A-7006709F861B}" type="pres">
      <dgm:prSet presAssocID="{607D0488-85E0-4883-8CB4-89E01EBC8001}" presName="theInnerList" presStyleCnt="0"/>
      <dgm:spPr/>
    </dgm:pt>
    <dgm:pt modelId="{E20CF564-66D3-4925-82F0-2A4B03CB2058}" type="pres">
      <dgm:prSet presAssocID="{7BB0C056-2E03-4E62-9CBA-2075257E0E32}" presName="childNode" presStyleLbl="node1" presStyleIdx="3" presStyleCnt="12">
        <dgm:presLayoutVars>
          <dgm:bulletEnabled val="1"/>
        </dgm:presLayoutVars>
      </dgm:prSet>
      <dgm:spPr/>
    </dgm:pt>
    <dgm:pt modelId="{FE2DEEEF-8459-40AF-91F2-B8B95532D6BB}" type="pres">
      <dgm:prSet presAssocID="{7BB0C056-2E03-4E62-9CBA-2075257E0E32}" presName="aSpace2" presStyleCnt="0"/>
      <dgm:spPr/>
    </dgm:pt>
    <dgm:pt modelId="{CEFA2A65-3D23-4DE0-9BAE-55B2AD7529FC}" type="pres">
      <dgm:prSet presAssocID="{AE149623-214E-4B86-9292-027E7FACC792}" presName="childNode" presStyleLbl="node1" presStyleIdx="4" presStyleCnt="12">
        <dgm:presLayoutVars>
          <dgm:bulletEnabled val="1"/>
        </dgm:presLayoutVars>
      </dgm:prSet>
      <dgm:spPr/>
    </dgm:pt>
    <dgm:pt modelId="{75B7AA27-11B7-46A1-8632-ACA415F2A133}" type="pres">
      <dgm:prSet presAssocID="{AE149623-214E-4B86-9292-027E7FACC792}" presName="aSpace2" presStyleCnt="0"/>
      <dgm:spPr/>
    </dgm:pt>
    <dgm:pt modelId="{2EFDC826-BEA7-44C6-BF91-42B37D37EF07}" type="pres">
      <dgm:prSet presAssocID="{EF4528D6-623B-476E-9F28-16D9295E9D83}" presName="childNode" presStyleLbl="node1" presStyleIdx="5" presStyleCnt="12">
        <dgm:presLayoutVars>
          <dgm:bulletEnabled val="1"/>
        </dgm:presLayoutVars>
      </dgm:prSet>
      <dgm:spPr/>
    </dgm:pt>
    <dgm:pt modelId="{F72402D6-8E82-4781-87CB-EA7DB6519ADF}" type="pres">
      <dgm:prSet presAssocID="{607D0488-85E0-4883-8CB4-89E01EBC8001}" presName="aSpace" presStyleCnt="0"/>
      <dgm:spPr/>
    </dgm:pt>
    <dgm:pt modelId="{586B8058-6214-4E9A-9A0B-8A006715ADBF}" type="pres">
      <dgm:prSet presAssocID="{61779C47-D037-4D17-AB3C-4F915234CC34}" presName="compNode" presStyleCnt="0"/>
      <dgm:spPr/>
    </dgm:pt>
    <dgm:pt modelId="{DF7B4D8E-CE03-4AF0-B4C0-1519ECAD0E77}" type="pres">
      <dgm:prSet presAssocID="{61779C47-D037-4D17-AB3C-4F915234CC34}" presName="aNode" presStyleLbl="bgShp" presStyleIdx="2" presStyleCnt="4"/>
      <dgm:spPr/>
    </dgm:pt>
    <dgm:pt modelId="{BF320CD0-835D-4E4D-986E-C66347DFFC3A}" type="pres">
      <dgm:prSet presAssocID="{61779C47-D037-4D17-AB3C-4F915234CC34}" presName="textNode" presStyleLbl="bgShp" presStyleIdx="2" presStyleCnt="4"/>
      <dgm:spPr/>
    </dgm:pt>
    <dgm:pt modelId="{0230EE37-12C8-43C8-9FA9-D066B666F2B3}" type="pres">
      <dgm:prSet presAssocID="{61779C47-D037-4D17-AB3C-4F915234CC34}" presName="compChildNode" presStyleCnt="0"/>
      <dgm:spPr/>
    </dgm:pt>
    <dgm:pt modelId="{F6A7AB99-77E7-413B-ACB4-E64C39099CC1}" type="pres">
      <dgm:prSet presAssocID="{61779C47-D037-4D17-AB3C-4F915234CC34}" presName="theInnerList" presStyleCnt="0"/>
      <dgm:spPr/>
    </dgm:pt>
    <dgm:pt modelId="{8E2EAFCD-B289-49D5-BB4C-A59C702691C1}" type="pres">
      <dgm:prSet presAssocID="{A2BB3E7C-D8BC-47EE-9F89-F468E8F898CF}" presName="childNode" presStyleLbl="node1" presStyleIdx="6" presStyleCnt="12">
        <dgm:presLayoutVars>
          <dgm:bulletEnabled val="1"/>
        </dgm:presLayoutVars>
      </dgm:prSet>
      <dgm:spPr/>
    </dgm:pt>
    <dgm:pt modelId="{DDCCF96B-64B4-463D-AB20-DD5D1C654A8D}" type="pres">
      <dgm:prSet presAssocID="{A2BB3E7C-D8BC-47EE-9F89-F468E8F898CF}" presName="aSpace2" presStyleCnt="0"/>
      <dgm:spPr/>
    </dgm:pt>
    <dgm:pt modelId="{1220528D-E3E9-40F0-A160-D75EE18E2023}" type="pres">
      <dgm:prSet presAssocID="{38514A87-19BB-4974-B752-398280DE788B}" presName="childNode" presStyleLbl="node1" presStyleIdx="7" presStyleCnt="12">
        <dgm:presLayoutVars>
          <dgm:bulletEnabled val="1"/>
        </dgm:presLayoutVars>
      </dgm:prSet>
      <dgm:spPr/>
    </dgm:pt>
    <dgm:pt modelId="{90B0AABE-9963-4BC1-BEC9-55C8EEFD456E}" type="pres">
      <dgm:prSet presAssocID="{38514A87-19BB-4974-B752-398280DE788B}" presName="aSpace2" presStyleCnt="0"/>
      <dgm:spPr/>
    </dgm:pt>
    <dgm:pt modelId="{45CA193D-0E0C-4A47-8BEB-D6736C5B8B5B}" type="pres">
      <dgm:prSet presAssocID="{1A9C9DF2-3335-4CC5-BEF4-6614BD12F89B}" presName="childNode" presStyleLbl="node1" presStyleIdx="8" presStyleCnt="12">
        <dgm:presLayoutVars>
          <dgm:bulletEnabled val="1"/>
        </dgm:presLayoutVars>
      </dgm:prSet>
      <dgm:spPr/>
    </dgm:pt>
    <dgm:pt modelId="{02FC9F91-779E-400F-8D7F-97715A1FCC39}" type="pres">
      <dgm:prSet presAssocID="{61779C47-D037-4D17-AB3C-4F915234CC34}" presName="aSpace" presStyleCnt="0"/>
      <dgm:spPr/>
    </dgm:pt>
    <dgm:pt modelId="{88209AE6-A61A-482F-8477-EC0BE3678205}" type="pres">
      <dgm:prSet presAssocID="{6D2CF896-B01E-4800-81D1-DA36B234446A}" presName="compNode" presStyleCnt="0"/>
      <dgm:spPr/>
    </dgm:pt>
    <dgm:pt modelId="{4742E6C7-1FB3-4A7E-AFFF-A16384B4599B}" type="pres">
      <dgm:prSet presAssocID="{6D2CF896-B01E-4800-81D1-DA36B234446A}" presName="aNode" presStyleLbl="bgShp" presStyleIdx="3" presStyleCnt="4"/>
      <dgm:spPr/>
    </dgm:pt>
    <dgm:pt modelId="{18F16319-AB10-4E61-A29C-7241869F6F08}" type="pres">
      <dgm:prSet presAssocID="{6D2CF896-B01E-4800-81D1-DA36B234446A}" presName="textNode" presStyleLbl="bgShp" presStyleIdx="3" presStyleCnt="4"/>
      <dgm:spPr/>
    </dgm:pt>
    <dgm:pt modelId="{51CEE9A3-D52D-4E40-B7AA-01F0339C928B}" type="pres">
      <dgm:prSet presAssocID="{6D2CF896-B01E-4800-81D1-DA36B234446A}" presName="compChildNode" presStyleCnt="0"/>
      <dgm:spPr/>
    </dgm:pt>
    <dgm:pt modelId="{B50CD90C-4EDB-4A76-B9C2-D258E891A1EB}" type="pres">
      <dgm:prSet presAssocID="{6D2CF896-B01E-4800-81D1-DA36B234446A}" presName="theInnerList" presStyleCnt="0"/>
      <dgm:spPr/>
    </dgm:pt>
    <dgm:pt modelId="{9FAB9300-3188-4DCD-A917-B7D49A57A058}" type="pres">
      <dgm:prSet presAssocID="{275D89EF-BEDA-44AE-A864-00188C7C0C3D}" presName="childNode" presStyleLbl="node1" presStyleIdx="9" presStyleCnt="12" custScaleY="67220">
        <dgm:presLayoutVars>
          <dgm:bulletEnabled val="1"/>
        </dgm:presLayoutVars>
      </dgm:prSet>
      <dgm:spPr/>
    </dgm:pt>
    <dgm:pt modelId="{B3088518-84E7-4D78-9337-1E82CE7F2FD7}" type="pres">
      <dgm:prSet presAssocID="{275D89EF-BEDA-44AE-A864-00188C7C0C3D}" presName="aSpace2" presStyleCnt="0"/>
      <dgm:spPr/>
    </dgm:pt>
    <dgm:pt modelId="{27CF99B9-EE5E-4D22-8E83-E11B73CF5352}" type="pres">
      <dgm:prSet presAssocID="{DCA64C6C-142D-4B28-A7BA-10F2B9968820}" presName="childNode" presStyleLbl="node1" presStyleIdx="10" presStyleCnt="12" custScaleY="35815">
        <dgm:presLayoutVars>
          <dgm:bulletEnabled val="1"/>
        </dgm:presLayoutVars>
      </dgm:prSet>
      <dgm:spPr/>
    </dgm:pt>
    <dgm:pt modelId="{60452DEA-1CB1-4E32-AEAF-2D48E66A2F37}" type="pres">
      <dgm:prSet presAssocID="{DCA64C6C-142D-4B28-A7BA-10F2B9968820}" presName="aSpace2" presStyleCnt="0"/>
      <dgm:spPr/>
    </dgm:pt>
    <dgm:pt modelId="{93A8CEBC-F26C-4C25-BDCD-BB09304A9729}" type="pres">
      <dgm:prSet presAssocID="{8B680F7D-378E-425A-8FC6-035E6935A694}" presName="childNode" presStyleLbl="node1" presStyleIdx="11" presStyleCnt="12" custScaleY="68730">
        <dgm:presLayoutVars>
          <dgm:bulletEnabled val="1"/>
        </dgm:presLayoutVars>
      </dgm:prSet>
      <dgm:spPr/>
    </dgm:pt>
  </dgm:ptLst>
  <dgm:cxnLst>
    <dgm:cxn modelId="{918E670D-EE8A-405A-AA77-0E95BEF2251E}" srcId="{2BA7F4B3-7E52-49A0-BB5A-ECF93DCEE894}" destId="{D51F0EC4-17C6-451F-96EB-AB60D77777F8}" srcOrd="2" destOrd="0" parTransId="{22EBC197-1023-4A15-9199-9EB6592BF3C3}" sibTransId="{640D4885-CA00-4671-AF71-7521289B649B}"/>
    <dgm:cxn modelId="{CD6CCE10-3E91-4EA4-A012-16B22E219DEF}" type="presOf" srcId="{0537F87D-C7CC-4C83-997E-955F2DA2CA58}" destId="{1001D6CD-5A89-47F1-9B71-79945B32A8BF}" srcOrd="0" destOrd="0" presId="urn:microsoft.com/office/officeart/2005/8/layout/lProcess2"/>
    <dgm:cxn modelId="{4C64C217-7C83-44B8-A45D-43781AB80070}" srcId="{6D2CF896-B01E-4800-81D1-DA36B234446A}" destId="{DCA64C6C-142D-4B28-A7BA-10F2B9968820}" srcOrd="1" destOrd="0" parTransId="{A54B3FB6-B4AB-4195-BBD4-C8CB268B3573}" sibTransId="{CEA25531-8244-4FAB-9E72-7DBD475DE956}"/>
    <dgm:cxn modelId="{C1A0581A-420A-4CDB-BEBC-93E88F8711EB}" srcId="{2A20EE04-D05C-4923-968E-7978594A4A36}" destId="{2BA7F4B3-7E52-49A0-BB5A-ECF93DCEE894}" srcOrd="0" destOrd="0" parTransId="{0B20BF85-C151-4ADE-8900-709DD0FD257F}" sibTransId="{5C91E498-5404-4494-A1A6-308FFCC1BBDB}"/>
    <dgm:cxn modelId="{E8F3741E-A5D6-475F-B3FA-0C2625E72F54}" srcId="{2BA7F4B3-7E52-49A0-BB5A-ECF93DCEE894}" destId="{3128CFEE-B020-40C3-9EF5-781D35AFAD53}" srcOrd="1" destOrd="0" parTransId="{907D00BB-B2B2-4468-8698-A550187355CF}" sibTransId="{FFB7CAD2-F70C-49B2-8D59-457B16D779F0}"/>
    <dgm:cxn modelId="{22DFCD1E-56E0-4463-BD36-E1497E9499F9}" type="presOf" srcId="{2A20EE04-D05C-4923-968E-7978594A4A36}" destId="{E1E1C204-4D81-437B-B512-9B008A2DEF12}" srcOrd="0" destOrd="0" presId="urn:microsoft.com/office/officeart/2005/8/layout/lProcess2"/>
    <dgm:cxn modelId="{C343571F-6AFD-4CE1-B41F-2C5286630347}" type="presOf" srcId="{38514A87-19BB-4974-B752-398280DE788B}" destId="{1220528D-E3E9-40F0-A160-D75EE18E2023}" srcOrd="0" destOrd="0" presId="urn:microsoft.com/office/officeart/2005/8/layout/lProcess2"/>
    <dgm:cxn modelId="{3ABE0126-717A-407A-BC80-97318FE46141}" type="presOf" srcId="{1A9C9DF2-3335-4CC5-BEF4-6614BD12F89B}" destId="{45CA193D-0E0C-4A47-8BEB-D6736C5B8B5B}" srcOrd="0" destOrd="0" presId="urn:microsoft.com/office/officeart/2005/8/layout/lProcess2"/>
    <dgm:cxn modelId="{089FF026-1EA5-4A6A-A9BB-F022FDE1B18B}" srcId="{6D2CF896-B01E-4800-81D1-DA36B234446A}" destId="{275D89EF-BEDA-44AE-A864-00188C7C0C3D}" srcOrd="0" destOrd="0" parTransId="{334F3110-812E-4E97-B5B4-8B1977D6058A}" sibTransId="{FCA72101-2DEF-4CA0-B45B-FB32CA90D161}"/>
    <dgm:cxn modelId="{1A007434-D20A-4886-B0FC-3828D045DD22}" srcId="{2A20EE04-D05C-4923-968E-7978594A4A36}" destId="{61779C47-D037-4D17-AB3C-4F915234CC34}" srcOrd="2" destOrd="0" parTransId="{BB9C3772-FF7F-4D81-B8CE-7603F68F9745}" sibTransId="{067F1A9D-564F-4BE3-B106-C32AFA170D51}"/>
    <dgm:cxn modelId="{D30F033F-2129-4EE7-AF45-D204EA782A7E}" srcId="{6D2CF896-B01E-4800-81D1-DA36B234446A}" destId="{8B680F7D-378E-425A-8FC6-035E6935A694}" srcOrd="2" destOrd="0" parTransId="{6B8115DE-CAAD-4DAC-BEFB-C0D417814312}" sibTransId="{126D2D58-EA0F-4112-B07A-A35875A6C782}"/>
    <dgm:cxn modelId="{03F8F15B-7FC3-4C35-AFFC-F7B5BB162C44}" type="presOf" srcId="{61779C47-D037-4D17-AB3C-4F915234CC34}" destId="{BF320CD0-835D-4E4D-986E-C66347DFFC3A}" srcOrd="1" destOrd="0" presId="urn:microsoft.com/office/officeart/2005/8/layout/lProcess2"/>
    <dgm:cxn modelId="{466F1444-F42A-4E69-AA93-E6707277C3DF}" srcId="{61779C47-D037-4D17-AB3C-4F915234CC34}" destId="{38514A87-19BB-4974-B752-398280DE788B}" srcOrd="1" destOrd="0" parTransId="{0E08A656-6EFC-4498-B4A8-275EF0B7B19D}" sibTransId="{4BD3872E-7393-4341-94CC-57B13BE5EB8D}"/>
    <dgm:cxn modelId="{1C708669-0D7E-431A-A000-4FCE6CBD205E}" srcId="{2A20EE04-D05C-4923-968E-7978594A4A36}" destId="{6D2CF896-B01E-4800-81D1-DA36B234446A}" srcOrd="3" destOrd="0" parTransId="{D1E58AF6-4177-4F4A-828A-F75ED50A1F54}" sibTransId="{31093394-BD5B-48D4-A506-9A7FAF860CB5}"/>
    <dgm:cxn modelId="{D44C926D-B957-4DB4-8CBA-769812ABFA7C}" type="presOf" srcId="{6D2CF896-B01E-4800-81D1-DA36B234446A}" destId="{18F16319-AB10-4E61-A29C-7241869F6F08}" srcOrd="1" destOrd="0" presId="urn:microsoft.com/office/officeart/2005/8/layout/lProcess2"/>
    <dgm:cxn modelId="{12F9944D-CFBF-46A5-B4FD-6CD9DEA2EDA9}" type="presOf" srcId="{6D2CF896-B01E-4800-81D1-DA36B234446A}" destId="{4742E6C7-1FB3-4A7E-AFFF-A16384B4599B}" srcOrd="0" destOrd="0" presId="urn:microsoft.com/office/officeart/2005/8/layout/lProcess2"/>
    <dgm:cxn modelId="{0B3BE76D-3E9B-4427-A9AC-E0EE0DC89B8A}" type="presOf" srcId="{2BA7F4B3-7E52-49A0-BB5A-ECF93DCEE894}" destId="{FEDAAC61-E779-4AD0-AFB7-DD37CA67D739}" srcOrd="0" destOrd="0" presId="urn:microsoft.com/office/officeart/2005/8/layout/lProcess2"/>
    <dgm:cxn modelId="{883F6350-6792-46CE-976A-C2E7192F5160}" srcId="{61779C47-D037-4D17-AB3C-4F915234CC34}" destId="{1A9C9DF2-3335-4CC5-BEF4-6614BD12F89B}" srcOrd="2" destOrd="0" parTransId="{BED9A51D-70CC-43BD-8767-511598E4E291}" sibTransId="{1FCE68BC-FEA0-4F5E-BAD6-9219BF9BC4E7}"/>
    <dgm:cxn modelId="{7CE3F572-3A13-4701-BD03-3507E906B03B}" type="presOf" srcId="{607D0488-85E0-4883-8CB4-89E01EBC8001}" destId="{87A1A930-2E87-4061-8661-4B0D15090DBC}" srcOrd="0" destOrd="0" presId="urn:microsoft.com/office/officeart/2005/8/layout/lProcess2"/>
    <dgm:cxn modelId="{69B13454-C67D-4316-915D-0F84F2F004F1}" type="presOf" srcId="{D51F0EC4-17C6-451F-96EB-AB60D77777F8}" destId="{94E5B7A4-7B3B-4077-9DE1-FE5409F18BF5}" srcOrd="0" destOrd="0" presId="urn:microsoft.com/office/officeart/2005/8/layout/lProcess2"/>
    <dgm:cxn modelId="{8F26DB56-BB0A-4A2F-9531-7B6B13C8E4A5}" type="presOf" srcId="{3128CFEE-B020-40C3-9EF5-781D35AFAD53}" destId="{901F8C07-23D3-4236-92D1-431FABB7552F}" srcOrd="0" destOrd="0" presId="urn:microsoft.com/office/officeart/2005/8/layout/lProcess2"/>
    <dgm:cxn modelId="{07B06082-5BC5-4A10-BA67-321E5CE35E01}" type="presOf" srcId="{A2BB3E7C-D8BC-47EE-9F89-F468E8F898CF}" destId="{8E2EAFCD-B289-49D5-BB4C-A59C702691C1}" srcOrd="0" destOrd="0" presId="urn:microsoft.com/office/officeart/2005/8/layout/lProcess2"/>
    <dgm:cxn modelId="{FC0B3686-4D5C-4F2B-A7C9-FC3853730D7D}" type="presOf" srcId="{DCA64C6C-142D-4B28-A7BA-10F2B9968820}" destId="{27CF99B9-EE5E-4D22-8E83-E11B73CF5352}" srcOrd="0" destOrd="0" presId="urn:microsoft.com/office/officeart/2005/8/layout/lProcess2"/>
    <dgm:cxn modelId="{E5233F86-386F-4996-905A-16DA97A62A5A}" type="presOf" srcId="{275D89EF-BEDA-44AE-A864-00188C7C0C3D}" destId="{9FAB9300-3188-4DCD-A917-B7D49A57A058}" srcOrd="0" destOrd="0" presId="urn:microsoft.com/office/officeart/2005/8/layout/lProcess2"/>
    <dgm:cxn modelId="{88916D94-856B-4BEB-B3DA-D67580F83000}" srcId="{2A20EE04-D05C-4923-968E-7978594A4A36}" destId="{607D0488-85E0-4883-8CB4-89E01EBC8001}" srcOrd="1" destOrd="0" parTransId="{D13AF007-2C44-474C-878D-12F3EF280644}" sibTransId="{D597696B-75E8-4906-AD59-3C5C64BD6EEA}"/>
    <dgm:cxn modelId="{B329ECA3-D9A3-4931-9DFB-9D0F9DA9B0FE}" type="presOf" srcId="{8B680F7D-378E-425A-8FC6-035E6935A694}" destId="{93A8CEBC-F26C-4C25-BDCD-BB09304A9729}" srcOrd="0" destOrd="0" presId="urn:microsoft.com/office/officeart/2005/8/layout/lProcess2"/>
    <dgm:cxn modelId="{CA64E7B2-B68A-4EA8-A66D-3FB2694D6BD3}" type="presOf" srcId="{7BB0C056-2E03-4E62-9CBA-2075257E0E32}" destId="{E20CF564-66D3-4925-82F0-2A4B03CB2058}" srcOrd="0" destOrd="0" presId="urn:microsoft.com/office/officeart/2005/8/layout/lProcess2"/>
    <dgm:cxn modelId="{8C5AB7B3-5709-423F-9037-DB1B56C788DF}" srcId="{607D0488-85E0-4883-8CB4-89E01EBC8001}" destId="{EF4528D6-623B-476E-9F28-16D9295E9D83}" srcOrd="2" destOrd="0" parTransId="{5CEB3584-E827-4A2E-B35C-DE7C4BA64062}" sibTransId="{87A44E76-AB02-4456-B874-07E4F3A69609}"/>
    <dgm:cxn modelId="{3A784DC5-3090-4CCB-9F07-33C81ED7D82E}" type="presOf" srcId="{61779C47-D037-4D17-AB3C-4F915234CC34}" destId="{DF7B4D8E-CE03-4AF0-B4C0-1519ECAD0E77}" srcOrd="0" destOrd="0" presId="urn:microsoft.com/office/officeart/2005/8/layout/lProcess2"/>
    <dgm:cxn modelId="{785154D7-3828-4AEE-A020-0BB366090A91}" type="presOf" srcId="{AE149623-214E-4B86-9292-027E7FACC792}" destId="{CEFA2A65-3D23-4DE0-9BAE-55B2AD7529FC}" srcOrd="0" destOrd="0" presId="urn:microsoft.com/office/officeart/2005/8/layout/lProcess2"/>
    <dgm:cxn modelId="{66563FD8-D1D7-4A84-B9AD-103643C6797F}" type="presOf" srcId="{2BA7F4B3-7E52-49A0-BB5A-ECF93DCEE894}" destId="{DED9308D-5B1A-4EC5-9ED0-4D5E98A419F9}" srcOrd="1" destOrd="0" presId="urn:microsoft.com/office/officeart/2005/8/layout/lProcess2"/>
    <dgm:cxn modelId="{389BDBDC-4669-4ACA-B342-C59A3C0D3304}" srcId="{607D0488-85E0-4883-8CB4-89E01EBC8001}" destId="{AE149623-214E-4B86-9292-027E7FACC792}" srcOrd="1" destOrd="0" parTransId="{E36CD284-ABEF-4B48-A8CF-FF78F0D4ECF9}" sibTransId="{72374E1D-FF47-462F-9D3F-F77E5F04BE9D}"/>
    <dgm:cxn modelId="{40BB90E2-11B1-4986-8EE0-1FCCC3E682EF}" srcId="{607D0488-85E0-4883-8CB4-89E01EBC8001}" destId="{7BB0C056-2E03-4E62-9CBA-2075257E0E32}" srcOrd="0" destOrd="0" parTransId="{77062D8E-1FC3-4CF7-8AED-30F0BF9AC73B}" sibTransId="{106C9EC8-B9F5-4E1B-92FA-5443D21E1E74}"/>
    <dgm:cxn modelId="{CC949FF0-4A85-4E9B-B082-845A8B8C13E5}" type="presOf" srcId="{EF4528D6-623B-476E-9F28-16D9295E9D83}" destId="{2EFDC826-BEA7-44C6-BF91-42B37D37EF07}" srcOrd="0" destOrd="0" presId="urn:microsoft.com/office/officeart/2005/8/layout/lProcess2"/>
    <dgm:cxn modelId="{C5A5C2F4-D0F5-4C7E-8ABA-BB370535D4E6}" srcId="{61779C47-D037-4D17-AB3C-4F915234CC34}" destId="{A2BB3E7C-D8BC-47EE-9F89-F468E8F898CF}" srcOrd="0" destOrd="0" parTransId="{12B15F71-73A6-4D54-929C-DB9C79A82FB3}" sibTransId="{751B831C-AAC4-46F9-A2A4-D6C876F7A163}"/>
    <dgm:cxn modelId="{D4DAC5F5-2949-4A51-9925-53439928FA1A}" srcId="{2BA7F4B3-7E52-49A0-BB5A-ECF93DCEE894}" destId="{0537F87D-C7CC-4C83-997E-955F2DA2CA58}" srcOrd="0" destOrd="0" parTransId="{904AC1F1-468C-4BAB-8B21-D26F8CA5BF7F}" sibTransId="{2721DD6A-B23A-452E-B39C-8348866E59F8}"/>
    <dgm:cxn modelId="{BED572FA-8E62-413C-9DE8-42B50A6FEE25}" type="presOf" srcId="{607D0488-85E0-4883-8CB4-89E01EBC8001}" destId="{5ADF0DDC-3548-4417-96AF-3887DFB55380}" srcOrd="1" destOrd="0" presId="urn:microsoft.com/office/officeart/2005/8/layout/lProcess2"/>
    <dgm:cxn modelId="{F818B328-E666-4B45-A42B-064C746F29DE}" type="presParOf" srcId="{E1E1C204-4D81-437B-B512-9B008A2DEF12}" destId="{3493A328-B2D1-4D02-860E-B826C03A9E56}" srcOrd="0" destOrd="0" presId="urn:microsoft.com/office/officeart/2005/8/layout/lProcess2"/>
    <dgm:cxn modelId="{92A0A4DB-32A3-43EC-81E8-A72E8E6F8949}" type="presParOf" srcId="{3493A328-B2D1-4D02-860E-B826C03A9E56}" destId="{FEDAAC61-E779-4AD0-AFB7-DD37CA67D739}" srcOrd="0" destOrd="0" presId="urn:microsoft.com/office/officeart/2005/8/layout/lProcess2"/>
    <dgm:cxn modelId="{7C22D9FA-2735-4830-9139-5FA02ECAC73C}" type="presParOf" srcId="{3493A328-B2D1-4D02-860E-B826C03A9E56}" destId="{DED9308D-5B1A-4EC5-9ED0-4D5E98A419F9}" srcOrd="1" destOrd="0" presId="urn:microsoft.com/office/officeart/2005/8/layout/lProcess2"/>
    <dgm:cxn modelId="{73770985-0CB9-4EF5-8DF3-5561373D3FA2}" type="presParOf" srcId="{3493A328-B2D1-4D02-860E-B826C03A9E56}" destId="{FB1B3667-2493-439B-B15D-5D04DDDFB513}" srcOrd="2" destOrd="0" presId="urn:microsoft.com/office/officeart/2005/8/layout/lProcess2"/>
    <dgm:cxn modelId="{FD4F77F7-09CC-4536-9F91-4198B34239BE}" type="presParOf" srcId="{FB1B3667-2493-439B-B15D-5D04DDDFB513}" destId="{6285E883-0AA4-4F7E-902E-6149B196A8CA}" srcOrd="0" destOrd="0" presId="urn:microsoft.com/office/officeart/2005/8/layout/lProcess2"/>
    <dgm:cxn modelId="{1D46F69E-6AC7-4BF2-9029-1E21D0E90233}" type="presParOf" srcId="{6285E883-0AA4-4F7E-902E-6149B196A8CA}" destId="{1001D6CD-5A89-47F1-9B71-79945B32A8BF}" srcOrd="0" destOrd="0" presId="urn:microsoft.com/office/officeart/2005/8/layout/lProcess2"/>
    <dgm:cxn modelId="{590D361A-8332-4F06-9423-D9A26F4E08F7}" type="presParOf" srcId="{6285E883-0AA4-4F7E-902E-6149B196A8CA}" destId="{E3F1288E-5507-46EC-BD1C-A86C635F194F}" srcOrd="1" destOrd="0" presId="urn:microsoft.com/office/officeart/2005/8/layout/lProcess2"/>
    <dgm:cxn modelId="{D6D36D3D-C5B8-453F-9902-F587B907ABD8}" type="presParOf" srcId="{6285E883-0AA4-4F7E-902E-6149B196A8CA}" destId="{901F8C07-23D3-4236-92D1-431FABB7552F}" srcOrd="2" destOrd="0" presId="urn:microsoft.com/office/officeart/2005/8/layout/lProcess2"/>
    <dgm:cxn modelId="{3674C8EA-1EDD-41F5-9C00-E2DA775D352B}" type="presParOf" srcId="{6285E883-0AA4-4F7E-902E-6149B196A8CA}" destId="{08BA9220-989D-4912-8144-F6FEF9F4D657}" srcOrd="3" destOrd="0" presId="urn:microsoft.com/office/officeart/2005/8/layout/lProcess2"/>
    <dgm:cxn modelId="{137DF7FE-41EF-4BA1-9C84-55C4588CE494}" type="presParOf" srcId="{6285E883-0AA4-4F7E-902E-6149B196A8CA}" destId="{94E5B7A4-7B3B-4077-9DE1-FE5409F18BF5}" srcOrd="4" destOrd="0" presId="urn:microsoft.com/office/officeart/2005/8/layout/lProcess2"/>
    <dgm:cxn modelId="{5243BEB7-3B2A-460C-BBE1-868416FA9DD5}" type="presParOf" srcId="{E1E1C204-4D81-437B-B512-9B008A2DEF12}" destId="{48F29A24-857E-4785-9E09-3D9E216D1FEC}" srcOrd="1" destOrd="0" presId="urn:microsoft.com/office/officeart/2005/8/layout/lProcess2"/>
    <dgm:cxn modelId="{5539CE16-5401-455E-B87B-29DA2ACB26BB}" type="presParOf" srcId="{E1E1C204-4D81-437B-B512-9B008A2DEF12}" destId="{390BD3A7-24DA-4990-BC6C-910FC6A5D08A}" srcOrd="2" destOrd="0" presId="urn:microsoft.com/office/officeart/2005/8/layout/lProcess2"/>
    <dgm:cxn modelId="{A45D8738-00AC-49DA-B725-C076AD4DF1EF}" type="presParOf" srcId="{390BD3A7-24DA-4990-BC6C-910FC6A5D08A}" destId="{87A1A930-2E87-4061-8661-4B0D15090DBC}" srcOrd="0" destOrd="0" presId="urn:microsoft.com/office/officeart/2005/8/layout/lProcess2"/>
    <dgm:cxn modelId="{522A9FBC-6F28-4712-B2CA-148A903F0046}" type="presParOf" srcId="{390BD3A7-24DA-4990-BC6C-910FC6A5D08A}" destId="{5ADF0DDC-3548-4417-96AF-3887DFB55380}" srcOrd="1" destOrd="0" presId="urn:microsoft.com/office/officeart/2005/8/layout/lProcess2"/>
    <dgm:cxn modelId="{33C82F9D-7580-47A7-992D-DBA03FD33FBD}" type="presParOf" srcId="{390BD3A7-24DA-4990-BC6C-910FC6A5D08A}" destId="{0C120A3D-5561-4B2E-A6C4-B42AC8D9C8AF}" srcOrd="2" destOrd="0" presId="urn:microsoft.com/office/officeart/2005/8/layout/lProcess2"/>
    <dgm:cxn modelId="{77334163-5684-4952-AEEF-121E0DE3D2BD}" type="presParOf" srcId="{0C120A3D-5561-4B2E-A6C4-B42AC8D9C8AF}" destId="{4753C728-4C8A-4029-A85A-7006709F861B}" srcOrd="0" destOrd="0" presId="urn:microsoft.com/office/officeart/2005/8/layout/lProcess2"/>
    <dgm:cxn modelId="{51EA7599-4CF4-4C4B-A155-FE4FE4C2D82A}" type="presParOf" srcId="{4753C728-4C8A-4029-A85A-7006709F861B}" destId="{E20CF564-66D3-4925-82F0-2A4B03CB2058}" srcOrd="0" destOrd="0" presId="urn:microsoft.com/office/officeart/2005/8/layout/lProcess2"/>
    <dgm:cxn modelId="{EB3A27A2-AFB0-478C-8F2E-5C1C125E0386}" type="presParOf" srcId="{4753C728-4C8A-4029-A85A-7006709F861B}" destId="{FE2DEEEF-8459-40AF-91F2-B8B95532D6BB}" srcOrd="1" destOrd="0" presId="urn:microsoft.com/office/officeart/2005/8/layout/lProcess2"/>
    <dgm:cxn modelId="{2F94518F-BACC-49D2-AFC9-2615A4ED16EC}" type="presParOf" srcId="{4753C728-4C8A-4029-A85A-7006709F861B}" destId="{CEFA2A65-3D23-4DE0-9BAE-55B2AD7529FC}" srcOrd="2" destOrd="0" presId="urn:microsoft.com/office/officeart/2005/8/layout/lProcess2"/>
    <dgm:cxn modelId="{F3CDDD79-EBA9-43AB-B67B-FE3DC9D392E0}" type="presParOf" srcId="{4753C728-4C8A-4029-A85A-7006709F861B}" destId="{75B7AA27-11B7-46A1-8632-ACA415F2A133}" srcOrd="3" destOrd="0" presId="urn:microsoft.com/office/officeart/2005/8/layout/lProcess2"/>
    <dgm:cxn modelId="{85C82120-7E39-43A8-94CB-7B8DF788F4E0}" type="presParOf" srcId="{4753C728-4C8A-4029-A85A-7006709F861B}" destId="{2EFDC826-BEA7-44C6-BF91-42B37D37EF07}" srcOrd="4" destOrd="0" presId="urn:microsoft.com/office/officeart/2005/8/layout/lProcess2"/>
    <dgm:cxn modelId="{FA08FCF8-C260-4CA1-817C-537D3DEDAC96}" type="presParOf" srcId="{E1E1C204-4D81-437B-B512-9B008A2DEF12}" destId="{F72402D6-8E82-4781-87CB-EA7DB6519ADF}" srcOrd="3" destOrd="0" presId="urn:microsoft.com/office/officeart/2005/8/layout/lProcess2"/>
    <dgm:cxn modelId="{430C8A4B-B893-4A40-A221-2D90905FC616}" type="presParOf" srcId="{E1E1C204-4D81-437B-B512-9B008A2DEF12}" destId="{586B8058-6214-4E9A-9A0B-8A006715ADBF}" srcOrd="4" destOrd="0" presId="urn:microsoft.com/office/officeart/2005/8/layout/lProcess2"/>
    <dgm:cxn modelId="{2E5BA180-A2BB-4132-B2CC-009D35F3E138}" type="presParOf" srcId="{586B8058-6214-4E9A-9A0B-8A006715ADBF}" destId="{DF7B4D8E-CE03-4AF0-B4C0-1519ECAD0E77}" srcOrd="0" destOrd="0" presId="urn:microsoft.com/office/officeart/2005/8/layout/lProcess2"/>
    <dgm:cxn modelId="{A5585C0A-4402-4FE7-AC80-73AA107E7174}" type="presParOf" srcId="{586B8058-6214-4E9A-9A0B-8A006715ADBF}" destId="{BF320CD0-835D-4E4D-986E-C66347DFFC3A}" srcOrd="1" destOrd="0" presId="urn:microsoft.com/office/officeart/2005/8/layout/lProcess2"/>
    <dgm:cxn modelId="{F9CBEC2C-8EB8-47A8-8CAA-3704761034D0}" type="presParOf" srcId="{586B8058-6214-4E9A-9A0B-8A006715ADBF}" destId="{0230EE37-12C8-43C8-9FA9-D066B666F2B3}" srcOrd="2" destOrd="0" presId="urn:microsoft.com/office/officeart/2005/8/layout/lProcess2"/>
    <dgm:cxn modelId="{06884984-1E4E-4643-9ABE-191680AE15F8}" type="presParOf" srcId="{0230EE37-12C8-43C8-9FA9-D066B666F2B3}" destId="{F6A7AB99-77E7-413B-ACB4-E64C39099CC1}" srcOrd="0" destOrd="0" presId="urn:microsoft.com/office/officeart/2005/8/layout/lProcess2"/>
    <dgm:cxn modelId="{09FFBB72-8466-4F66-BC2B-1EA656FC3151}" type="presParOf" srcId="{F6A7AB99-77E7-413B-ACB4-E64C39099CC1}" destId="{8E2EAFCD-B289-49D5-BB4C-A59C702691C1}" srcOrd="0" destOrd="0" presId="urn:microsoft.com/office/officeart/2005/8/layout/lProcess2"/>
    <dgm:cxn modelId="{BAAC77E5-66B9-4FDE-9179-58E2B95C4CD1}" type="presParOf" srcId="{F6A7AB99-77E7-413B-ACB4-E64C39099CC1}" destId="{DDCCF96B-64B4-463D-AB20-DD5D1C654A8D}" srcOrd="1" destOrd="0" presId="urn:microsoft.com/office/officeart/2005/8/layout/lProcess2"/>
    <dgm:cxn modelId="{F30B6DC2-A3A4-4735-8A46-14D74357223F}" type="presParOf" srcId="{F6A7AB99-77E7-413B-ACB4-E64C39099CC1}" destId="{1220528D-E3E9-40F0-A160-D75EE18E2023}" srcOrd="2" destOrd="0" presId="urn:microsoft.com/office/officeart/2005/8/layout/lProcess2"/>
    <dgm:cxn modelId="{B8D7E19D-E7E5-49FE-9F71-C19C8280D15C}" type="presParOf" srcId="{F6A7AB99-77E7-413B-ACB4-E64C39099CC1}" destId="{90B0AABE-9963-4BC1-BEC9-55C8EEFD456E}" srcOrd="3" destOrd="0" presId="urn:microsoft.com/office/officeart/2005/8/layout/lProcess2"/>
    <dgm:cxn modelId="{5C0D454B-2FFD-4B5E-9E40-2C3EC67E8673}" type="presParOf" srcId="{F6A7AB99-77E7-413B-ACB4-E64C39099CC1}" destId="{45CA193D-0E0C-4A47-8BEB-D6736C5B8B5B}" srcOrd="4" destOrd="0" presId="urn:microsoft.com/office/officeart/2005/8/layout/lProcess2"/>
    <dgm:cxn modelId="{AF68D559-1338-4675-9299-AFEAA001BC27}" type="presParOf" srcId="{E1E1C204-4D81-437B-B512-9B008A2DEF12}" destId="{02FC9F91-779E-400F-8D7F-97715A1FCC39}" srcOrd="5" destOrd="0" presId="urn:microsoft.com/office/officeart/2005/8/layout/lProcess2"/>
    <dgm:cxn modelId="{E086222B-C804-4179-A5BF-1DC3CFEAE5E4}" type="presParOf" srcId="{E1E1C204-4D81-437B-B512-9B008A2DEF12}" destId="{88209AE6-A61A-482F-8477-EC0BE3678205}" srcOrd="6" destOrd="0" presId="urn:microsoft.com/office/officeart/2005/8/layout/lProcess2"/>
    <dgm:cxn modelId="{DD23E88A-F66E-42B6-B54A-C6CF7B910634}" type="presParOf" srcId="{88209AE6-A61A-482F-8477-EC0BE3678205}" destId="{4742E6C7-1FB3-4A7E-AFFF-A16384B4599B}" srcOrd="0" destOrd="0" presId="urn:microsoft.com/office/officeart/2005/8/layout/lProcess2"/>
    <dgm:cxn modelId="{90A27D96-B2E5-45E6-B316-0ACAC34E3D9B}" type="presParOf" srcId="{88209AE6-A61A-482F-8477-EC0BE3678205}" destId="{18F16319-AB10-4E61-A29C-7241869F6F08}" srcOrd="1" destOrd="0" presId="urn:microsoft.com/office/officeart/2005/8/layout/lProcess2"/>
    <dgm:cxn modelId="{8E829CE3-9422-4453-ACB4-ECB59F9869CA}" type="presParOf" srcId="{88209AE6-A61A-482F-8477-EC0BE3678205}" destId="{51CEE9A3-D52D-4E40-B7AA-01F0339C928B}" srcOrd="2" destOrd="0" presId="urn:microsoft.com/office/officeart/2005/8/layout/lProcess2"/>
    <dgm:cxn modelId="{BA578E4C-D1BD-41EA-913B-CC100B5EADFA}" type="presParOf" srcId="{51CEE9A3-D52D-4E40-B7AA-01F0339C928B}" destId="{B50CD90C-4EDB-4A76-B9C2-D258E891A1EB}" srcOrd="0" destOrd="0" presId="urn:microsoft.com/office/officeart/2005/8/layout/lProcess2"/>
    <dgm:cxn modelId="{A258D98C-3F0A-481A-A4C9-7132F3115F69}" type="presParOf" srcId="{B50CD90C-4EDB-4A76-B9C2-D258E891A1EB}" destId="{9FAB9300-3188-4DCD-A917-B7D49A57A058}" srcOrd="0" destOrd="0" presId="urn:microsoft.com/office/officeart/2005/8/layout/lProcess2"/>
    <dgm:cxn modelId="{13EF66A6-BDC2-4499-AE5D-730528E13FD4}" type="presParOf" srcId="{B50CD90C-4EDB-4A76-B9C2-D258E891A1EB}" destId="{B3088518-84E7-4D78-9337-1E82CE7F2FD7}" srcOrd="1" destOrd="0" presId="urn:microsoft.com/office/officeart/2005/8/layout/lProcess2"/>
    <dgm:cxn modelId="{526935D4-B5E7-4355-A515-96BEE4C2CD7B}" type="presParOf" srcId="{B50CD90C-4EDB-4A76-B9C2-D258E891A1EB}" destId="{27CF99B9-EE5E-4D22-8E83-E11B73CF5352}" srcOrd="2" destOrd="0" presId="urn:microsoft.com/office/officeart/2005/8/layout/lProcess2"/>
    <dgm:cxn modelId="{D79EB3FB-1CBA-496F-98F1-0104FFDA44D6}" type="presParOf" srcId="{B50CD90C-4EDB-4A76-B9C2-D258E891A1EB}" destId="{60452DEA-1CB1-4E32-AEAF-2D48E66A2F37}" srcOrd="3" destOrd="0" presId="urn:microsoft.com/office/officeart/2005/8/layout/lProcess2"/>
    <dgm:cxn modelId="{1A95D4F1-DF3B-41A4-A028-5B0AA6D8957C}" type="presParOf" srcId="{B50CD90C-4EDB-4A76-B9C2-D258E891A1EB}" destId="{93A8CEBC-F26C-4C25-BDCD-BB09304A972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AB192-60F9-4762-BF3D-1B05F2617A9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17899-463D-4BDE-8A05-863E05A54FD7}">
      <dgm:prSet phldrT="[Text]"/>
      <dgm:spPr/>
      <dgm:t>
        <a:bodyPr/>
        <a:lstStyle/>
        <a:p>
          <a:r>
            <a:rPr lang="en-US" b="1" dirty="0"/>
            <a:t>1</a:t>
          </a:r>
          <a:endParaRPr lang="en-US" dirty="0"/>
        </a:p>
      </dgm:t>
    </dgm:pt>
    <dgm:pt modelId="{257214CF-63E5-4204-BD6F-C79A5103BE95}" type="parTrans" cxnId="{750DE8B9-9C2E-47FA-BB95-908D590E5518}">
      <dgm:prSet/>
      <dgm:spPr/>
      <dgm:t>
        <a:bodyPr/>
        <a:lstStyle/>
        <a:p>
          <a:endParaRPr lang="en-US"/>
        </a:p>
      </dgm:t>
    </dgm:pt>
    <dgm:pt modelId="{F69A9E92-E48E-4263-868D-3B3440853BC3}" type="sibTrans" cxnId="{750DE8B9-9C2E-47FA-BB95-908D590E5518}">
      <dgm:prSet/>
      <dgm:spPr/>
      <dgm:t>
        <a:bodyPr/>
        <a:lstStyle/>
        <a:p>
          <a:endParaRPr lang="en-US"/>
        </a:p>
      </dgm:t>
    </dgm:pt>
    <dgm:pt modelId="{FE10764A-B4B9-4E17-89C6-49B0134D968E}">
      <dgm:prSet/>
      <dgm:spPr/>
      <dgm:t>
        <a:bodyPr/>
        <a:lstStyle/>
        <a:p>
          <a:r>
            <a:rPr lang="en-US" b="1" dirty="0"/>
            <a:t>2</a:t>
          </a:r>
        </a:p>
      </dgm:t>
    </dgm:pt>
    <dgm:pt modelId="{02EB7CF6-6BCF-4978-B44B-17ACF198AF58}" type="parTrans" cxnId="{4E4CBA1D-4E48-4BEC-AFBB-7B9B22F7CFD3}">
      <dgm:prSet/>
      <dgm:spPr/>
      <dgm:t>
        <a:bodyPr/>
        <a:lstStyle/>
        <a:p>
          <a:endParaRPr lang="en-US"/>
        </a:p>
      </dgm:t>
    </dgm:pt>
    <dgm:pt modelId="{F7D742E4-B30A-4146-8CA4-F8D044E1F71A}" type="sibTrans" cxnId="{4E4CBA1D-4E48-4BEC-AFBB-7B9B22F7CFD3}">
      <dgm:prSet/>
      <dgm:spPr/>
      <dgm:t>
        <a:bodyPr/>
        <a:lstStyle/>
        <a:p>
          <a:endParaRPr lang="en-US"/>
        </a:p>
      </dgm:t>
    </dgm:pt>
    <dgm:pt modelId="{E1FB8222-9090-4EBE-ADD6-DCC328EB37B8}">
      <dgm:prSet/>
      <dgm:spPr/>
      <dgm:t>
        <a:bodyPr/>
        <a:lstStyle/>
        <a:p>
          <a:r>
            <a:rPr lang="en-US" b="1" dirty="0"/>
            <a:t>3</a:t>
          </a:r>
        </a:p>
      </dgm:t>
    </dgm:pt>
    <dgm:pt modelId="{156E2190-7EE5-4532-BD0C-850FC61CC684}" type="parTrans" cxnId="{133DDC52-15C8-47FE-B9F8-1C2AA676D4E1}">
      <dgm:prSet/>
      <dgm:spPr/>
      <dgm:t>
        <a:bodyPr/>
        <a:lstStyle/>
        <a:p>
          <a:endParaRPr lang="en-US"/>
        </a:p>
      </dgm:t>
    </dgm:pt>
    <dgm:pt modelId="{E4FE4F04-3D9A-41C4-A3CA-20786644CCD2}" type="sibTrans" cxnId="{133DDC52-15C8-47FE-B9F8-1C2AA676D4E1}">
      <dgm:prSet/>
      <dgm:spPr/>
      <dgm:t>
        <a:bodyPr/>
        <a:lstStyle/>
        <a:p>
          <a:endParaRPr lang="en-US"/>
        </a:p>
      </dgm:t>
    </dgm:pt>
    <dgm:pt modelId="{D62FFCC6-8A3D-405B-AC1D-FEDA1EA30A87}">
      <dgm:prSet phldrT="[Text]"/>
      <dgm:spPr/>
      <dgm:t>
        <a:bodyPr/>
        <a:lstStyle/>
        <a:p>
          <a:r>
            <a:rPr lang="en-US" b="1" dirty="0"/>
            <a:t>4</a:t>
          </a:r>
        </a:p>
      </dgm:t>
    </dgm:pt>
    <dgm:pt modelId="{98055F78-FD73-41C9-B081-BE5C76BA9558}" type="parTrans" cxnId="{444F4208-33BA-4E7D-887F-689DF7D5768A}">
      <dgm:prSet/>
      <dgm:spPr/>
      <dgm:t>
        <a:bodyPr/>
        <a:lstStyle/>
        <a:p>
          <a:endParaRPr lang="en-US"/>
        </a:p>
      </dgm:t>
    </dgm:pt>
    <dgm:pt modelId="{AA69019D-E9C6-4CAF-8534-6E96EDD10407}" type="sibTrans" cxnId="{444F4208-33BA-4E7D-887F-689DF7D5768A}">
      <dgm:prSet/>
      <dgm:spPr/>
      <dgm:t>
        <a:bodyPr/>
        <a:lstStyle/>
        <a:p>
          <a:endParaRPr lang="en-US"/>
        </a:p>
      </dgm:t>
    </dgm:pt>
    <dgm:pt modelId="{61B48D47-7F45-4A4C-A21B-61D6AB607A55}">
      <dgm:prSet phldrT="[Text]"/>
      <dgm:spPr/>
      <dgm:t>
        <a:bodyPr/>
        <a:lstStyle/>
        <a:p>
          <a:r>
            <a:rPr lang="en-US" b="1" dirty="0"/>
            <a:t>5</a:t>
          </a:r>
        </a:p>
      </dgm:t>
    </dgm:pt>
    <dgm:pt modelId="{66109B1F-8FAD-44DB-A09C-F8B9685D5608}" type="parTrans" cxnId="{01F3ECB9-7A4F-47D5-B9CD-CA877F120677}">
      <dgm:prSet/>
      <dgm:spPr/>
      <dgm:t>
        <a:bodyPr/>
        <a:lstStyle/>
        <a:p>
          <a:endParaRPr lang="en-US"/>
        </a:p>
      </dgm:t>
    </dgm:pt>
    <dgm:pt modelId="{A8EE5B37-E246-4E11-8DDC-F788AF9CCAA6}" type="sibTrans" cxnId="{01F3ECB9-7A4F-47D5-B9CD-CA877F120677}">
      <dgm:prSet/>
      <dgm:spPr/>
      <dgm:t>
        <a:bodyPr/>
        <a:lstStyle/>
        <a:p>
          <a:endParaRPr lang="en-US"/>
        </a:p>
      </dgm:t>
    </dgm:pt>
    <dgm:pt modelId="{36C62165-276F-4C55-AAF0-CF14A627E170}">
      <dgm:prSet phldrT="[Text]"/>
      <dgm:spPr>
        <a:ln>
          <a:solidFill>
            <a:srgbClr val="D4451D"/>
          </a:solidFill>
        </a:ln>
      </dgm:spPr>
      <dgm:t>
        <a:bodyPr/>
        <a:lstStyle/>
        <a:p>
          <a:r>
            <a:rPr lang="en-US" b="1" dirty="0"/>
            <a:t>DISCOVERY</a:t>
          </a:r>
          <a:endParaRPr lang="en-US" dirty="0"/>
        </a:p>
      </dgm:t>
    </dgm:pt>
    <dgm:pt modelId="{C2CA273F-D573-44E9-879C-CF6A9E498E33}" type="parTrans" cxnId="{917AABD7-4C6A-4952-86CF-7A75517F3FBD}">
      <dgm:prSet/>
      <dgm:spPr/>
      <dgm:t>
        <a:bodyPr/>
        <a:lstStyle/>
        <a:p>
          <a:endParaRPr lang="en-US"/>
        </a:p>
      </dgm:t>
    </dgm:pt>
    <dgm:pt modelId="{1957C121-0970-4D10-8F57-57D82B29925A}" type="sibTrans" cxnId="{917AABD7-4C6A-4952-86CF-7A75517F3FBD}">
      <dgm:prSet/>
      <dgm:spPr/>
      <dgm:t>
        <a:bodyPr/>
        <a:lstStyle/>
        <a:p>
          <a:endParaRPr lang="en-US"/>
        </a:p>
      </dgm:t>
    </dgm:pt>
    <dgm:pt modelId="{029A58AF-A45C-4CB5-8202-DC2C34B602D0}">
      <dgm:prSet/>
      <dgm:spPr>
        <a:ln>
          <a:solidFill>
            <a:srgbClr val="D4451D"/>
          </a:solidFill>
        </a:ln>
      </dgm:spPr>
      <dgm:t>
        <a:bodyPr/>
        <a:lstStyle/>
        <a:p>
          <a:r>
            <a:rPr lang="en-US" b="1" dirty="0"/>
            <a:t>APPROACH THE MARKETS	</a:t>
          </a:r>
        </a:p>
      </dgm:t>
    </dgm:pt>
    <dgm:pt modelId="{C62E884B-857C-4839-89B2-E5352D7BA1A4}" type="parTrans" cxnId="{E4ACBA7D-8DB1-4A55-9FB5-DF4DC080D72B}">
      <dgm:prSet/>
      <dgm:spPr/>
      <dgm:t>
        <a:bodyPr/>
        <a:lstStyle/>
        <a:p>
          <a:endParaRPr lang="en-US"/>
        </a:p>
      </dgm:t>
    </dgm:pt>
    <dgm:pt modelId="{9AC4C2A8-841F-4FCC-9C73-3B81AE2FDC3E}" type="sibTrans" cxnId="{E4ACBA7D-8DB1-4A55-9FB5-DF4DC080D72B}">
      <dgm:prSet/>
      <dgm:spPr/>
      <dgm:t>
        <a:bodyPr/>
        <a:lstStyle/>
        <a:p>
          <a:endParaRPr lang="en-US"/>
        </a:p>
      </dgm:t>
    </dgm:pt>
    <dgm:pt modelId="{136072DB-B7F9-4DBB-9E80-40EA90E969A9}">
      <dgm:prSet/>
      <dgm:spPr>
        <a:ln>
          <a:solidFill>
            <a:srgbClr val="D4451D"/>
          </a:solidFill>
        </a:ln>
      </dgm:spPr>
      <dgm:t>
        <a:bodyPr/>
        <a:lstStyle/>
        <a:p>
          <a:r>
            <a:rPr lang="en-US" b="1" dirty="0"/>
            <a:t>GAP ANALYSIS &amp; LOSS MITIGATION REPORT</a:t>
          </a:r>
        </a:p>
      </dgm:t>
    </dgm:pt>
    <dgm:pt modelId="{60C42BB0-2A04-4222-B4EC-41A48D1E0A89}" type="parTrans" cxnId="{1C0289E0-BE9A-4DB9-B699-EE703089B3FA}">
      <dgm:prSet/>
      <dgm:spPr/>
      <dgm:t>
        <a:bodyPr/>
        <a:lstStyle/>
        <a:p>
          <a:endParaRPr lang="en-US"/>
        </a:p>
      </dgm:t>
    </dgm:pt>
    <dgm:pt modelId="{67BA82C9-16FD-492F-82BE-D88821C21FEF}" type="sibTrans" cxnId="{1C0289E0-BE9A-4DB9-B699-EE703089B3FA}">
      <dgm:prSet/>
      <dgm:spPr/>
      <dgm:t>
        <a:bodyPr/>
        <a:lstStyle/>
        <a:p>
          <a:endParaRPr lang="en-US"/>
        </a:p>
      </dgm:t>
    </dgm:pt>
    <dgm:pt modelId="{D5AD3ABE-2755-4533-A434-9FD07304BB1E}">
      <dgm:prSet phldrT="[Text]"/>
      <dgm:spPr>
        <a:ln>
          <a:solidFill>
            <a:srgbClr val="D4451D"/>
          </a:solidFill>
        </a:ln>
      </dgm:spPr>
      <dgm:t>
        <a:bodyPr/>
        <a:lstStyle/>
        <a:p>
          <a:r>
            <a:rPr lang="en-US" b="1" dirty="0"/>
            <a:t>IMPLEMENTATION</a:t>
          </a:r>
        </a:p>
      </dgm:t>
    </dgm:pt>
    <dgm:pt modelId="{4268DDF8-745F-4319-9641-3D861ADDE9BF}" type="parTrans" cxnId="{A4FD28D1-2D71-4C1D-A3B3-19D401675AEC}">
      <dgm:prSet/>
      <dgm:spPr/>
      <dgm:t>
        <a:bodyPr/>
        <a:lstStyle/>
        <a:p>
          <a:endParaRPr lang="en-US"/>
        </a:p>
      </dgm:t>
    </dgm:pt>
    <dgm:pt modelId="{4ABAB5F2-21FB-4403-9E68-916746CDDC99}" type="sibTrans" cxnId="{A4FD28D1-2D71-4C1D-A3B3-19D401675AEC}">
      <dgm:prSet/>
      <dgm:spPr/>
      <dgm:t>
        <a:bodyPr/>
        <a:lstStyle/>
        <a:p>
          <a:endParaRPr lang="en-US"/>
        </a:p>
      </dgm:t>
    </dgm:pt>
    <dgm:pt modelId="{72F46276-2980-4B80-98C7-18DF0E98E2A2}">
      <dgm:prSet phldrT="[Text]"/>
      <dgm:spPr>
        <a:ln>
          <a:solidFill>
            <a:srgbClr val="D4451D"/>
          </a:solidFill>
        </a:ln>
      </dgm:spPr>
      <dgm:t>
        <a:bodyPr/>
        <a:lstStyle/>
        <a:p>
          <a:r>
            <a:rPr lang="en-US" b="1" dirty="0"/>
            <a:t>PERSONAL RISK OFFICER</a:t>
          </a:r>
        </a:p>
      </dgm:t>
    </dgm:pt>
    <dgm:pt modelId="{D14AD7F0-975B-461F-B2F6-41D574CF703D}" type="parTrans" cxnId="{253EE37F-11D1-4E4B-BBDA-406775800C78}">
      <dgm:prSet/>
      <dgm:spPr/>
      <dgm:t>
        <a:bodyPr/>
        <a:lstStyle/>
        <a:p>
          <a:endParaRPr lang="en-US"/>
        </a:p>
      </dgm:t>
    </dgm:pt>
    <dgm:pt modelId="{0C7D652C-9F36-46AF-8B47-F7892911387E}" type="sibTrans" cxnId="{253EE37F-11D1-4E4B-BBDA-406775800C78}">
      <dgm:prSet/>
      <dgm:spPr/>
      <dgm:t>
        <a:bodyPr/>
        <a:lstStyle/>
        <a:p>
          <a:endParaRPr lang="en-US"/>
        </a:p>
      </dgm:t>
    </dgm:pt>
    <dgm:pt modelId="{1893C9AD-882F-4800-ADF8-4BD5129D267E}" type="pres">
      <dgm:prSet presAssocID="{BF2AB192-60F9-4762-BF3D-1B05F2617A98}" presName="linearFlow" presStyleCnt="0">
        <dgm:presLayoutVars>
          <dgm:dir/>
          <dgm:animLvl val="lvl"/>
          <dgm:resizeHandles val="exact"/>
        </dgm:presLayoutVars>
      </dgm:prSet>
      <dgm:spPr/>
    </dgm:pt>
    <dgm:pt modelId="{E2D375D6-16E1-4749-B8BE-F957A63B2237}" type="pres">
      <dgm:prSet presAssocID="{39317899-463D-4BDE-8A05-863E05A54FD7}" presName="composite" presStyleCnt="0"/>
      <dgm:spPr/>
    </dgm:pt>
    <dgm:pt modelId="{D523634D-3178-4AFC-976D-4CB295024A65}" type="pres">
      <dgm:prSet presAssocID="{39317899-463D-4BDE-8A05-863E05A54FD7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</dgm:pt>
    <dgm:pt modelId="{5F76BCEA-3EDF-41A5-92B3-FA12EF6CA387}" type="pres">
      <dgm:prSet presAssocID="{39317899-463D-4BDE-8A05-863E05A54FD7}" presName="descendantText" presStyleLbl="alignAcc1" presStyleIdx="0" presStyleCnt="5">
        <dgm:presLayoutVars>
          <dgm:bulletEnabled val="1"/>
        </dgm:presLayoutVars>
      </dgm:prSet>
      <dgm:spPr/>
    </dgm:pt>
    <dgm:pt modelId="{4BB7AB97-D3C1-4C8E-A57C-EF17BF4C7916}" type="pres">
      <dgm:prSet presAssocID="{F69A9E92-E48E-4263-868D-3B3440853BC3}" presName="sp" presStyleCnt="0"/>
      <dgm:spPr/>
    </dgm:pt>
    <dgm:pt modelId="{16518E81-73BB-4FCC-B36F-96A6BD865CF8}" type="pres">
      <dgm:prSet presAssocID="{FE10764A-B4B9-4E17-89C6-49B0134D968E}" presName="composite" presStyleCnt="0"/>
      <dgm:spPr/>
    </dgm:pt>
    <dgm:pt modelId="{702DC1B3-ED9C-4BE3-8E7E-9CCDF78310F6}" type="pres">
      <dgm:prSet presAssocID="{FE10764A-B4B9-4E17-89C6-49B0134D968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CB34DA4-A9A5-4E86-92AA-FA94EA678E39}" type="pres">
      <dgm:prSet presAssocID="{FE10764A-B4B9-4E17-89C6-49B0134D968E}" presName="descendantText" presStyleLbl="alignAcc1" presStyleIdx="1" presStyleCnt="5">
        <dgm:presLayoutVars>
          <dgm:bulletEnabled val="1"/>
        </dgm:presLayoutVars>
      </dgm:prSet>
      <dgm:spPr/>
    </dgm:pt>
    <dgm:pt modelId="{FB746607-1E2F-465C-BC95-ACDB1365E9AB}" type="pres">
      <dgm:prSet presAssocID="{F7D742E4-B30A-4146-8CA4-F8D044E1F71A}" presName="sp" presStyleCnt="0"/>
      <dgm:spPr/>
    </dgm:pt>
    <dgm:pt modelId="{6E538405-479A-481D-A314-43CE5178C503}" type="pres">
      <dgm:prSet presAssocID="{E1FB8222-9090-4EBE-ADD6-DCC328EB37B8}" presName="composite" presStyleCnt="0"/>
      <dgm:spPr/>
    </dgm:pt>
    <dgm:pt modelId="{4505E461-552F-4F47-BD12-B59F1535D704}" type="pres">
      <dgm:prSet presAssocID="{E1FB8222-9090-4EBE-ADD6-DCC328EB37B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6B5BCC3-C342-4D52-8D2F-544B02CE0607}" type="pres">
      <dgm:prSet presAssocID="{E1FB8222-9090-4EBE-ADD6-DCC328EB37B8}" presName="descendantText" presStyleLbl="alignAcc1" presStyleIdx="2" presStyleCnt="5">
        <dgm:presLayoutVars>
          <dgm:bulletEnabled val="1"/>
        </dgm:presLayoutVars>
      </dgm:prSet>
      <dgm:spPr/>
    </dgm:pt>
    <dgm:pt modelId="{C4F7B8C8-28E5-4989-8D38-FBF5F8A773C6}" type="pres">
      <dgm:prSet presAssocID="{E4FE4F04-3D9A-41C4-A3CA-20786644CCD2}" presName="sp" presStyleCnt="0"/>
      <dgm:spPr/>
    </dgm:pt>
    <dgm:pt modelId="{8563C579-1A2B-4C80-B112-13D4F3B41945}" type="pres">
      <dgm:prSet presAssocID="{D62FFCC6-8A3D-405B-AC1D-FEDA1EA30A87}" presName="composite" presStyleCnt="0"/>
      <dgm:spPr/>
    </dgm:pt>
    <dgm:pt modelId="{D9568FC6-89DD-4983-BD9F-9BBB4F229402}" type="pres">
      <dgm:prSet presAssocID="{D62FFCC6-8A3D-405B-AC1D-FEDA1EA30A8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16A330A-6F43-4C55-B6B4-2BB39C596D13}" type="pres">
      <dgm:prSet presAssocID="{D62FFCC6-8A3D-405B-AC1D-FEDA1EA30A87}" presName="descendantText" presStyleLbl="alignAcc1" presStyleIdx="3" presStyleCnt="5">
        <dgm:presLayoutVars>
          <dgm:bulletEnabled val="1"/>
        </dgm:presLayoutVars>
      </dgm:prSet>
      <dgm:spPr/>
    </dgm:pt>
    <dgm:pt modelId="{E88CCDDC-521A-4FEE-A9C9-A16129DAAFD9}" type="pres">
      <dgm:prSet presAssocID="{AA69019D-E9C6-4CAF-8534-6E96EDD10407}" presName="sp" presStyleCnt="0"/>
      <dgm:spPr/>
    </dgm:pt>
    <dgm:pt modelId="{3D4EF9CE-0D19-4C2A-9C25-614D64CDFF58}" type="pres">
      <dgm:prSet presAssocID="{61B48D47-7F45-4A4C-A21B-61D6AB607A55}" presName="composite" presStyleCnt="0"/>
      <dgm:spPr/>
    </dgm:pt>
    <dgm:pt modelId="{E5793047-7EA6-4DC3-80FA-6488C1708F32}" type="pres">
      <dgm:prSet presAssocID="{61B48D47-7F45-4A4C-A21B-61D6AB607A5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244833C-B155-479A-8A85-E934C08387DD}" type="pres">
      <dgm:prSet presAssocID="{61B48D47-7F45-4A4C-A21B-61D6AB607A5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44F4208-33BA-4E7D-887F-689DF7D5768A}" srcId="{BF2AB192-60F9-4762-BF3D-1B05F2617A98}" destId="{D62FFCC6-8A3D-405B-AC1D-FEDA1EA30A87}" srcOrd="3" destOrd="0" parTransId="{98055F78-FD73-41C9-B081-BE5C76BA9558}" sibTransId="{AA69019D-E9C6-4CAF-8534-6E96EDD10407}"/>
    <dgm:cxn modelId="{CB391C13-AE40-4D1A-8C81-9EAEA19562AC}" type="presOf" srcId="{FE10764A-B4B9-4E17-89C6-49B0134D968E}" destId="{702DC1B3-ED9C-4BE3-8E7E-9CCDF78310F6}" srcOrd="0" destOrd="0" presId="urn:microsoft.com/office/officeart/2005/8/layout/chevron2"/>
    <dgm:cxn modelId="{E3A79813-0C5E-498D-964A-5D1D2A879D14}" type="presOf" srcId="{BF2AB192-60F9-4762-BF3D-1B05F2617A98}" destId="{1893C9AD-882F-4800-ADF8-4BD5129D267E}" srcOrd="0" destOrd="0" presId="urn:microsoft.com/office/officeart/2005/8/layout/chevron2"/>
    <dgm:cxn modelId="{4E4CBA1D-4E48-4BEC-AFBB-7B9B22F7CFD3}" srcId="{BF2AB192-60F9-4762-BF3D-1B05F2617A98}" destId="{FE10764A-B4B9-4E17-89C6-49B0134D968E}" srcOrd="1" destOrd="0" parTransId="{02EB7CF6-6BCF-4978-B44B-17ACF198AF58}" sibTransId="{F7D742E4-B30A-4146-8CA4-F8D044E1F71A}"/>
    <dgm:cxn modelId="{267D6C2F-6F2F-4E8C-8312-156A53D0C66A}" type="presOf" srcId="{D62FFCC6-8A3D-405B-AC1D-FEDA1EA30A87}" destId="{D9568FC6-89DD-4983-BD9F-9BBB4F229402}" srcOrd="0" destOrd="0" presId="urn:microsoft.com/office/officeart/2005/8/layout/chevron2"/>
    <dgm:cxn modelId="{D569445E-AE39-4988-BCE5-DC9F9B3DA04B}" type="presOf" srcId="{61B48D47-7F45-4A4C-A21B-61D6AB607A55}" destId="{E5793047-7EA6-4DC3-80FA-6488C1708F32}" srcOrd="0" destOrd="0" presId="urn:microsoft.com/office/officeart/2005/8/layout/chevron2"/>
    <dgm:cxn modelId="{48930C42-94B5-4322-90A8-FAEDFB819A8C}" type="presOf" srcId="{D5AD3ABE-2755-4533-A434-9FD07304BB1E}" destId="{716A330A-6F43-4C55-B6B4-2BB39C596D13}" srcOrd="0" destOrd="0" presId="urn:microsoft.com/office/officeart/2005/8/layout/chevron2"/>
    <dgm:cxn modelId="{E316D548-907C-46A7-989A-4CE38037D1C6}" type="presOf" srcId="{39317899-463D-4BDE-8A05-863E05A54FD7}" destId="{D523634D-3178-4AFC-976D-4CB295024A65}" srcOrd="0" destOrd="0" presId="urn:microsoft.com/office/officeart/2005/8/layout/chevron2"/>
    <dgm:cxn modelId="{16CCC84B-180F-4473-8B15-0DA2E15D933A}" type="presOf" srcId="{E1FB8222-9090-4EBE-ADD6-DCC328EB37B8}" destId="{4505E461-552F-4F47-BD12-B59F1535D704}" srcOrd="0" destOrd="0" presId="urn:microsoft.com/office/officeart/2005/8/layout/chevron2"/>
    <dgm:cxn modelId="{133DDC52-15C8-47FE-B9F8-1C2AA676D4E1}" srcId="{BF2AB192-60F9-4762-BF3D-1B05F2617A98}" destId="{E1FB8222-9090-4EBE-ADD6-DCC328EB37B8}" srcOrd="2" destOrd="0" parTransId="{156E2190-7EE5-4532-BD0C-850FC61CC684}" sibTransId="{E4FE4F04-3D9A-41C4-A3CA-20786644CCD2}"/>
    <dgm:cxn modelId="{E4ACBA7D-8DB1-4A55-9FB5-DF4DC080D72B}" srcId="{FE10764A-B4B9-4E17-89C6-49B0134D968E}" destId="{029A58AF-A45C-4CB5-8202-DC2C34B602D0}" srcOrd="0" destOrd="0" parTransId="{C62E884B-857C-4839-89B2-E5352D7BA1A4}" sibTransId="{9AC4C2A8-841F-4FCC-9C73-3B81AE2FDC3E}"/>
    <dgm:cxn modelId="{253EE37F-11D1-4E4B-BBDA-406775800C78}" srcId="{61B48D47-7F45-4A4C-A21B-61D6AB607A55}" destId="{72F46276-2980-4B80-98C7-18DF0E98E2A2}" srcOrd="0" destOrd="0" parTransId="{D14AD7F0-975B-461F-B2F6-41D574CF703D}" sibTransId="{0C7D652C-9F36-46AF-8B47-F7892911387E}"/>
    <dgm:cxn modelId="{DF6E1689-CCE9-4A3A-972C-21C655886911}" type="presOf" srcId="{029A58AF-A45C-4CB5-8202-DC2C34B602D0}" destId="{DCB34DA4-A9A5-4E86-92AA-FA94EA678E39}" srcOrd="0" destOrd="0" presId="urn:microsoft.com/office/officeart/2005/8/layout/chevron2"/>
    <dgm:cxn modelId="{A41B748B-EB47-4CF0-AF70-627217EB646A}" type="presOf" srcId="{36C62165-276F-4C55-AAF0-CF14A627E170}" destId="{5F76BCEA-3EDF-41A5-92B3-FA12EF6CA387}" srcOrd="0" destOrd="0" presId="urn:microsoft.com/office/officeart/2005/8/layout/chevron2"/>
    <dgm:cxn modelId="{750DE8B9-9C2E-47FA-BB95-908D590E5518}" srcId="{BF2AB192-60F9-4762-BF3D-1B05F2617A98}" destId="{39317899-463D-4BDE-8A05-863E05A54FD7}" srcOrd="0" destOrd="0" parTransId="{257214CF-63E5-4204-BD6F-C79A5103BE95}" sibTransId="{F69A9E92-E48E-4263-868D-3B3440853BC3}"/>
    <dgm:cxn modelId="{01F3ECB9-7A4F-47D5-B9CD-CA877F120677}" srcId="{BF2AB192-60F9-4762-BF3D-1B05F2617A98}" destId="{61B48D47-7F45-4A4C-A21B-61D6AB607A55}" srcOrd="4" destOrd="0" parTransId="{66109B1F-8FAD-44DB-A09C-F8B9685D5608}" sibTransId="{A8EE5B37-E246-4E11-8DDC-F788AF9CCAA6}"/>
    <dgm:cxn modelId="{8548CEBC-A494-4E32-817F-AB9E7433EBC3}" type="presOf" srcId="{136072DB-B7F9-4DBB-9E80-40EA90E969A9}" destId="{06B5BCC3-C342-4D52-8D2F-544B02CE0607}" srcOrd="0" destOrd="0" presId="urn:microsoft.com/office/officeart/2005/8/layout/chevron2"/>
    <dgm:cxn modelId="{2EAB12C2-9E22-4D6B-B22C-0C4011DDC192}" type="presOf" srcId="{72F46276-2980-4B80-98C7-18DF0E98E2A2}" destId="{7244833C-B155-479A-8A85-E934C08387DD}" srcOrd="0" destOrd="0" presId="urn:microsoft.com/office/officeart/2005/8/layout/chevron2"/>
    <dgm:cxn modelId="{A4FD28D1-2D71-4C1D-A3B3-19D401675AEC}" srcId="{D62FFCC6-8A3D-405B-AC1D-FEDA1EA30A87}" destId="{D5AD3ABE-2755-4533-A434-9FD07304BB1E}" srcOrd="0" destOrd="0" parTransId="{4268DDF8-745F-4319-9641-3D861ADDE9BF}" sibTransId="{4ABAB5F2-21FB-4403-9E68-916746CDDC99}"/>
    <dgm:cxn modelId="{917AABD7-4C6A-4952-86CF-7A75517F3FBD}" srcId="{39317899-463D-4BDE-8A05-863E05A54FD7}" destId="{36C62165-276F-4C55-AAF0-CF14A627E170}" srcOrd="0" destOrd="0" parTransId="{C2CA273F-D573-44E9-879C-CF6A9E498E33}" sibTransId="{1957C121-0970-4D10-8F57-57D82B29925A}"/>
    <dgm:cxn modelId="{1C0289E0-BE9A-4DB9-B699-EE703089B3FA}" srcId="{E1FB8222-9090-4EBE-ADD6-DCC328EB37B8}" destId="{136072DB-B7F9-4DBB-9E80-40EA90E969A9}" srcOrd="0" destOrd="0" parTransId="{60C42BB0-2A04-4222-B4EC-41A48D1E0A89}" sibTransId="{67BA82C9-16FD-492F-82BE-D88821C21FEF}"/>
    <dgm:cxn modelId="{7417D480-8669-497B-B5EB-87DB09CCA2AC}" type="presParOf" srcId="{1893C9AD-882F-4800-ADF8-4BD5129D267E}" destId="{E2D375D6-16E1-4749-B8BE-F957A63B2237}" srcOrd="0" destOrd="0" presId="urn:microsoft.com/office/officeart/2005/8/layout/chevron2"/>
    <dgm:cxn modelId="{0BD14686-61C3-4867-8C7D-051C1E9A2641}" type="presParOf" srcId="{E2D375D6-16E1-4749-B8BE-F957A63B2237}" destId="{D523634D-3178-4AFC-976D-4CB295024A65}" srcOrd="0" destOrd="0" presId="urn:microsoft.com/office/officeart/2005/8/layout/chevron2"/>
    <dgm:cxn modelId="{762C2194-E291-4E3A-BE35-9ED3D695ADC3}" type="presParOf" srcId="{E2D375D6-16E1-4749-B8BE-F957A63B2237}" destId="{5F76BCEA-3EDF-41A5-92B3-FA12EF6CA387}" srcOrd="1" destOrd="0" presId="urn:microsoft.com/office/officeart/2005/8/layout/chevron2"/>
    <dgm:cxn modelId="{FE49CAC4-A41E-4839-8A24-4518849ABCEE}" type="presParOf" srcId="{1893C9AD-882F-4800-ADF8-4BD5129D267E}" destId="{4BB7AB97-D3C1-4C8E-A57C-EF17BF4C7916}" srcOrd="1" destOrd="0" presId="urn:microsoft.com/office/officeart/2005/8/layout/chevron2"/>
    <dgm:cxn modelId="{8F7700CB-9226-4E8F-95DE-DDAB89F0281D}" type="presParOf" srcId="{1893C9AD-882F-4800-ADF8-4BD5129D267E}" destId="{16518E81-73BB-4FCC-B36F-96A6BD865CF8}" srcOrd="2" destOrd="0" presId="urn:microsoft.com/office/officeart/2005/8/layout/chevron2"/>
    <dgm:cxn modelId="{707BF175-996A-425B-9B72-A1A2F7571677}" type="presParOf" srcId="{16518E81-73BB-4FCC-B36F-96A6BD865CF8}" destId="{702DC1B3-ED9C-4BE3-8E7E-9CCDF78310F6}" srcOrd="0" destOrd="0" presId="urn:microsoft.com/office/officeart/2005/8/layout/chevron2"/>
    <dgm:cxn modelId="{4A780323-3AC9-40C7-85C4-8F0C27AFC2F2}" type="presParOf" srcId="{16518E81-73BB-4FCC-B36F-96A6BD865CF8}" destId="{DCB34DA4-A9A5-4E86-92AA-FA94EA678E39}" srcOrd="1" destOrd="0" presId="urn:microsoft.com/office/officeart/2005/8/layout/chevron2"/>
    <dgm:cxn modelId="{FAFE0B2F-669D-489C-8254-1380CD7E7061}" type="presParOf" srcId="{1893C9AD-882F-4800-ADF8-4BD5129D267E}" destId="{FB746607-1E2F-465C-BC95-ACDB1365E9AB}" srcOrd="3" destOrd="0" presId="urn:microsoft.com/office/officeart/2005/8/layout/chevron2"/>
    <dgm:cxn modelId="{7A4F2E81-1126-4F97-BDAC-7C64D82F7451}" type="presParOf" srcId="{1893C9AD-882F-4800-ADF8-4BD5129D267E}" destId="{6E538405-479A-481D-A314-43CE5178C503}" srcOrd="4" destOrd="0" presId="urn:microsoft.com/office/officeart/2005/8/layout/chevron2"/>
    <dgm:cxn modelId="{FEBE8955-65BD-42AD-A877-24F1172F5505}" type="presParOf" srcId="{6E538405-479A-481D-A314-43CE5178C503}" destId="{4505E461-552F-4F47-BD12-B59F1535D704}" srcOrd="0" destOrd="0" presId="urn:microsoft.com/office/officeart/2005/8/layout/chevron2"/>
    <dgm:cxn modelId="{B43FD82D-10CE-4159-BEC0-86C8CCDB6FFA}" type="presParOf" srcId="{6E538405-479A-481D-A314-43CE5178C503}" destId="{06B5BCC3-C342-4D52-8D2F-544B02CE0607}" srcOrd="1" destOrd="0" presId="urn:microsoft.com/office/officeart/2005/8/layout/chevron2"/>
    <dgm:cxn modelId="{0D289C1E-0BF1-41CA-966F-4C4DC780AB30}" type="presParOf" srcId="{1893C9AD-882F-4800-ADF8-4BD5129D267E}" destId="{C4F7B8C8-28E5-4989-8D38-FBF5F8A773C6}" srcOrd="5" destOrd="0" presId="urn:microsoft.com/office/officeart/2005/8/layout/chevron2"/>
    <dgm:cxn modelId="{6991C2A5-450D-4719-AE02-A61A22D7E20A}" type="presParOf" srcId="{1893C9AD-882F-4800-ADF8-4BD5129D267E}" destId="{8563C579-1A2B-4C80-B112-13D4F3B41945}" srcOrd="6" destOrd="0" presId="urn:microsoft.com/office/officeart/2005/8/layout/chevron2"/>
    <dgm:cxn modelId="{90EF0CBC-BC26-4874-B08C-A79D700CB62E}" type="presParOf" srcId="{8563C579-1A2B-4C80-B112-13D4F3B41945}" destId="{D9568FC6-89DD-4983-BD9F-9BBB4F229402}" srcOrd="0" destOrd="0" presId="urn:microsoft.com/office/officeart/2005/8/layout/chevron2"/>
    <dgm:cxn modelId="{361B5260-BB48-4442-BCAB-2679828577E3}" type="presParOf" srcId="{8563C579-1A2B-4C80-B112-13D4F3B41945}" destId="{716A330A-6F43-4C55-B6B4-2BB39C596D13}" srcOrd="1" destOrd="0" presId="urn:microsoft.com/office/officeart/2005/8/layout/chevron2"/>
    <dgm:cxn modelId="{608169C6-EC91-406E-B2DD-796D3DA8A9C5}" type="presParOf" srcId="{1893C9AD-882F-4800-ADF8-4BD5129D267E}" destId="{E88CCDDC-521A-4FEE-A9C9-A16129DAAFD9}" srcOrd="7" destOrd="0" presId="urn:microsoft.com/office/officeart/2005/8/layout/chevron2"/>
    <dgm:cxn modelId="{33636160-3E90-4712-A71A-9483792C7815}" type="presParOf" srcId="{1893C9AD-882F-4800-ADF8-4BD5129D267E}" destId="{3D4EF9CE-0D19-4C2A-9C25-614D64CDFF58}" srcOrd="8" destOrd="0" presId="urn:microsoft.com/office/officeart/2005/8/layout/chevron2"/>
    <dgm:cxn modelId="{59F183FE-5BCD-44DE-8059-29DA062F4F12}" type="presParOf" srcId="{3D4EF9CE-0D19-4C2A-9C25-614D64CDFF58}" destId="{E5793047-7EA6-4DC3-80FA-6488C1708F32}" srcOrd="0" destOrd="0" presId="urn:microsoft.com/office/officeart/2005/8/layout/chevron2"/>
    <dgm:cxn modelId="{BA72657B-ABF3-4120-88A9-284AD84FCFAF}" type="presParOf" srcId="{3D4EF9CE-0D19-4C2A-9C25-614D64CDFF58}" destId="{7244833C-B155-479A-8A85-E934C08387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AAC61-E779-4AD0-AFB7-DD37CA67D739}">
      <dsp:nvSpPr>
        <dsp:cNvPr id="0" name=""/>
        <dsp:cNvSpPr/>
      </dsp:nvSpPr>
      <dsp:spPr>
        <a:xfrm>
          <a:off x="921" y="0"/>
          <a:ext cx="1442144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Home</a:t>
          </a:r>
        </a:p>
      </dsp:txBody>
      <dsp:txXfrm>
        <a:off x="921" y="0"/>
        <a:ext cx="1442144" cy="1219200"/>
      </dsp:txXfrm>
    </dsp:sp>
    <dsp:sp modelId="{1001D6CD-5A89-47F1-9B71-79945B32A8BF}">
      <dsp:nvSpPr>
        <dsp:cNvPr id="0" name=""/>
        <dsp:cNvSpPr/>
      </dsp:nvSpPr>
      <dsp:spPr>
        <a:xfrm>
          <a:off x="145684" y="1219547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$500K+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Replacement Cost</a:t>
          </a:r>
        </a:p>
      </dsp:txBody>
      <dsp:txXfrm>
        <a:off x="169069" y="1242932"/>
        <a:ext cx="1106945" cy="751643"/>
      </dsp:txXfrm>
    </dsp:sp>
    <dsp:sp modelId="{901F8C07-23D3-4236-92D1-431FABB7552F}">
      <dsp:nvSpPr>
        <dsp:cNvPr id="0" name=""/>
        <dsp:cNvSpPr/>
      </dsp:nvSpPr>
      <dsp:spPr>
        <a:xfrm>
          <a:off x="145684" y="2140793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Additional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Residences</a:t>
          </a:r>
        </a:p>
      </dsp:txBody>
      <dsp:txXfrm>
        <a:off x="169069" y="2164178"/>
        <a:ext cx="1106945" cy="751643"/>
      </dsp:txXfrm>
    </dsp:sp>
    <dsp:sp modelId="{94E5B7A4-7B3B-4077-9DE1-FE5409F18BF5}">
      <dsp:nvSpPr>
        <dsp:cNvPr id="0" name=""/>
        <dsp:cNvSpPr/>
      </dsp:nvSpPr>
      <dsp:spPr>
        <a:xfrm>
          <a:off x="145684" y="3062039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Entertains/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Hosts Events</a:t>
          </a:r>
        </a:p>
      </dsp:txBody>
      <dsp:txXfrm>
        <a:off x="169069" y="3085424"/>
        <a:ext cx="1106945" cy="751643"/>
      </dsp:txXfrm>
    </dsp:sp>
    <dsp:sp modelId="{87A1A930-2E87-4061-8661-4B0D15090DBC}">
      <dsp:nvSpPr>
        <dsp:cNvPr id="0" name=""/>
        <dsp:cNvSpPr/>
      </dsp:nvSpPr>
      <dsp:spPr>
        <a:xfrm>
          <a:off x="1551775" y="0"/>
          <a:ext cx="1442144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Assets</a:t>
          </a:r>
        </a:p>
      </dsp:txBody>
      <dsp:txXfrm>
        <a:off x="1551775" y="0"/>
        <a:ext cx="1442144" cy="1219200"/>
      </dsp:txXfrm>
    </dsp:sp>
    <dsp:sp modelId="{E20CF564-66D3-4925-82F0-2A4B03CB2058}">
      <dsp:nvSpPr>
        <dsp:cNvPr id="0" name=""/>
        <dsp:cNvSpPr/>
      </dsp:nvSpPr>
      <dsp:spPr>
        <a:xfrm>
          <a:off x="1695989" y="1219547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Luxury Vehicles</a:t>
          </a:r>
        </a:p>
      </dsp:txBody>
      <dsp:txXfrm>
        <a:off x="1719374" y="1242932"/>
        <a:ext cx="1106945" cy="751643"/>
      </dsp:txXfrm>
    </dsp:sp>
    <dsp:sp modelId="{CEFA2A65-3D23-4DE0-9BAE-55B2AD7529FC}">
      <dsp:nvSpPr>
        <dsp:cNvPr id="0" name=""/>
        <dsp:cNvSpPr/>
      </dsp:nvSpPr>
      <dsp:spPr>
        <a:xfrm>
          <a:off x="1695989" y="2140793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Jewelry, Art &amp; Collectibles</a:t>
          </a:r>
        </a:p>
      </dsp:txBody>
      <dsp:txXfrm>
        <a:off x="1719374" y="2164178"/>
        <a:ext cx="1106945" cy="751643"/>
      </dsp:txXfrm>
    </dsp:sp>
    <dsp:sp modelId="{2EFDC826-BEA7-44C6-BF91-42B37D37EF07}">
      <dsp:nvSpPr>
        <dsp:cNvPr id="0" name=""/>
        <dsp:cNvSpPr/>
      </dsp:nvSpPr>
      <dsp:spPr>
        <a:xfrm>
          <a:off x="1695989" y="3062039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Total Net Worth</a:t>
          </a:r>
        </a:p>
      </dsp:txBody>
      <dsp:txXfrm>
        <a:off x="1719374" y="3085424"/>
        <a:ext cx="1106945" cy="751643"/>
      </dsp:txXfrm>
    </dsp:sp>
    <dsp:sp modelId="{DF7B4D8E-CE03-4AF0-B4C0-1519ECAD0E77}">
      <dsp:nvSpPr>
        <dsp:cNvPr id="0" name=""/>
        <dsp:cNvSpPr/>
      </dsp:nvSpPr>
      <dsp:spPr>
        <a:xfrm>
          <a:off x="3102080" y="0"/>
          <a:ext cx="1442144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Family</a:t>
          </a:r>
        </a:p>
      </dsp:txBody>
      <dsp:txXfrm>
        <a:off x="3102080" y="0"/>
        <a:ext cx="1442144" cy="1219200"/>
      </dsp:txXfrm>
    </dsp:sp>
    <dsp:sp modelId="{8E2EAFCD-B289-49D5-BB4C-A59C702691C1}">
      <dsp:nvSpPr>
        <dsp:cNvPr id="0" name=""/>
        <dsp:cNvSpPr/>
      </dsp:nvSpPr>
      <dsp:spPr>
        <a:xfrm>
          <a:off x="3246294" y="1219547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Multi-Gen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Wealth</a:t>
          </a:r>
        </a:p>
      </dsp:txBody>
      <dsp:txXfrm>
        <a:off x="3269679" y="1242932"/>
        <a:ext cx="1106945" cy="751643"/>
      </dsp:txXfrm>
    </dsp:sp>
    <dsp:sp modelId="{1220528D-E3E9-40F0-A160-D75EE18E2023}">
      <dsp:nvSpPr>
        <dsp:cNvPr id="0" name=""/>
        <dsp:cNvSpPr/>
      </dsp:nvSpPr>
      <dsp:spPr>
        <a:xfrm>
          <a:off x="3246294" y="2140793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Kidnap &amp; Ransom</a:t>
          </a:r>
        </a:p>
      </dsp:txBody>
      <dsp:txXfrm>
        <a:off x="3269679" y="2164178"/>
        <a:ext cx="1106945" cy="751643"/>
      </dsp:txXfrm>
    </dsp:sp>
    <dsp:sp modelId="{45CA193D-0E0C-4A47-8BEB-D6736C5B8B5B}">
      <dsp:nvSpPr>
        <dsp:cNvPr id="0" name=""/>
        <dsp:cNvSpPr/>
      </dsp:nvSpPr>
      <dsp:spPr>
        <a:xfrm>
          <a:off x="3246294" y="3062039"/>
          <a:ext cx="1153715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Family Trustee,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LLC’s, Biz Auto</a:t>
          </a:r>
        </a:p>
      </dsp:txBody>
      <dsp:txXfrm>
        <a:off x="3269679" y="3085424"/>
        <a:ext cx="1106945" cy="751643"/>
      </dsp:txXfrm>
    </dsp:sp>
    <dsp:sp modelId="{4742E6C7-1FB3-4A7E-AFFF-A16384B4599B}">
      <dsp:nvSpPr>
        <dsp:cNvPr id="0" name=""/>
        <dsp:cNvSpPr/>
      </dsp:nvSpPr>
      <dsp:spPr>
        <a:xfrm>
          <a:off x="4652385" y="0"/>
          <a:ext cx="1442144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More</a:t>
          </a:r>
        </a:p>
      </dsp:txBody>
      <dsp:txXfrm>
        <a:off x="4652385" y="0"/>
        <a:ext cx="1442144" cy="1219200"/>
      </dsp:txXfrm>
    </dsp:sp>
    <dsp:sp modelId="{9FAB9300-3188-4DCD-A917-B7D49A57A058}">
      <dsp:nvSpPr>
        <dsp:cNvPr id="0" name=""/>
        <dsp:cNvSpPr/>
      </dsp:nvSpPr>
      <dsp:spPr>
        <a:xfrm>
          <a:off x="4796600" y="1219444"/>
          <a:ext cx="1153715" cy="876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Professional Athletes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&amp; Celebrities</a:t>
          </a:r>
        </a:p>
      </dsp:txBody>
      <dsp:txXfrm>
        <a:off x="4822274" y="1245118"/>
        <a:ext cx="1102367" cy="825222"/>
      </dsp:txXfrm>
    </dsp:sp>
    <dsp:sp modelId="{27CF99B9-EE5E-4D22-8E83-E11B73CF5352}">
      <dsp:nvSpPr>
        <dsp:cNvPr id="0" name=""/>
        <dsp:cNvSpPr/>
      </dsp:nvSpPr>
      <dsp:spPr>
        <a:xfrm>
          <a:off x="4796600" y="2296635"/>
          <a:ext cx="1153715" cy="46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Domestic Employees</a:t>
          </a:r>
        </a:p>
      </dsp:txBody>
      <dsp:txXfrm>
        <a:off x="4810279" y="2310314"/>
        <a:ext cx="1126357" cy="439681"/>
      </dsp:txXfrm>
    </dsp:sp>
    <dsp:sp modelId="{93A8CEBC-F26C-4C25-BDCD-BB09304A9729}">
      <dsp:nvSpPr>
        <dsp:cNvPr id="0" name=""/>
        <dsp:cNvSpPr/>
      </dsp:nvSpPr>
      <dsp:spPr>
        <a:xfrm>
          <a:off x="4796600" y="2964294"/>
          <a:ext cx="1153715" cy="89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Board Membership &amp; Non-Profit Activities</a:t>
          </a:r>
        </a:p>
      </dsp:txBody>
      <dsp:txXfrm>
        <a:off x="4822851" y="2990545"/>
        <a:ext cx="1101213" cy="843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3634D-3178-4AFC-976D-4CB295024A65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</a:t>
          </a:r>
          <a:endParaRPr lang="en-US" sz="1700" kern="1200" dirty="0"/>
        </a:p>
      </dsp:txBody>
      <dsp:txXfrm rot="-5400000">
        <a:off x="1" y="319448"/>
        <a:ext cx="635496" cy="272355"/>
      </dsp:txXfrm>
    </dsp:sp>
    <dsp:sp modelId="{5F76BCEA-3EDF-41A5-92B3-FA12EF6CA387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45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DISCOVERY</a:t>
          </a:r>
          <a:endParaRPr lang="en-US" sz="2100" kern="1200" dirty="0"/>
        </a:p>
      </dsp:txBody>
      <dsp:txXfrm rot="-5400000">
        <a:off x="635496" y="30507"/>
        <a:ext cx="5431697" cy="532491"/>
      </dsp:txXfrm>
    </dsp:sp>
    <dsp:sp modelId="{702DC1B3-ED9C-4BE3-8E7E-9CCDF78310F6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2</a:t>
          </a:r>
        </a:p>
      </dsp:txBody>
      <dsp:txXfrm rot="-5400000">
        <a:off x="1" y="1107635"/>
        <a:ext cx="635496" cy="272355"/>
      </dsp:txXfrm>
    </dsp:sp>
    <dsp:sp modelId="{DCB34DA4-A9A5-4E86-92AA-FA94EA678E39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45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APPROACH THE MARKETS	</a:t>
          </a:r>
        </a:p>
      </dsp:txBody>
      <dsp:txXfrm rot="-5400000">
        <a:off x="635496" y="818694"/>
        <a:ext cx="5431697" cy="532491"/>
      </dsp:txXfrm>
    </dsp:sp>
    <dsp:sp modelId="{4505E461-552F-4F47-BD12-B59F1535D704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3</a:t>
          </a:r>
        </a:p>
      </dsp:txBody>
      <dsp:txXfrm rot="-5400000">
        <a:off x="1" y="1895821"/>
        <a:ext cx="635496" cy="272355"/>
      </dsp:txXfrm>
    </dsp:sp>
    <dsp:sp modelId="{06B5BCC3-C342-4D52-8D2F-544B02CE0607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45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GAP ANALYSIS &amp; LOSS MITIGATION REPORT</a:t>
          </a:r>
        </a:p>
      </dsp:txBody>
      <dsp:txXfrm rot="-5400000">
        <a:off x="635496" y="1606881"/>
        <a:ext cx="5431697" cy="532491"/>
      </dsp:txXfrm>
    </dsp:sp>
    <dsp:sp modelId="{D9568FC6-89DD-4983-BD9F-9BBB4F229402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4</a:t>
          </a:r>
        </a:p>
      </dsp:txBody>
      <dsp:txXfrm rot="-5400000">
        <a:off x="1" y="2684008"/>
        <a:ext cx="635496" cy="272355"/>
      </dsp:txXfrm>
    </dsp:sp>
    <dsp:sp modelId="{716A330A-6F43-4C55-B6B4-2BB39C596D13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45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IMPLEMENTATION</a:t>
          </a:r>
        </a:p>
      </dsp:txBody>
      <dsp:txXfrm rot="-5400000">
        <a:off x="635496" y="2395067"/>
        <a:ext cx="5431697" cy="532491"/>
      </dsp:txXfrm>
    </dsp:sp>
    <dsp:sp modelId="{E5793047-7EA6-4DC3-80FA-6488C1708F32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5</a:t>
          </a:r>
        </a:p>
      </dsp:txBody>
      <dsp:txXfrm rot="-5400000">
        <a:off x="1" y="3472195"/>
        <a:ext cx="635496" cy="272355"/>
      </dsp:txXfrm>
    </dsp:sp>
    <dsp:sp modelId="{7244833C-B155-479A-8A85-E934C08387DD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45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PERSONAL RISK OFFICER</a:t>
          </a:r>
        </a:p>
      </dsp:txBody>
      <dsp:txXfrm rot="-5400000">
        <a:off x="635496" y="3183253"/>
        <a:ext cx="5431697" cy="53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53ABC-26BC-435F-BC55-26ACC400F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26D45-93FE-4FD8-930C-B23E88D7AB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886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05211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EF5B8-D909-4C3E-A1CA-AD80D4FB6A1B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4254-8250-4D77-AF47-06D6C29C5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86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484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9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9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14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92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92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52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1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2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59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27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22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13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50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87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27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58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26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46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7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98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07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3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6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5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6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4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6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4254-8250-4D77-AF47-06D6C29C5F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8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31880"/>
            <a:ext cx="9169920" cy="683564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9525" y="0"/>
            <a:ext cx="9169919" cy="6975282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720683"/>
            <a:ext cx="2466976" cy="1050867"/>
          </a:xfrm>
          <a:prstGeom prst="rect">
            <a:avLst/>
          </a:prstGeom>
        </p:spPr>
      </p:pic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33400" y="2579472"/>
            <a:ext cx="8124825" cy="50939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60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4569722" cy="509396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4569722" cy="3703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1694-C3D6-BA4D-B46E-7EC209E09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1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3728961" cy="509396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3728961" cy="3703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1694-C3D6-BA4D-B46E-7EC209E095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60984" y="0"/>
            <a:ext cx="4783015" cy="7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3728961" cy="509396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3728961" cy="3703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1694-C3D6-BA4D-B46E-7EC209E095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10088" y="0"/>
            <a:ext cx="4633912" cy="32221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510088" y="3451417"/>
            <a:ext cx="4633912" cy="34065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6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E1694-C3D6-BA4D-B46E-7EC209E09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6314518" y="4104524"/>
            <a:ext cx="2251826" cy="225182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127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4428614" cy="509396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4428614" cy="3703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1694-C3D6-BA4D-B46E-7EC209E095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5344409" y="1784325"/>
            <a:ext cx="3163141" cy="316314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839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31880"/>
            <a:ext cx="9169920" cy="683564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9524" y="0"/>
            <a:ext cx="9169920" cy="6975282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533400" y="2598522"/>
            <a:ext cx="8124825" cy="50939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720683"/>
            <a:ext cx="2466976" cy="10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13004" cy="69752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457200" y="2548420"/>
            <a:ext cx="4660976" cy="1612108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4999" y="1246846"/>
            <a:ext cx="4521200" cy="59944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0" y="2151344"/>
            <a:ext cx="5118176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731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8076"/>
            <a:ext cx="8229600" cy="509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46209"/>
            <a:ext cx="8229600" cy="370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Introduction Text Style</a:t>
            </a:r>
          </a:p>
          <a:p>
            <a:pPr lvl="1"/>
            <a:r>
              <a:rPr lang="en-US" dirty="0"/>
              <a:t>Bulleted List Item Style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71CE"/>
                </a:solidFill>
              </a:defRPr>
            </a:lvl1pPr>
          </a:lstStyle>
          <a:p>
            <a:fld id="{74EE1694-C3D6-BA4D-B46E-7EC209E09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0" cy="73152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1200"/>
        </a:spcAft>
        <a:buFont typeface="Arial"/>
        <a:buNone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ü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3355" y="4250474"/>
            <a:ext cx="8715984" cy="509396"/>
          </a:xfrm>
        </p:spPr>
        <p:txBody>
          <a:bodyPr/>
          <a:lstStyle/>
          <a:p>
            <a:r>
              <a:rPr lang="en-US" dirty="0"/>
              <a:t>Property and Casualty Insurance</a:t>
            </a:r>
            <a:br>
              <a:rPr lang="en-US" dirty="0"/>
            </a:br>
            <a:r>
              <a:rPr lang="en-US" sz="2500" b="0" i="1" dirty="0"/>
              <a:t>An Inside Scoop to HNW Personal Insurance (Home, Auto, Umbrella)</a:t>
            </a:r>
            <a:br>
              <a:rPr lang="en-US" sz="2500" b="0" i="1" dirty="0"/>
            </a:br>
            <a:br>
              <a:rPr lang="en-US" sz="2500" b="0" i="1" dirty="0"/>
            </a:br>
            <a:br>
              <a:rPr lang="en-US" sz="2500" b="0" i="1" dirty="0"/>
            </a:br>
            <a:r>
              <a:rPr lang="en-US" sz="2800" dirty="0"/>
              <a:t>Michelle Hirsch</a:t>
            </a:r>
            <a:br>
              <a:rPr lang="en-US" sz="2800" b="0" dirty="0"/>
            </a:br>
            <a:r>
              <a:rPr lang="en-US" sz="2400" b="0" dirty="0"/>
              <a:t>Sr. Vice President</a:t>
            </a:r>
            <a:br>
              <a:rPr lang="en-US" sz="2400" b="0" dirty="0"/>
            </a:br>
            <a:r>
              <a:rPr lang="en-US" sz="2400" b="0" dirty="0"/>
              <a:t>Brunswick Companies</a:t>
            </a:r>
            <a:br>
              <a:rPr lang="en-US" sz="2400" b="0" dirty="0"/>
            </a:br>
            <a:r>
              <a:rPr lang="en-US" sz="1000" b="0" dirty="0"/>
              <a:t> </a:t>
            </a:r>
            <a:br>
              <a:rPr lang="en-US" sz="2400" b="0" dirty="0"/>
            </a:br>
            <a:r>
              <a:rPr lang="en-US" sz="2000" b="0" dirty="0"/>
              <a:t>October 21, 2021</a:t>
            </a:r>
            <a:endParaRPr lang="en-US" sz="2000" dirty="0"/>
          </a:p>
        </p:txBody>
      </p:sp>
      <p:pic>
        <p:nvPicPr>
          <p:cNvPr id="1026" name="Picture 2" descr="Financial Planning Association of Northeast Ohio">
            <a:extLst>
              <a:ext uri="{FF2B5EF4-FFF2-40B4-BE49-F238E27FC236}">
                <a16:creationId xmlns:a16="http://schemas.microsoft.com/office/drawing/2014/main" id="{7954C86C-566D-4FBD-BC5A-D66395B3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89" y="4106167"/>
            <a:ext cx="4633645" cy="18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7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076"/>
            <a:ext cx="6076949" cy="509396"/>
          </a:xfrm>
        </p:spPr>
        <p:txBody>
          <a:bodyPr/>
          <a:lstStyle/>
          <a:p>
            <a:r>
              <a:rPr lang="en-US" dirty="0"/>
              <a:t>High Net Worth – Who Qualifies?</a:t>
            </a:r>
            <a:endParaRPr lang="en-US" sz="2600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C4902F8-3B34-4FDA-88C8-221675E36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574042"/>
              </p:ext>
            </p:extLst>
          </p:nvPr>
        </p:nvGraphicFramePr>
        <p:xfrm>
          <a:off x="1524000" y="22106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961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966590-6410-47DC-812A-3BBCC17E9767}"/>
              </a:ext>
            </a:extLst>
          </p:cNvPr>
          <p:cNvSpPr txBox="1"/>
          <p:nvPr/>
        </p:nvSpPr>
        <p:spPr>
          <a:xfrm>
            <a:off x="0" y="55863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6,800 sq ft  5 bedroom 6 bath </a:t>
            </a:r>
          </a:p>
          <a:p>
            <a:pPr algn="ctr"/>
            <a:r>
              <a:rPr lang="en-US" dirty="0"/>
              <a:t>Current estimated market value: $960K</a:t>
            </a:r>
          </a:p>
          <a:p>
            <a:pPr algn="ctr"/>
            <a:r>
              <a:rPr lang="en-US" dirty="0"/>
              <a:t>Insurance </a:t>
            </a:r>
            <a:r>
              <a:rPr lang="en-US" b="1" i="1" dirty="0"/>
              <a:t>REPLACEMENT</a:t>
            </a:r>
            <a:r>
              <a:rPr lang="en-US" dirty="0"/>
              <a:t> cost value: $1.8M ($265/</a:t>
            </a:r>
            <a:r>
              <a:rPr lang="en-US" dirty="0" err="1"/>
              <a:t>sqft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3F50D-5288-4C8C-8A79-A82A6F8A039F}"/>
              </a:ext>
            </a:extLst>
          </p:cNvPr>
          <p:cNvSpPr txBox="1"/>
          <p:nvPr/>
        </p:nvSpPr>
        <p:spPr>
          <a:xfrm>
            <a:off x="71919" y="873303"/>
            <a:ext cx="907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Shaker Heights, OH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175DA26-D09D-4D83-95E8-2375DB33B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26" y="1581163"/>
            <a:ext cx="5291191" cy="3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5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18 Shadowlawn Dr, Westfield, NJ 07090">
            <a:extLst>
              <a:ext uri="{FF2B5EF4-FFF2-40B4-BE49-F238E27FC236}">
                <a16:creationId xmlns:a16="http://schemas.microsoft.com/office/drawing/2014/main" id="{3BDFACC5-AC61-43C1-BE98-A9232091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22" y="1609720"/>
            <a:ext cx="5577155" cy="37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966590-6410-47DC-812A-3BBCC17E9767}"/>
              </a:ext>
            </a:extLst>
          </p:cNvPr>
          <p:cNvSpPr txBox="1"/>
          <p:nvPr/>
        </p:nvSpPr>
        <p:spPr>
          <a:xfrm>
            <a:off x="0" y="55863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1,800 sq ft  3 bedroom 2 bath </a:t>
            </a:r>
          </a:p>
          <a:p>
            <a:pPr algn="ctr"/>
            <a:r>
              <a:rPr lang="en-US" dirty="0"/>
              <a:t>Current estimated market value: $960K</a:t>
            </a:r>
          </a:p>
          <a:p>
            <a:pPr algn="ctr"/>
            <a:r>
              <a:rPr lang="en-US" dirty="0"/>
              <a:t>Insurance </a:t>
            </a:r>
            <a:r>
              <a:rPr lang="en-US" b="1" i="1" dirty="0"/>
              <a:t>REPLACEMENT</a:t>
            </a:r>
            <a:r>
              <a:rPr lang="en-US" dirty="0"/>
              <a:t> cost value: $750K ($416/</a:t>
            </a:r>
            <a:r>
              <a:rPr lang="en-US" dirty="0" err="1"/>
              <a:t>sqft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3F50D-5288-4C8C-8A79-A82A6F8A039F}"/>
              </a:ext>
            </a:extLst>
          </p:cNvPr>
          <p:cNvSpPr txBox="1"/>
          <p:nvPr/>
        </p:nvSpPr>
        <p:spPr>
          <a:xfrm>
            <a:off x="71919" y="873303"/>
            <a:ext cx="907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Westfield, NJ</a:t>
            </a:r>
          </a:p>
        </p:txBody>
      </p:sp>
    </p:spTree>
    <p:extLst>
      <p:ext uri="{BB962C8B-B14F-4D97-AF65-F5344CB8AC3E}">
        <p14:creationId xmlns:p14="http://schemas.microsoft.com/office/powerpoint/2010/main" val="172693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966590-6410-47DC-812A-3BBCC17E9767}"/>
              </a:ext>
            </a:extLst>
          </p:cNvPr>
          <p:cNvSpPr txBox="1"/>
          <p:nvPr/>
        </p:nvSpPr>
        <p:spPr>
          <a:xfrm>
            <a:off x="0" y="55863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680 sq ft  1 bedroom 1 bath </a:t>
            </a:r>
          </a:p>
          <a:p>
            <a:pPr algn="ctr"/>
            <a:r>
              <a:rPr lang="en-US" dirty="0"/>
              <a:t>Current estimated market value: $960K</a:t>
            </a:r>
          </a:p>
          <a:p>
            <a:pPr algn="ctr"/>
            <a:r>
              <a:rPr lang="en-US" dirty="0"/>
              <a:t>Insurance </a:t>
            </a:r>
            <a:r>
              <a:rPr lang="en-US" b="1" i="1" dirty="0"/>
              <a:t>REPLACEMENT</a:t>
            </a:r>
            <a:r>
              <a:rPr lang="en-US" dirty="0"/>
              <a:t> cost value: $575K ($845/</a:t>
            </a:r>
            <a:r>
              <a:rPr lang="en-US" dirty="0" err="1"/>
              <a:t>sqft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3F50D-5288-4C8C-8A79-A82A6F8A039F}"/>
              </a:ext>
            </a:extLst>
          </p:cNvPr>
          <p:cNvSpPr txBox="1"/>
          <p:nvPr/>
        </p:nvSpPr>
        <p:spPr>
          <a:xfrm>
            <a:off x="71919" y="803749"/>
            <a:ext cx="907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San Francisco, CA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30E865-0AEE-4B5D-A11E-1F7028F2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37" y="1657524"/>
            <a:ext cx="4808306" cy="36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373DF8-2326-4670-B735-D9D560682439}"/>
              </a:ext>
            </a:extLst>
          </p:cNvPr>
          <p:cNvSpPr/>
          <p:nvPr/>
        </p:nvSpPr>
        <p:spPr>
          <a:xfrm>
            <a:off x="6262255" y="4064001"/>
            <a:ext cx="2424545" cy="242454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Every policy is different…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373DF8-2326-4670-B735-D9D560682439}"/>
              </a:ext>
            </a:extLst>
          </p:cNvPr>
          <p:cNvSpPr/>
          <p:nvPr/>
        </p:nvSpPr>
        <p:spPr>
          <a:xfrm>
            <a:off x="6262255" y="4083051"/>
            <a:ext cx="2424545" cy="242454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Every policy is different…</a:t>
            </a:r>
          </a:p>
        </p:txBody>
      </p:sp>
    </p:spTree>
    <p:extLst>
      <p:ext uri="{BB962C8B-B14F-4D97-AF65-F5344CB8AC3E}">
        <p14:creationId xmlns:p14="http://schemas.microsoft.com/office/powerpoint/2010/main" val="369081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Home/Condo/Co-Op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3809999" cy="476922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70% have never or rarely had a professional assessment on their home or possessions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Guaranteed Replacement Cost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Cash Settlement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Additional Living Expenses/Loss of Use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Sewer Backup/Water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 Flood </a:t>
            </a:r>
          </a:p>
          <a:p>
            <a:pPr marL="809244" lvl="1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76% 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lacked flood insurance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900" dirty="0"/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Hurricane &amp; Earthquake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Trusts</a:t>
            </a:r>
          </a:p>
          <a:p>
            <a:pPr>
              <a:buClr>
                <a:srgbClr val="D4451D"/>
              </a:buClr>
            </a:pPr>
            <a:endParaRPr lang="en-US" sz="2400" dirty="0"/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96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076"/>
            <a:ext cx="6076949" cy="509396"/>
          </a:xfrm>
        </p:spPr>
        <p:txBody>
          <a:bodyPr/>
          <a:lstStyle/>
          <a:p>
            <a:r>
              <a:rPr lang="en-US" sz="2600" dirty="0"/>
              <a:t>Total Loss Scenarios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316E59-A2F8-4559-8D85-E83561BCD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538536"/>
              </p:ext>
            </p:extLst>
          </p:nvPr>
        </p:nvGraphicFramePr>
        <p:xfrm>
          <a:off x="532264" y="2293722"/>
          <a:ext cx="8104912" cy="363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228">
                  <a:extLst>
                    <a:ext uri="{9D8B030D-6E8A-4147-A177-3AD203B41FA5}">
                      <a16:colId xmlns:a16="http://schemas.microsoft.com/office/drawing/2014/main" val="3275950611"/>
                    </a:ext>
                  </a:extLst>
                </a:gridCol>
                <a:gridCol w="2026228">
                  <a:extLst>
                    <a:ext uri="{9D8B030D-6E8A-4147-A177-3AD203B41FA5}">
                      <a16:colId xmlns:a16="http://schemas.microsoft.com/office/drawing/2014/main" val="3836824469"/>
                    </a:ext>
                  </a:extLst>
                </a:gridCol>
                <a:gridCol w="2026228">
                  <a:extLst>
                    <a:ext uri="{9D8B030D-6E8A-4147-A177-3AD203B41FA5}">
                      <a16:colId xmlns:a16="http://schemas.microsoft.com/office/drawing/2014/main" val="2135598778"/>
                    </a:ext>
                  </a:extLst>
                </a:gridCol>
                <a:gridCol w="2026228">
                  <a:extLst>
                    <a:ext uri="{9D8B030D-6E8A-4147-A177-3AD203B41FA5}">
                      <a16:colId xmlns:a16="http://schemas.microsoft.com/office/drawing/2014/main" val="852119163"/>
                    </a:ext>
                  </a:extLst>
                </a:gridCol>
              </a:tblGrid>
              <a:tr h="572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Carrier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626147"/>
                  </a:ext>
                </a:extLst>
              </a:tr>
              <a:tr h="572222">
                <a:tc>
                  <a:txBody>
                    <a:bodyPr/>
                    <a:lstStyle/>
                    <a:p>
                      <a:r>
                        <a:rPr lang="en-US" dirty="0"/>
                        <a:t>Dwelling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923766"/>
                  </a:ext>
                </a:extLst>
              </a:tr>
              <a:tr h="572222">
                <a:tc>
                  <a:txBody>
                    <a:bodyPr/>
                    <a:lstStyle/>
                    <a:p>
                      <a:r>
                        <a:rPr lang="en-US" dirty="0"/>
                        <a:t>Actual Cost of Rebuild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320909"/>
                  </a:ext>
                </a:extLst>
              </a:tr>
              <a:tr h="572222">
                <a:tc>
                  <a:txBody>
                    <a:bodyPr/>
                    <a:lstStyle/>
                    <a:p>
                      <a:r>
                        <a:rPr lang="en-US" dirty="0"/>
                        <a:t>Policy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Extended Replacement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 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Guaranteed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10449"/>
                  </a:ext>
                </a:extLst>
              </a:tr>
              <a:tr h="572222">
                <a:tc>
                  <a:txBody>
                    <a:bodyPr/>
                    <a:lstStyle/>
                    <a:p>
                      <a:r>
                        <a:rPr lang="en-US" dirty="0"/>
                        <a:t>Amount of Insurance Payout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13438"/>
                  </a:ext>
                </a:extLst>
              </a:tr>
              <a:tr h="57222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Impact to Client</a:t>
                      </a:r>
                    </a:p>
                  </a:txBody>
                  <a:tcPr>
                    <a:solidFill>
                      <a:srgbClr val="D44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$500,000</a:t>
                      </a:r>
                    </a:p>
                  </a:txBody>
                  <a:tcPr>
                    <a:solidFill>
                      <a:srgbClr val="D44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$160,000</a:t>
                      </a:r>
                    </a:p>
                  </a:txBody>
                  <a:tcPr>
                    <a:solidFill>
                      <a:srgbClr val="D44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>
                    <a:solidFill>
                      <a:srgbClr val="D44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89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92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Home/Condo/Co-Op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3809999" cy="476922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70% have never or rarely had a professional assessment on their home or possessions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Guaranteed Replacement Cost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Cash Settlement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Additional Living Expenses/Loss of Use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Sewer Backup/Water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 Flood </a:t>
            </a:r>
          </a:p>
          <a:p>
            <a:pPr marL="809244" lvl="1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76% 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lacked flood insurance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900" dirty="0"/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Hurricane &amp; Earthquake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Trusts</a:t>
            </a:r>
          </a:p>
          <a:p>
            <a:pPr>
              <a:buClr>
                <a:srgbClr val="D4451D"/>
              </a:buClr>
            </a:pPr>
            <a:endParaRPr lang="en-US" sz="2400" dirty="0"/>
          </a:p>
          <a:p>
            <a:pPr>
              <a:buClr>
                <a:srgbClr val="D4451D"/>
              </a:buClr>
            </a:pPr>
            <a:endParaRPr lang="en-US" sz="2400" dirty="0"/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96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4268320" cy="509396"/>
          </a:xfrm>
        </p:spPr>
        <p:txBody>
          <a:bodyPr/>
          <a:lstStyle/>
          <a:p>
            <a:r>
              <a:rPr lang="en-US" dirty="0"/>
              <a:t>Jewelry/Fine Arts/Collectibles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3952874" cy="43181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62% Lack Jewelry Insurance Entirely</a:t>
            </a:r>
          </a:p>
          <a:p>
            <a:r>
              <a:rPr lang="en-US" dirty="0"/>
              <a:t>Establishing Value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Blanket and/or Scheduled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Agreed Value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Updated Appraisals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Home Safe/Safety Deposit Box Credits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Claim Fulfillment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Pairs &amp; Sets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Replacement vs. Cash Option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Worldwide Coverage/In-Transit</a:t>
            </a:r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521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3809999" cy="429510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480"/>
              </a:spcBef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Agreed Value vs. Actual Cash Value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Choice of Repair Shop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Original Equipment Manufacturers’ Parts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Collectible Cars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Loss of Use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Youthful/Adult Children Operators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Uninsured/Underinsured</a:t>
            </a:r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96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0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Presenter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4428614" cy="4349816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600"/>
              </a:spcAft>
            </a:pPr>
            <a:r>
              <a:rPr lang="en-US" sz="1800" dirty="0"/>
              <a:t>Third generation family-owned insurance and risk management consulting firm, serving clients nationwide.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Provides P&amp;C insurance services to companies, aspiring and accomplished individuals, families and professional athletes.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Bachelors Degree from Penn State University and MBA from Case </a:t>
            </a:r>
            <a:br>
              <a:rPr lang="en-US" sz="1800" dirty="0"/>
            </a:br>
            <a:r>
              <a:rPr lang="en-US" sz="1800" dirty="0"/>
              <a:t>Western University Weatherhead </a:t>
            </a:r>
            <a:br>
              <a:rPr lang="en-US" sz="1800" dirty="0"/>
            </a:br>
            <a:r>
              <a:rPr lang="en-US" sz="1800" dirty="0">
                <a:solidFill>
                  <a:srgbClr val="24356F"/>
                </a:solidFill>
              </a:rPr>
              <a:t>School</a:t>
            </a:r>
            <a:r>
              <a:rPr lang="en-US" sz="1800" dirty="0"/>
              <a:t> of Management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Part of Crain’s Cleveland Business: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Twenty in their 20’s (2008) 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Forty Under 40 (2017)</a:t>
            </a:r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CBF89-A7AB-410C-87E3-DC7B8DCC790B}"/>
              </a:ext>
            </a:extLst>
          </p:cNvPr>
          <p:cNvSpPr txBox="1"/>
          <p:nvPr/>
        </p:nvSpPr>
        <p:spPr>
          <a:xfrm>
            <a:off x="5629768" y="5210053"/>
            <a:ext cx="26079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4356F"/>
                </a:solidFill>
              </a:rPr>
              <a:t>Michelle Hirsch</a:t>
            </a:r>
          </a:p>
          <a:p>
            <a:pPr algn="ctr"/>
            <a:r>
              <a:rPr lang="en-US" sz="1400" dirty="0">
                <a:solidFill>
                  <a:srgbClr val="24356F"/>
                </a:solidFill>
              </a:rPr>
              <a:t>Sr. Vice President</a:t>
            </a:r>
          </a:p>
          <a:p>
            <a:pPr algn="ctr"/>
            <a:r>
              <a:rPr lang="en-US" sz="1400" dirty="0">
                <a:solidFill>
                  <a:srgbClr val="24356F"/>
                </a:solidFill>
              </a:rPr>
              <a:t>Brunswick Companies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22" y="1822384"/>
            <a:ext cx="3047678" cy="30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3809999" cy="421646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Universal Claims Database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Severity vs. Frequency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5 Year Look Back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Adjuster Experience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TransGlobal Adjusting Corp., </a:t>
            </a:r>
            <a:br>
              <a:rPr lang="en-US" dirty="0"/>
            </a:br>
            <a:r>
              <a:rPr lang="en-US" dirty="0"/>
              <a:t>a wholly-owned subsidiary </a:t>
            </a:r>
            <a:br>
              <a:rPr lang="en-US" dirty="0"/>
            </a:br>
            <a:r>
              <a:rPr lang="en-US" dirty="0"/>
              <a:t>of Brunswick Companies</a:t>
            </a:r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96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2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3943349" cy="509396"/>
          </a:xfrm>
        </p:spPr>
        <p:txBody>
          <a:bodyPr/>
          <a:lstStyle/>
          <a:p>
            <a:r>
              <a:rPr lang="en-US" dirty="0"/>
              <a:t>Personal Liability/Umbrella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3809999" cy="3703704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Why an Umbrella?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What does it cover?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How much coverage?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/>
              <a:t>Punitive Damages</a:t>
            </a:r>
            <a:endParaRPr lang="en-US" dirty="0"/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What are Group Umbrellas?</a:t>
            </a:r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996" y="0"/>
            <a:ext cx="4437529" cy="68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16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3848099" cy="4054541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Social Engineering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Unauthorized Transfer or Payment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Criminal Deception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Forgery or Alteration of Checks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Acceptance of Counterfeit Money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Identity Fraud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No crypto.. YET!</a:t>
            </a:r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4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4428614" cy="509396"/>
          </a:xfrm>
        </p:spPr>
        <p:txBody>
          <a:bodyPr/>
          <a:lstStyle/>
          <a:p>
            <a:r>
              <a:rPr lang="en-US" sz="2600" dirty="0"/>
              <a:t>Travel</a:t>
            </a:r>
            <a:endParaRPr lang="en-US" sz="2600" baseline="30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4428614" cy="474986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Evacuation 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Medical Assistance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Returned Remains/Vehicles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Trip Reimbursement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D4451D"/>
              </a:buClr>
            </a:pPr>
            <a:endParaRPr lang="en-US" dirty="0"/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D4451D"/>
              </a:buClr>
            </a:pPr>
            <a:r>
              <a:rPr lang="en-US" sz="1600" dirty="0"/>
              <a:t>* More than 100 miles from home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96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3809999" cy="429510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480"/>
              </a:spcBef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Inspections and Claims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Auto Discounts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Additional Household Members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Vacation Rentals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Special Events</a:t>
            </a:r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C05B8-AFF5-4508-8B30-8994DEDCD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04" y="1186656"/>
            <a:ext cx="3498864" cy="4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8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9" y="1686094"/>
            <a:ext cx="8667749" cy="509396"/>
          </a:xfrm>
        </p:spPr>
        <p:txBody>
          <a:bodyPr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BPC – 5 STEP PROCESS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EEBB4C-219C-41BB-ADA7-0088D5F10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472889"/>
              </p:ext>
            </p:extLst>
          </p:nvPr>
        </p:nvGraphicFramePr>
        <p:xfrm>
          <a:off x="1524000" y="23188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runswick Private Client">
            <a:extLst>
              <a:ext uri="{FF2B5EF4-FFF2-40B4-BE49-F238E27FC236}">
                <a16:creationId xmlns:a16="http://schemas.microsoft.com/office/drawing/2014/main" id="{1A435379-5221-419F-8B6D-BB8C65AD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4" y="848399"/>
            <a:ext cx="8667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9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076"/>
            <a:ext cx="6076949" cy="509396"/>
          </a:xfrm>
        </p:spPr>
        <p:txBody>
          <a:bodyPr/>
          <a:lstStyle/>
          <a:p>
            <a:r>
              <a:rPr lang="en-US" sz="2600" dirty="0"/>
              <a:t>Premium Carriers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7011" y="3245859"/>
            <a:ext cx="1265842" cy="5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405" y="2222087"/>
            <a:ext cx="1693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swinglecollins.com/wp-content/uploads/2014/09/NW_PrivateClient_Vertical-3C-MedRe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125" y="5370473"/>
            <a:ext cx="1123014" cy="122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safeco logo">
            <a:extLst>
              <a:ext uri="{FF2B5EF4-FFF2-40B4-BE49-F238E27FC236}">
                <a16:creationId xmlns:a16="http://schemas.microsoft.com/office/drawing/2014/main" id="{CE611F07-11CF-4973-933A-E659E3C9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491" y="4213293"/>
            <a:ext cx="2123693" cy="5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98611-68C6-4D39-B529-10DB7BDFE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946" y="3427939"/>
            <a:ext cx="2635247" cy="1317624"/>
          </a:xfrm>
          <a:prstGeom prst="rect">
            <a:avLst/>
          </a:prstGeom>
        </p:spPr>
      </p:pic>
      <p:pic>
        <p:nvPicPr>
          <p:cNvPr id="4" name="Picture 2" descr="Image result for berkleyone logo">
            <a:extLst>
              <a:ext uri="{FF2B5EF4-FFF2-40B4-BE49-F238E27FC236}">
                <a16:creationId xmlns:a16="http://schemas.microsoft.com/office/drawing/2014/main" id="{0E8E3DAB-7766-400E-854C-89726D13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" y="6006238"/>
            <a:ext cx="2052027" cy="3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incinnati insurance company logo">
            <a:extLst>
              <a:ext uri="{FF2B5EF4-FFF2-40B4-BE49-F238E27FC236}">
                <a16:creationId xmlns:a16="http://schemas.microsoft.com/office/drawing/2014/main" id="{12B8FF2E-A74B-47AB-9D6B-BD004B5F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6" y="4459223"/>
            <a:ext cx="1884460" cy="12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DF01D2-B155-47C6-B82C-C91DB9883B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1961" y="2218290"/>
            <a:ext cx="2283539" cy="644994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2139" y="2984848"/>
            <a:ext cx="1137718" cy="61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bbpinellas.com/images/MetLife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21" y="4712896"/>
            <a:ext cx="15668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9044A3E-12D4-4FD0-A5D7-A4CA486BC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1972" y="2222087"/>
            <a:ext cx="1884460" cy="491510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6B25B1-994B-4FDC-8DDD-C03E588484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4349" y="6003118"/>
            <a:ext cx="2318632" cy="441215"/>
          </a:xfrm>
          <a:prstGeom prst="rect">
            <a:avLst/>
          </a:prstGeom>
        </p:spPr>
      </p:pic>
      <p:pic>
        <p:nvPicPr>
          <p:cNvPr id="26" name="Picture 25" descr="A picture containing table&#10;&#10;Description automatically generated">
            <a:extLst>
              <a:ext uri="{FF2B5EF4-FFF2-40B4-BE49-F238E27FC236}">
                <a16:creationId xmlns:a16="http://schemas.microsoft.com/office/drawing/2014/main" id="{DD8A999D-CF7C-471C-8E49-D1C55559F8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106" y="3363969"/>
            <a:ext cx="1942160" cy="1034137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838748-9616-422A-B42F-09CE735384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2561" y="5102958"/>
            <a:ext cx="2222208" cy="524287"/>
          </a:xfrm>
          <a:prstGeom prst="rect">
            <a:avLst/>
          </a:prstGeom>
        </p:spPr>
      </p:pic>
      <p:pic>
        <p:nvPicPr>
          <p:cNvPr id="6" name="Picture 2" descr="Vault Insurance Hits the Northeast | Business Wire">
            <a:extLst>
              <a:ext uri="{FF2B5EF4-FFF2-40B4-BE49-F238E27FC236}">
                <a16:creationId xmlns:a16="http://schemas.microsoft.com/office/drawing/2014/main" id="{DD63066E-48FC-4530-9FDD-ABBB5388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08" y="2762789"/>
            <a:ext cx="2003051" cy="10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076"/>
            <a:ext cx="6076949" cy="509396"/>
          </a:xfrm>
        </p:spPr>
        <p:txBody>
          <a:bodyPr/>
          <a:lstStyle/>
          <a:p>
            <a:r>
              <a:rPr lang="en-US" sz="2600" dirty="0"/>
              <a:t>Proposal Summary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992" y="2847247"/>
            <a:ext cx="3180140" cy="24609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933" y="2527730"/>
            <a:ext cx="2411358" cy="312567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BC02F1-F315-4973-A321-D77E53AE0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27" y="2041920"/>
            <a:ext cx="2424698" cy="31286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2466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Engaging Your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New Item on Annual Checklist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Complimentary Audit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Copies of Policies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Event = Review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Personal Testimonial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66360-11CC-4EE6-A013-485F26E58144}"/>
              </a:ext>
            </a:extLst>
          </p:cNvPr>
          <p:cNvSpPr txBox="1"/>
          <p:nvPr/>
        </p:nvSpPr>
        <p:spPr>
          <a:xfrm>
            <a:off x="5708076" y="2551774"/>
            <a:ext cx="2438398" cy="292388"/>
          </a:xfrm>
          <a:prstGeom prst="rect">
            <a:avLst/>
          </a:prstGeom>
          <a:solidFill>
            <a:srgbClr val="D44727"/>
          </a:solidFill>
        </p:spPr>
        <p:txBody>
          <a:bodyPr wrap="square" rtlCol="0">
            <a:spAutoFit/>
          </a:bodyPr>
          <a:lstStyle/>
          <a:p>
            <a:pPr algn="just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E0F73-0C3B-40D3-A611-3F185B132BE1}"/>
              </a:ext>
            </a:extLst>
          </p:cNvPr>
          <p:cNvSpPr/>
          <p:nvPr/>
        </p:nvSpPr>
        <p:spPr>
          <a:xfrm>
            <a:off x="5717907" y="2316896"/>
            <a:ext cx="2438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162</a:t>
            </a:r>
            <a:r>
              <a:rPr lang="en-US" sz="48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CBF89-A7AB-410C-87E3-DC7B8DCC790B}"/>
              </a:ext>
            </a:extLst>
          </p:cNvPr>
          <p:cNvSpPr txBox="1"/>
          <p:nvPr/>
        </p:nvSpPr>
        <p:spPr>
          <a:xfrm>
            <a:off x="5637144" y="3222092"/>
            <a:ext cx="2607987" cy="923330"/>
          </a:xfrm>
          <a:prstGeom prst="rect">
            <a:avLst/>
          </a:prstGeom>
          <a:solidFill>
            <a:srgbClr val="D447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Increase in audits performed in the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last year</a:t>
            </a:r>
          </a:p>
        </p:txBody>
      </p:sp>
    </p:spTree>
    <p:extLst>
      <p:ext uri="{BB962C8B-B14F-4D97-AF65-F5344CB8AC3E}">
        <p14:creationId xmlns:p14="http://schemas.microsoft.com/office/powerpoint/2010/main" val="2343503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4428614" cy="509396"/>
          </a:xfrm>
        </p:spPr>
        <p:txBody>
          <a:bodyPr/>
          <a:lstStyle/>
          <a:p>
            <a:r>
              <a:rPr lang="en-US" sz="2600" dirty="0"/>
              <a:t>What do we need to quote?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1" y="1946209"/>
            <a:ext cx="6448424" cy="3911666"/>
          </a:xfrm>
        </p:spPr>
        <p:txBody>
          <a:bodyPr/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Current Policies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All Drivers’ license numbers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All Dates of birth &amp; occupations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Fax or Email to Brunswick	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D4451D"/>
              </a:buClr>
            </a:pPr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45223" y="1773401"/>
            <a:ext cx="3198649" cy="3198649"/>
          </a:xfrm>
          <a:prstGeom prst="ellipse">
            <a:avLst/>
          </a:prstGeom>
          <a:solidFill>
            <a:srgbClr val="2435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CBF89-A7AB-410C-87E3-DC7B8DCC790B}"/>
              </a:ext>
            </a:extLst>
          </p:cNvPr>
          <p:cNvSpPr txBox="1"/>
          <p:nvPr/>
        </p:nvSpPr>
        <p:spPr>
          <a:xfrm>
            <a:off x="5640553" y="2634061"/>
            <a:ext cx="2607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Switch insurance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carrier at any time, existing paid premium will be prorated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and refunded.</a:t>
            </a:r>
          </a:p>
        </p:txBody>
      </p:sp>
    </p:spTree>
    <p:extLst>
      <p:ext uri="{BB962C8B-B14F-4D97-AF65-F5344CB8AC3E}">
        <p14:creationId xmlns:p14="http://schemas.microsoft.com/office/powerpoint/2010/main" val="125179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Risk Management Services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Insurance</a:t>
            </a:r>
          </a:p>
          <a:p>
            <a:pPr lvl="2"/>
            <a:r>
              <a:rPr lang="en-US" sz="1800" dirty="0"/>
              <a:t>Commercial</a:t>
            </a:r>
          </a:p>
          <a:p>
            <a:pPr lvl="2"/>
            <a:r>
              <a:rPr lang="en-US" sz="1800" dirty="0"/>
              <a:t>Personal</a:t>
            </a:r>
          </a:p>
          <a:p>
            <a:pPr lvl="2"/>
            <a:r>
              <a:rPr lang="en-US" sz="1800" dirty="0"/>
              <a:t>Professional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Surety Products</a:t>
            </a:r>
          </a:p>
          <a:p>
            <a:pPr marL="342900" indent="-342900"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dirty="0"/>
              <a:t>Claims Management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097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32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60522"/>
            <a:ext cx="8124825" cy="509396"/>
          </a:xfrm>
        </p:spPr>
        <p:txBody>
          <a:bodyPr/>
          <a:lstStyle/>
          <a:p>
            <a:r>
              <a:rPr lang="en-US" dirty="0"/>
              <a:t>At Brunswick Companies, we believe in protecting our client’s aspirations and achievements as they evolve.</a:t>
            </a:r>
          </a:p>
        </p:txBody>
      </p:sp>
    </p:spTree>
    <p:extLst>
      <p:ext uri="{BB962C8B-B14F-4D97-AF65-F5344CB8AC3E}">
        <p14:creationId xmlns:p14="http://schemas.microsoft.com/office/powerpoint/2010/main" val="88730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016" y="3010833"/>
            <a:ext cx="8715984" cy="509396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sz="2500" b="0" i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29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4428614" cy="509396"/>
          </a:xfrm>
        </p:spPr>
        <p:txBody>
          <a:bodyPr/>
          <a:lstStyle/>
          <a:p>
            <a:r>
              <a:rPr lang="en-US" sz="2600" dirty="0"/>
              <a:t>Program Objectives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036" y="941845"/>
            <a:ext cx="4165600" cy="55118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7272" y="1946209"/>
            <a:ext cx="8039528" cy="4639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As wealth changes, insurance protection needs to change with it. However, having an insurance strategy as part of a wealth management portfolio is often overlooked. This course provides a high-level overview of personal insurance and its unique risks for the affluent; it also examines the importance of an insurance audit and how preparing this analysis strengthens the relationship between clients and their advisors. </a:t>
            </a:r>
          </a:p>
          <a:p>
            <a:pPr algn="ctr"/>
            <a:r>
              <a:rPr lang="en-US" sz="3600" dirty="0"/>
              <a:t>YOUR CLIENT = COLLECTIBLE</a:t>
            </a:r>
          </a:p>
        </p:txBody>
      </p:sp>
    </p:spTree>
    <p:extLst>
      <p:ext uri="{BB962C8B-B14F-4D97-AF65-F5344CB8AC3E}">
        <p14:creationId xmlns:p14="http://schemas.microsoft.com/office/powerpoint/2010/main" val="398113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Importance of Insurance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wealth changes, often the insurance protection does not…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Determine if the wealth created has the proper protection.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Identify the exposures of risk and the options for transferring to a policy.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Validate that the insurance has maintained pace with personal assets and property changes.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E0F73-0C3B-40D3-A611-3F185B132BE1}"/>
              </a:ext>
            </a:extLst>
          </p:cNvPr>
          <p:cNvSpPr/>
          <p:nvPr/>
        </p:nvSpPr>
        <p:spPr>
          <a:xfrm>
            <a:off x="6135462" y="2277567"/>
            <a:ext cx="15720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74</a:t>
            </a:r>
            <a:r>
              <a:rPr lang="en-US" sz="48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CBF89-A7AB-410C-87E3-DC7B8DCC790B}"/>
              </a:ext>
            </a:extLst>
          </p:cNvPr>
          <p:cNvSpPr txBox="1"/>
          <p:nvPr/>
        </p:nvSpPr>
        <p:spPr>
          <a:xfrm>
            <a:off x="5617481" y="3182763"/>
            <a:ext cx="2607987" cy="923330"/>
          </a:xfrm>
          <a:prstGeom prst="rect">
            <a:avLst/>
          </a:prstGeom>
          <a:solidFill>
            <a:srgbClr val="D447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Consumers lack key coverages and high enough limits</a:t>
            </a:r>
          </a:p>
        </p:txBody>
      </p:sp>
    </p:spTree>
    <p:extLst>
      <p:ext uri="{BB962C8B-B14F-4D97-AF65-F5344CB8AC3E}">
        <p14:creationId xmlns:p14="http://schemas.microsoft.com/office/powerpoint/2010/main" val="261835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Risk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3809999" cy="43454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Personal Insurance is more than just peace of mind, it’s about financial protection via a </a:t>
            </a:r>
            <a:r>
              <a:rPr lang="en-US" b="1" dirty="0"/>
              <a:t>CHIEF RISK OFFICER.</a:t>
            </a:r>
          </a:p>
          <a:p>
            <a:r>
              <a:rPr lang="en-US" dirty="0"/>
              <a:t>Our approach is: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Take time to know you, your family, and your assets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Assess the full scope of risk exposure to identify the right level of coverage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Tailor a personal program to protect and ensure those goals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Secure and actively manage coverage programs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Ensure your coverage adapts with you as often as needed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5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08076"/>
            <a:ext cx="7526593" cy="509396"/>
          </a:xfrm>
        </p:spPr>
        <p:txBody>
          <a:bodyPr/>
          <a:lstStyle/>
          <a:p>
            <a:r>
              <a:rPr lang="en-US" dirty="0"/>
              <a:t>The Growth Opportunity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076" y="1784326"/>
            <a:ext cx="4165600" cy="55118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7772399" cy="4385765"/>
          </a:xfrm>
        </p:spPr>
        <p:txBody>
          <a:bodyPr>
            <a:normAutofit fontScale="92500" lnSpcReduction="10000"/>
          </a:bodyPr>
          <a:lstStyle/>
          <a:p>
            <a:pPr marL="285750" marR="0" indent="-285750">
              <a:lnSpc>
                <a:spcPct val="120000"/>
              </a:lnSpc>
              <a:spcBef>
                <a:spcPts val="600"/>
              </a:spcBef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Nearly 40% of successful individuals would consider switching to an advisor who provided P&amp;C support.</a:t>
            </a:r>
          </a:p>
          <a:p>
            <a:pPr marL="285750" marR="0" indent="-285750">
              <a:lnSpc>
                <a:spcPct val="120000"/>
              </a:lnSpc>
              <a:spcBef>
                <a:spcPts val="600"/>
              </a:spcBef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85% of successful families believe it is of significant importance that their advisors help them navigate all of their financial matters.</a:t>
            </a:r>
          </a:p>
          <a:p>
            <a:pPr marL="285750" marR="0" indent="-285750">
              <a:lnSpc>
                <a:spcPct val="120000"/>
              </a:lnSpc>
              <a:spcBef>
                <a:spcPts val="600"/>
              </a:spcBef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77% of successful individuals want their advisors to provide P&amp;C insurance support.</a:t>
            </a:r>
          </a:p>
          <a:p>
            <a:pPr marL="285750" marR="0" indent="-285750">
              <a:lnSpc>
                <a:spcPct val="120000"/>
              </a:lnSpc>
              <a:spcBef>
                <a:spcPts val="600"/>
              </a:spcBef>
              <a:buClr>
                <a:srgbClr val="D4451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 28% of advisors address clients’ P&amp;C needs</a:t>
            </a:r>
          </a:p>
          <a:p>
            <a:pPr>
              <a:buClr>
                <a:srgbClr val="D4451D"/>
              </a:buClr>
            </a:pPr>
            <a:endParaRPr lang="en-US" dirty="0"/>
          </a:p>
          <a:p>
            <a:pPr>
              <a:buClr>
                <a:srgbClr val="D4451D"/>
              </a:buClr>
            </a:pPr>
            <a:endParaRPr lang="en-US" dirty="0"/>
          </a:p>
          <a:p>
            <a:r>
              <a:rPr lang="en-US" sz="1300" dirty="0"/>
              <a:t>*Source - Oliver Wyman, Global Management Consulting Firm</a:t>
            </a:r>
          </a:p>
        </p:txBody>
      </p:sp>
    </p:spTree>
    <p:extLst>
      <p:ext uri="{BB962C8B-B14F-4D97-AF65-F5344CB8AC3E}">
        <p14:creationId xmlns:p14="http://schemas.microsoft.com/office/powerpoint/2010/main" val="174938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8076"/>
            <a:ext cx="4268320" cy="509396"/>
          </a:xfrm>
        </p:spPr>
        <p:txBody>
          <a:bodyPr/>
          <a:lstStyle/>
          <a:p>
            <a:r>
              <a:rPr lang="en-US" dirty="0"/>
              <a:t>Personal Insurance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3952874" cy="4345409"/>
          </a:xfrm>
        </p:spPr>
        <p:txBody>
          <a:bodyPr>
            <a:normAutofit/>
          </a:bodyPr>
          <a:lstStyle/>
          <a:p>
            <a:r>
              <a:rPr lang="en-US" dirty="0"/>
              <a:t>Standard or Customized Plans Designed to Evolve with Your Needs: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Homes/Land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Fine Arts/Jewelry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Automobiles/Collector Autos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Recreational Vehicles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Personal Collections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Umbrella/Excess Liability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State of the Art Electronics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Watercraft/Yachts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Personal Employees </a:t>
            </a:r>
          </a:p>
          <a:p>
            <a:pPr marL="2377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521" y="0"/>
            <a:ext cx="4438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13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076"/>
            <a:ext cx="6076949" cy="509396"/>
          </a:xfrm>
        </p:spPr>
        <p:txBody>
          <a:bodyPr/>
          <a:lstStyle/>
          <a:p>
            <a:r>
              <a:rPr lang="en-US" sz="2600" dirty="0"/>
              <a:t>Univers</a:t>
            </a:r>
            <a:r>
              <a:rPr lang="en-US" dirty="0"/>
              <a:t>e of Risk Advisors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6208"/>
            <a:ext cx="8143874" cy="4359341"/>
          </a:xfrm>
        </p:spPr>
        <p:txBody>
          <a:bodyPr/>
          <a:lstStyle/>
          <a:p>
            <a:pPr>
              <a:buClr>
                <a:srgbClr val="D4451D"/>
              </a:buClr>
            </a:pPr>
            <a:r>
              <a:rPr lang="en-US" b="1" u="sng" dirty="0"/>
              <a:t>Independent Brokers</a:t>
            </a:r>
          </a:p>
          <a:p>
            <a:pPr>
              <a:buClr>
                <a:srgbClr val="D4451D"/>
              </a:buClr>
            </a:pPr>
            <a:endParaRPr lang="en-US" dirty="0"/>
          </a:p>
          <a:p>
            <a:pPr>
              <a:buClr>
                <a:srgbClr val="D4451D"/>
              </a:buClr>
            </a:pPr>
            <a:endParaRPr lang="en-US" dirty="0"/>
          </a:p>
          <a:p>
            <a:pPr>
              <a:buClr>
                <a:srgbClr val="D4451D"/>
              </a:buClr>
            </a:pPr>
            <a:r>
              <a:rPr lang="en-US" b="1" u="sng" dirty="0"/>
              <a:t>Captive Agents</a:t>
            </a:r>
          </a:p>
          <a:p>
            <a:pPr>
              <a:buClr>
                <a:srgbClr val="D4451D"/>
              </a:buClr>
            </a:pPr>
            <a:endParaRPr lang="en-US" dirty="0"/>
          </a:p>
          <a:p>
            <a:pPr>
              <a:buClr>
                <a:srgbClr val="D4451D"/>
              </a:buClr>
            </a:pPr>
            <a:endParaRPr lang="en-US" dirty="0"/>
          </a:p>
          <a:p>
            <a:pPr>
              <a:buClr>
                <a:srgbClr val="D4451D"/>
              </a:buClr>
            </a:pPr>
            <a:r>
              <a:rPr lang="en-US" b="1" u="sng" dirty="0"/>
              <a:t>Direct Response Companies</a:t>
            </a:r>
          </a:p>
          <a:p>
            <a:pPr>
              <a:buClr>
                <a:srgbClr val="D4451D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38" y="2452589"/>
            <a:ext cx="1884364" cy="767874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418013"/>
            <a:ext cx="1752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538" y="2556888"/>
            <a:ext cx="11160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081" y="4042988"/>
            <a:ext cx="7127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757" y="4195388"/>
            <a:ext cx="17446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844" y="3971925"/>
            <a:ext cx="1031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864" y="4083469"/>
            <a:ext cx="1079837" cy="5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" y="5658488"/>
            <a:ext cx="11699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419" y="5409313"/>
            <a:ext cx="1669719" cy="10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815" y="5697600"/>
            <a:ext cx="9493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3854EA-8A18-488E-BBCF-F67EAF2A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21" y="2524482"/>
            <a:ext cx="11334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C4F4A7-768C-4278-B7C0-05AF3D0FB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32" y="5460050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67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unswick Companies 1">
      <a:dk1>
        <a:srgbClr val="24356F"/>
      </a:dk1>
      <a:lt1>
        <a:sysClr val="window" lastClr="FFFFFF"/>
      </a:lt1>
      <a:dk2>
        <a:srgbClr val="24356F"/>
      </a:dk2>
      <a:lt2>
        <a:srgbClr val="FFFFFF"/>
      </a:lt2>
      <a:accent1>
        <a:srgbClr val="0071CE"/>
      </a:accent1>
      <a:accent2>
        <a:srgbClr val="D44727"/>
      </a:accent2>
      <a:accent3>
        <a:srgbClr val="642D50"/>
      </a:accent3>
      <a:accent4>
        <a:srgbClr val="1F5733"/>
      </a:accent4>
      <a:accent5>
        <a:srgbClr val="005486"/>
      </a:accent5>
      <a:accent6>
        <a:srgbClr val="683918"/>
      </a:accent6>
      <a:hlink>
        <a:srgbClr val="1B265B"/>
      </a:hlink>
      <a:folHlink>
        <a:srgbClr val="1B26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20741</TotalTime>
  <Words>1220</Words>
  <Application>Microsoft Office PowerPoint</Application>
  <PresentationFormat>On-screen Show (4:3)</PresentationFormat>
  <Paragraphs>295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Office Theme</vt:lpstr>
      <vt:lpstr>Property and Casualty Insurance An Inside Scoop to HNW Personal Insurance (Home, Auto, Umbrella)   Michelle Hirsch Sr. Vice President Brunswick Companies   October 21, 2021</vt:lpstr>
      <vt:lpstr>About Your Presenter</vt:lpstr>
      <vt:lpstr>Our Solutions</vt:lpstr>
      <vt:lpstr>Program Objectives</vt:lpstr>
      <vt:lpstr>Importance of Insurance Audit</vt:lpstr>
      <vt:lpstr>Chief Risk Officer</vt:lpstr>
      <vt:lpstr>The Growth Opportunity</vt:lpstr>
      <vt:lpstr>Personal Insurance Solutions</vt:lpstr>
      <vt:lpstr>Universe of Risk Advisors</vt:lpstr>
      <vt:lpstr>High Net Worth – Who Qualifies?</vt:lpstr>
      <vt:lpstr>PowerPoint Presentation</vt:lpstr>
      <vt:lpstr>PowerPoint Presentation</vt:lpstr>
      <vt:lpstr>PowerPoint Presentation</vt:lpstr>
      <vt:lpstr>PowerPoint Presentation</vt:lpstr>
      <vt:lpstr>Home/Condo/Co-Op</vt:lpstr>
      <vt:lpstr>Total Loss Scenarios</vt:lpstr>
      <vt:lpstr>Home/Condo/Co-Op</vt:lpstr>
      <vt:lpstr>Jewelry/Fine Arts/Collectibles</vt:lpstr>
      <vt:lpstr>Auto</vt:lpstr>
      <vt:lpstr>Claims</vt:lpstr>
      <vt:lpstr>Personal Liability/Umbrella</vt:lpstr>
      <vt:lpstr>Cyber </vt:lpstr>
      <vt:lpstr>Travel</vt:lpstr>
      <vt:lpstr>COVID-19</vt:lpstr>
      <vt:lpstr>BPC – 5 STEP PROCESS</vt:lpstr>
      <vt:lpstr>Premium Carriers</vt:lpstr>
      <vt:lpstr>Proposal Summary</vt:lpstr>
      <vt:lpstr>Engaging Your Client</vt:lpstr>
      <vt:lpstr>What do we need to quote?</vt:lpstr>
      <vt:lpstr>At Brunswick Companies, we believe in protecting our client’s aspirations and achievements as they evolve.</vt:lpstr>
      <vt:lpstr>Questions? </vt:lpstr>
    </vt:vector>
  </TitlesOfParts>
  <Company>Kiwi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Shaw</dc:creator>
  <cp:lastModifiedBy>Michelle L. Hirsch</cp:lastModifiedBy>
  <cp:revision>182</cp:revision>
  <cp:lastPrinted>2018-10-21T13:30:34Z</cp:lastPrinted>
  <dcterms:created xsi:type="dcterms:W3CDTF">2018-02-06T14:36:31Z</dcterms:created>
  <dcterms:modified xsi:type="dcterms:W3CDTF">2021-10-21T11:54:56Z</dcterms:modified>
</cp:coreProperties>
</file>