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568" r:id="rId2"/>
    <p:sldId id="378" r:id="rId3"/>
    <p:sldId id="412" r:id="rId4"/>
    <p:sldId id="449" r:id="rId5"/>
    <p:sldId id="384" r:id="rId6"/>
    <p:sldId id="580" r:id="rId7"/>
    <p:sldId id="398" r:id="rId8"/>
    <p:sldId id="582" r:id="rId9"/>
    <p:sldId id="399" r:id="rId10"/>
    <p:sldId id="452" r:id="rId11"/>
    <p:sldId id="451" r:id="rId12"/>
    <p:sldId id="388" r:id="rId13"/>
    <p:sldId id="403" r:id="rId14"/>
    <p:sldId id="404" r:id="rId15"/>
    <p:sldId id="573" r:id="rId16"/>
    <p:sldId id="581" r:id="rId17"/>
    <p:sldId id="278" r:id="rId18"/>
    <p:sldId id="564" r:id="rId19"/>
    <p:sldId id="410" r:id="rId20"/>
    <p:sldId id="377" r:id="rId21"/>
    <p:sldId id="375" r:id="rId22"/>
    <p:sldId id="405" r:id="rId23"/>
    <p:sldId id="579" r:id="rId24"/>
    <p:sldId id="448" r:id="rId25"/>
    <p:sldId id="578" r:id="rId26"/>
    <p:sldId id="390" r:id="rId27"/>
  </p:sldIdLst>
  <p:sldSz cx="9144000" cy="6858000" type="screen4x3"/>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074" autoAdjust="0"/>
  </p:normalViewPr>
  <p:slideViewPr>
    <p:cSldViewPr snapToGrid="0">
      <p:cViewPr varScale="1">
        <p:scale>
          <a:sx n="100" d="100"/>
          <a:sy n="100" d="100"/>
        </p:scale>
        <p:origin x="19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t>Charitable Giving – 2020</a:t>
            </a:r>
          </a:p>
          <a:p>
            <a:pPr>
              <a:defRPr/>
            </a:pPr>
            <a:r>
              <a:rPr lang="en-US" sz="1800" dirty="0"/>
              <a:t>$471.44 billion (a record)</a:t>
            </a:r>
          </a:p>
          <a:p>
            <a:pPr>
              <a:defRPr/>
            </a:pPr>
            <a:endParaRPr lang="en-US" sz="1800" dirty="0"/>
          </a:p>
        </c:rich>
      </c:tx>
      <c:layout>
        <c:manualLayout>
          <c:xMode val="edge"/>
          <c:yMode val="edge"/>
          <c:x val="0.138528449552485"/>
          <c:y val="1.733054164538254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1"/>
          <c:dPt>
            <c:idx val="0"/>
            <c:bubble3D val="0"/>
            <c:explosion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DD-484B-AEB6-B67BE6FA782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DD-484B-AEB6-B67BE6FA7827}"/>
              </c:ext>
            </c:extLst>
          </c:dPt>
          <c:dPt>
            <c:idx val="2"/>
            <c:bubble3D val="0"/>
            <c:spPr>
              <a:solidFill>
                <a:schemeClr val="accent6"/>
              </a:solidFill>
              <a:ln>
                <a:solidFill>
                  <a:schemeClr val="accent6"/>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CDD-484B-AEB6-B67BE6FA782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CDD-484B-AEB6-B67BE6FA7827}"/>
              </c:ext>
            </c:extLst>
          </c:dPt>
          <c:dLbls>
            <c:dLbl>
              <c:idx val="0"/>
              <c:tx>
                <c:rich>
                  <a:bodyPr/>
                  <a:lstStyle/>
                  <a:p>
                    <a:r>
                      <a:rPr lang="en-US" baseline="0" dirty="0"/>
                      <a:t>69%</a:t>
                    </a:r>
                    <a:endParaRPr lang="en-US" dirty="0"/>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CDD-484B-AEB6-B67BE6FA7827}"/>
                </c:ext>
              </c:extLst>
            </c:dLbl>
            <c:dLbl>
              <c:idx val="1"/>
              <c:layout>
                <c:manualLayout>
                  <c:x val="0.19392430208110459"/>
                  <c:y val="5.4839337691289729E-2"/>
                </c:manualLayout>
              </c:layout>
              <c:tx>
                <c:rich>
                  <a:bodyPr/>
                  <a:lstStyle/>
                  <a:p>
                    <a:fld id="{D238BD56-FBE5-4289-8EDA-6B1C5350A9E9}" type="PERCENTAGE">
                      <a:rPr lang="en-US"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DD-484B-AEB6-B67BE6FA7827}"/>
                </c:ext>
              </c:extLst>
            </c:dLbl>
            <c:dLbl>
              <c:idx val="2"/>
              <c:tx>
                <c:rich>
                  <a:bodyPr/>
                  <a:lstStyle/>
                  <a:p>
                    <a:fld id="{225A7C14-E16F-4364-8FEC-A76F8939B727}"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DD-484B-AEB6-B67BE6FA7827}"/>
                </c:ext>
              </c:extLst>
            </c:dLbl>
            <c:dLbl>
              <c:idx val="3"/>
              <c:layout>
                <c:manualLayout>
                  <c:x val="3.2671265376953973E-2"/>
                  <c:y val="6.9094276781941244E-2"/>
                </c:manualLayout>
              </c:layout>
              <c:tx>
                <c:rich>
                  <a:bodyPr rot="0" spcFirstLastPara="1" vertOverflow="ellipsis" vert="horz" wrap="square" lIns="38100" tIns="19050" rIns="38100" bIns="19050" anchor="ctr" anchorCtr="0">
                    <a:spAutoFit/>
                  </a:bodyPr>
                  <a:lstStyle/>
                  <a:p>
                    <a:pPr algn="ctr">
                      <a:defRPr kumimoji="0" lang="en-US" sz="1200" b="1" i="0" u="none" strike="noStrike" kern="1200" cap="none" spc="0" normalizeH="0" baseline="0" dirty="0">
                        <a:ln>
                          <a:noFill/>
                        </a:ln>
                        <a:solidFill>
                          <a:srgbClr val="060606"/>
                        </a:solidFill>
                        <a:effectLst/>
                        <a:uLnTx/>
                        <a:uFillTx/>
                        <a:latin typeface="Calibri" panose="020F0502020204030204"/>
                        <a:ea typeface="+mn-ea"/>
                        <a:cs typeface="+mn-cs"/>
                      </a:defRPr>
                    </a:pPr>
                    <a:r>
                      <a:rPr kumimoji="0" lang="en-US" sz="1200" b="1" i="0" u="none" strike="noStrike" kern="1200" cap="none" spc="0" normalizeH="0" baseline="0" dirty="0">
                        <a:ln>
                          <a:noFill/>
                        </a:ln>
                        <a:solidFill>
                          <a:srgbClr val="060606"/>
                        </a:solidFill>
                        <a:effectLst/>
                        <a:uLnTx/>
                        <a:uFillTx/>
                        <a:latin typeface="Calibri" panose="020F0502020204030204"/>
                        <a:ea typeface="+mn-ea"/>
                        <a:cs typeface="+mn-cs"/>
                      </a:rPr>
                      <a:t> </a:t>
                    </a:r>
                    <a:fld id="{60BF32DF-FB58-43E7-9B6B-D7AD082DC77A}" type="PERCENTAGE">
                      <a:rPr kumimoji="0" lang="en-US" sz="1200" b="1" i="0" u="none" strike="noStrike" kern="1200" cap="none" spc="0" normalizeH="0" baseline="0" dirty="0">
                        <a:ln>
                          <a:noFill/>
                        </a:ln>
                        <a:solidFill>
                          <a:srgbClr val="060606"/>
                        </a:solidFill>
                        <a:effectLst/>
                        <a:uLnTx/>
                        <a:uFillTx/>
                        <a:latin typeface="Calibri" panose="020F0502020204030204"/>
                        <a:ea typeface="+mn-ea"/>
                        <a:cs typeface="+mn-cs"/>
                      </a:rPr>
                      <a:pPr algn="ctr">
                        <a:defRPr kumimoji="0" lang="en-US" sz="1200" cap="none" spc="0" normalizeH="0" dirty="0">
                          <a:ln>
                            <a:noFill/>
                          </a:ln>
                          <a:solidFill>
                            <a:srgbClr val="060606"/>
                          </a:solidFill>
                          <a:effectLst/>
                          <a:uLnTx/>
                          <a:uFillTx/>
                          <a:latin typeface="Calibri" panose="020F0502020204030204"/>
                        </a:defRPr>
                      </a:pPr>
                      <a:t>[PERCENTAGE]</a:t>
                    </a:fld>
                    <a:endParaRPr kumimoji="0" lang="en-US" sz="1200" b="1" i="0" u="none" strike="noStrike" kern="1200" cap="none" spc="0" normalizeH="0" baseline="0" dirty="0">
                      <a:ln>
                        <a:noFill/>
                      </a:ln>
                      <a:solidFill>
                        <a:srgbClr val="060606"/>
                      </a:solidFill>
                      <a:effectLst/>
                      <a:uLnTx/>
                      <a:uFillTx/>
                      <a:latin typeface="Calibri" panose="020F0502020204030204"/>
                      <a:ea typeface="+mn-ea"/>
                      <a:cs typeface="+mn-cs"/>
                    </a:endParaRP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ctr">
                    <a:defRPr kumimoji="0" lang="en-US" sz="1200" b="1" i="0" u="none" strike="noStrike" kern="1200" cap="none" spc="0" normalizeH="0" baseline="0" dirty="0">
                      <a:ln>
                        <a:noFill/>
                      </a:ln>
                      <a:solidFill>
                        <a:srgbClr val="060606"/>
                      </a:solidFill>
                      <a:effectLst/>
                      <a:uLnTx/>
                      <a:uFillTx/>
                      <a:latin typeface="Calibri" panose="020F0502020204030204"/>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CDD-484B-AEB6-B67BE6FA782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kumimoji="0" lang="en-US" sz="1200" b="1" i="0" u="none" strike="noStrike" kern="1200" cap="none" spc="0" normalizeH="0" baseline="0">
                    <a:ln>
                      <a:noFill/>
                    </a:ln>
                    <a:solidFill>
                      <a:srgbClr val="060606"/>
                    </a:solidFill>
                    <a:effectLst/>
                    <a:uLnTx/>
                    <a:uFillTx/>
                    <a:latin typeface="Calibri" panose="020F0502020204030204"/>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0.69</c:v>
                </c:pt>
                <c:pt idx="1">
                  <c:v>0.19</c:v>
                </c:pt>
                <c:pt idx="2">
                  <c:v>0.09</c:v>
                </c:pt>
                <c:pt idx="3">
                  <c:v>0.04</c:v>
                </c:pt>
              </c:numCache>
            </c:numRef>
          </c:val>
          <c:extLst>
            <c:ext xmlns:c16="http://schemas.microsoft.com/office/drawing/2014/chart" uri="{C3380CC4-5D6E-409C-BE32-E72D297353CC}">
              <c16:uniqueId val="{00000008-9CDD-484B-AEB6-B67BE6FA7827}"/>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dirty="0"/>
              <a:t>Charitable Giving - 2020</a:t>
            </a:r>
          </a:p>
        </c:rich>
      </c:tx>
      <c:layout>
        <c:manualLayout>
          <c:xMode val="edge"/>
          <c:yMode val="edge"/>
          <c:x val="0.18197855075621858"/>
          <c:y val="3.466108329076509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AFC57-AF35-4B31-8751-7182C8516D4F}"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A47CFDC9-76F0-4CB7-963B-694293A7408D}">
      <dgm:prSet phldrT="[Text]" custT="1"/>
      <dgm:spPr/>
      <dgm:t>
        <a:bodyPr/>
        <a:lstStyle/>
        <a:p>
          <a:r>
            <a:rPr lang="en-US" sz="1600" b="1" i="0" baseline="0" dirty="0">
              <a:latin typeface="Garamond" panose="02020404030301010803" pitchFamily="18" charset="0"/>
            </a:rPr>
            <a:t>Philanthropic trends, &amp; opportunities</a:t>
          </a:r>
        </a:p>
      </dgm:t>
    </dgm:pt>
    <dgm:pt modelId="{65C90D67-301D-4E88-931F-B11729F3E2E7}" type="parTrans" cxnId="{CF57E0B2-BDDE-4A63-B2A6-5B805F41BAF3}">
      <dgm:prSet/>
      <dgm:spPr/>
      <dgm:t>
        <a:bodyPr/>
        <a:lstStyle/>
        <a:p>
          <a:endParaRPr lang="en-US"/>
        </a:p>
      </dgm:t>
    </dgm:pt>
    <dgm:pt modelId="{9FC91AFB-37FE-47AA-93E6-F863A95F8E38}" type="sibTrans" cxnId="{CF57E0B2-BDDE-4A63-B2A6-5B805F41BAF3}">
      <dgm:prSet/>
      <dgm:spPr/>
      <dgm:t>
        <a:bodyPr/>
        <a:lstStyle/>
        <a:p>
          <a:endParaRPr lang="en-US"/>
        </a:p>
      </dgm:t>
    </dgm:pt>
    <dgm:pt modelId="{C9C22A0F-7B67-4DA5-A69C-D3F3565F0A0A}">
      <dgm:prSet phldrT="[Text]" custT="1"/>
      <dgm:spPr/>
      <dgm:t>
        <a:bodyPr/>
        <a:lstStyle/>
        <a:p>
          <a:r>
            <a:rPr lang="en-US" sz="1600" b="1" i="0" baseline="0" dirty="0">
              <a:latin typeface="Garamond" panose="02020404030301010803" pitchFamily="18" charset="0"/>
            </a:rPr>
            <a:t>Popular Charitable Giving Vehicles</a:t>
          </a:r>
        </a:p>
        <a:p>
          <a:endParaRPr lang="en-US" sz="2000" b="1" i="0" baseline="0" dirty="0">
            <a:latin typeface="Garamond" panose="02020404030301010803" pitchFamily="18" charset="0"/>
          </a:endParaRPr>
        </a:p>
      </dgm:t>
    </dgm:pt>
    <dgm:pt modelId="{F93B5B5A-2059-4C1C-BA2D-20B9EBB8719E}" type="parTrans" cxnId="{E755F1F1-22FE-43C0-A043-2AC8458D40C6}">
      <dgm:prSet/>
      <dgm:spPr/>
      <dgm:t>
        <a:bodyPr/>
        <a:lstStyle/>
        <a:p>
          <a:endParaRPr lang="en-US"/>
        </a:p>
      </dgm:t>
    </dgm:pt>
    <dgm:pt modelId="{69A32D42-E05C-4686-9183-57F82D8BD9EB}" type="sibTrans" cxnId="{E755F1F1-22FE-43C0-A043-2AC8458D40C6}">
      <dgm:prSet/>
      <dgm:spPr/>
      <dgm:t>
        <a:bodyPr/>
        <a:lstStyle/>
        <a:p>
          <a:endParaRPr lang="en-US"/>
        </a:p>
      </dgm:t>
    </dgm:pt>
    <dgm:pt modelId="{609D94B2-0E77-49B1-AB9E-B2252385EA91}">
      <dgm:prSet custT="1"/>
      <dgm:spPr/>
      <dgm:t>
        <a:bodyPr/>
        <a:lstStyle/>
        <a:p>
          <a:r>
            <a:rPr lang="en-US" sz="1600" b="1" i="0" baseline="0" dirty="0">
              <a:latin typeface="Garamond" panose="02020404030301010803" pitchFamily="18" charset="0"/>
            </a:rPr>
            <a:t>Questions</a:t>
          </a:r>
        </a:p>
        <a:p>
          <a:r>
            <a:rPr lang="en-US" sz="1600" b="1" i="0" baseline="0" dirty="0">
              <a:latin typeface="Garamond" panose="02020404030301010803" pitchFamily="18" charset="0"/>
            </a:rPr>
            <a:t> &amp; Answers</a:t>
          </a:r>
        </a:p>
      </dgm:t>
    </dgm:pt>
    <dgm:pt modelId="{C6F79F29-E189-4B51-99C7-A7C496B9EEDF}" type="parTrans" cxnId="{2DD16128-C856-4D5A-92B8-5FAA3E51A149}">
      <dgm:prSet/>
      <dgm:spPr/>
      <dgm:t>
        <a:bodyPr/>
        <a:lstStyle/>
        <a:p>
          <a:endParaRPr lang="en-US"/>
        </a:p>
      </dgm:t>
    </dgm:pt>
    <dgm:pt modelId="{F4C41155-281F-44A6-B19F-11D243594FBE}" type="sibTrans" cxnId="{2DD16128-C856-4D5A-92B8-5FAA3E51A149}">
      <dgm:prSet/>
      <dgm:spPr/>
      <dgm:t>
        <a:bodyPr/>
        <a:lstStyle/>
        <a:p>
          <a:endParaRPr lang="en-US"/>
        </a:p>
      </dgm:t>
    </dgm:pt>
    <dgm:pt modelId="{0B002DD9-8735-4A4F-8F93-FCB2D67DDB71}">
      <dgm:prSet phldrT="[Text]" custT="1"/>
      <dgm:spPr/>
      <dgm:t>
        <a:bodyPr/>
        <a:lstStyle/>
        <a:p>
          <a:r>
            <a:rPr lang="en-US" sz="1600" b="1" i="0" baseline="0" dirty="0">
              <a:latin typeface="Garamond" panose="02020404030301010803" pitchFamily="18" charset="0"/>
            </a:rPr>
            <a:t>Real-World Case Studies</a:t>
          </a:r>
        </a:p>
      </dgm:t>
    </dgm:pt>
    <dgm:pt modelId="{5FF3CDAC-6AA3-42E0-9C31-5D8D1EE375BE}" type="sibTrans" cxnId="{24F87349-6448-40A4-BCD2-37F28DFD6216}">
      <dgm:prSet/>
      <dgm:spPr/>
      <dgm:t>
        <a:bodyPr/>
        <a:lstStyle/>
        <a:p>
          <a:endParaRPr lang="en-US"/>
        </a:p>
      </dgm:t>
    </dgm:pt>
    <dgm:pt modelId="{D6354B04-2BE3-4C64-812E-D9EAA918C19B}" type="parTrans" cxnId="{24F87349-6448-40A4-BCD2-37F28DFD6216}">
      <dgm:prSet/>
      <dgm:spPr/>
      <dgm:t>
        <a:bodyPr/>
        <a:lstStyle/>
        <a:p>
          <a:endParaRPr lang="en-US"/>
        </a:p>
      </dgm:t>
    </dgm:pt>
    <dgm:pt modelId="{67E2D357-F6C7-4D33-821B-31C1B5DC8395}" type="pres">
      <dgm:prSet presAssocID="{73CAFC57-AF35-4B31-8751-7182C8516D4F}" presName="arrowDiagram" presStyleCnt="0">
        <dgm:presLayoutVars>
          <dgm:chMax val="5"/>
          <dgm:dir/>
          <dgm:resizeHandles val="exact"/>
        </dgm:presLayoutVars>
      </dgm:prSet>
      <dgm:spPr/>
    </dgm:pt>
    <dgm:pt modelId="{D7963DE9-104B-4751-A942-06434812CA61}" type="pres">
      <dgm:prSet presAssocID="{73CAFC57-AF35-4B31-8751-7182C8516D4F}" presName="arrow" presStyleLbl="bgShp" presStyleIdx="0" presStyleCnt="1" custLinFactNeighborX="0"/>
      <dgm:spPr/>
    </dgm:pt>
    <dgm:pt modelId="{88F1E1B4-D1DC-43AF-8500-DBBB77D39E4D}" type="pres">
      <dgm:prSet presAssocID="{73CAFC57-AF35-4B31-8751-7182C8516D4F}" presName="arrowDiagram4" presStyleCnt="0"/>
      <dgm:spPr/>
    </dgm:pt>
    <dgm:pt modelId="{2A066D1B-27DC-4ECD-B150-F40406272E48}" type="pres">
      <dgm:prSet presAssocID="{A47CFDC9-76F0-4CB7-963B-694293A7408D}" presName="bullet4a" presStyleLbl="node1" presStyleIdx="0" presStyleCnt="4"/>
      <dgm:spPr/>
    </dgm:pt>
    <dgm:pt modelId="{D28C0ECC-069B-4A2D-861F-EF74FF1EF6C3}" type="pres">
      <dgm:prSet presAssocID="{A47CFDC9-76F0-4CB7-963B-694293A7408D}" presName="textBox4a" presStyleLbl="revTx" presStyleIdx="0" presStyleCnt="4" custScaleX="123189" custLinFactNeighborX="15192">
        <dgm:presLayoutVars>
          <dgm:bulletEnabled val="1"/>
        </dgm:presLayoutVars>
      </dgm:prSet>
      <dgm:spPr/>
    </dgm:pt>
    <dgm:pt modelId="{841D1D05-194F-4D8B-B3C1-ADDC5449995D}" type="pres">
      <dgm:prSet presAssocID="{C9C22A0F-7B67-4DA5-A69C-D3F3565F0A0A}" presName="bullet4b" presStyleLbl="node1" presStyleIdx="1" presStyleCnt="4"/>
      <dgm:spPr/>
    </dgm:pt>
    <dgm:pt modelId="{AE24A876-931F-426F-9F0F-FC5BAA6A1794}" type="pres">
      <dgm:prSet presAssocID="{C9C22A0F-7B67-4DA5-A69C-D3F3565F0A0A}" presName="textBox4b" presStyleLbl="revTx" presStyleIdx="1" presStyleCnt="4" custLinFactNeighborX="16495" custLinFactNeighborY="-505">
        <dgm:presLayoutVars>
          <dgm:bulletEnabled val="1"/>
        </dgm:presLayoutVars>
      </dgm:prSet>
      <dgm:spPr/>
    </dgm:pt>
    <dgm:pt modelId="{2AA8BF7D-77AD-4C2E-A15F-8FF7D6E60C69}" type="pres">
      <dgm:prSet presAssocID="{0B002DD9-8735-4A4F-8F93-FCB2D67DDB71}" presName="bullet4c" presStyleLbl="node1" presStyleIdx="2" presStyleCnt="4"/>
      <dgm:spPr/>
    </dgm:pt>
    <dgm:pt modelId="{4591F9D1-1269-4D28-B28E-79559F30648F}" type="pres">
      <dgm:prSet presAssocID="{0B002DD9-8735-4A4F-8F93-FCB2D67DDB71}" presName="textBox4c" presStyleLbl="revTx" presStyleIdx="2" presStyleCnt="4" custScaleY="91145" custLinFactNeighborX="2272" custLinFactNeighborY="7473">
        <dgm:presLayoutVars>
          <dgm:bulletEnabled val="1"/>
        </dgm:presLayoutVars>
      </dgm:prSet>
      <dgm:spPr/>
    </dgm:pt>
    <dgm:pt modelId="{6287CAA1-D191-414B-AD25-E421A421AE2F}" type="pres">
      <dgm:prSet presAssocID="{609D94B2-0E77-49B1-AB9E-B2252385EA91}" presName="bullet4d" presStyleLbl="node1" presStyleIdx="3" presStyleCnt="4"/>
      <dgm:spPr/>
    </dgm:pt>
    <dgm:pt modelId="{C2D69644-4FE5-4A89-A8F8-0DAF71EA9783}" type="pres">
      <dgm:prSet presAssocID="{609D94B2-0E77-49B1-AB9E-B2252385EA91}" presName="textBox4d" presStyleLbl="revTx" presStyleIdx="3" presStyleCnt="4" custScaleY="87298">
        <dgm:presLayoutVars>
          <dgm:bulletEnabled val="1"/>
        </dgm:presLayoutVars>
      </dgm:prSet>
      <dgm:spPr/>
    </dgm:pt>
  </dgm:ptLst>
  <dgm:cxnLst>
    <dgm:cxn modelId="{67067014-BE5E-4C10-A048-F88125B9E862}" type="presOf" srcId="{0B002DD9-8735-4A4F-8F93-FCB2D67DDB71}" destId="{4591F9D1-1269-4D28-B28E-79559F30648F}" srcOrd="0" destOrd="0" presId="urn:microsoft.com/office/officeart/2005/8/layout/arrow2"/>
    <dgm:cxn modelId="{2DD16128-C856-4D5A-92B8-5FAA3E51A149}" srcId="{73CAFC57-AF35-4B31-8751-7182C8516D4F}" destId="{609D94B2-0E77-49B1-AB9E-B2252385EA91}" srcOrd="3" destOrd="0" parTransId="{C6F79F29-E189-4B51-99C7-A7C496B9EEDF}" sibTransId="{F4C41155-281F-44A6-B19F-11D243594FBE}"/>
    <dgm:cxn modelId="{DD2ACA34-6954-4430-A289-C08843915B82}" type="presOf" srcId="{C9C22A0F-7B67-4DA5-A69C-D3F3565F0A0A}" destId="{AE24A876-931F-426F-9F0F-FC5BAA6A1794}" srcOrd="0" destOrd="0" presId="urn:microsoft.com/office/officeart/2005/8/layout/arrow2"/>
    <dgm:cxn modelId="{24F87349-6448-40A4-BCD2-37F28DFD6216}" srcId="{73CAFC57-AF35-4B31-8751-7182C8516D4F}" destId="{0B002DD9-8735-4A4F-8F93-FCB2D67DDB71}" srcOrd="2" destOrd="0" parTransId="{D6354B04-2BE3-4C64-812E-D9EAA918C19B}" sibTransId="{5FF3CDAC-6AA3-42E0-9C31-5D8D1EE375BE}"/>
    <dgm:cxn modelId="{72963B59-1EC1-4688-BC57-67E71C98F76B}" type="presOf" srcId="{73CAFC57-AF35-4B31-8751-7182C8516D4F}" destId="{67E2D357-F6C7-4D33-821B-31C1B5DC8395}" srcOrd="0" destOrd="0" presId="urn:microsoft.com/office/officeart/2005/8/layout/arrow2"/>
    <dgm:cxn modelId="{361912A3-9367-4FC0-86F8-C4A61A4D2C7F}" type="presOf" srcId="{609D94B2-0E77-49B1-AB9E-B2252385EA91}" destId="{C2D69644-4FE5-4A89-A8F8-0DAF71EA9783}" srcOrd="0" destOrd="0" presId="urn:microsoft.com/office/officeart/2005/8/layout/arrow2"/>
    <dgm:cxn modelId="{CF57E0B2-BDDE-4A63-B2A6-5B805F41BAF3}" srcId="{73CAFC57-AF35-4B31-8751-7182C8516D4F}" destId="{A47CFDC9-76F0-4CB7-963B-694293A7408D}" srcOrd="0" destOrd="0" parTransId="{65C90D67-301D-4E88-931F-B11729F3E2E7}" sibTransId="{9FC91AFB-37FE-47AA-93E6-F863A95F8E38}"/>
    <dgm:cxn modelId="{E755F1F1-22FE-43C0-A043-2AC8458D40C6}" srcId="{73CAFC57-AF35-4B31-8751-7182C8516D4F}" destId="{C9C22A0F-7B67-4DA5-A69C-D3F3565F0A0A}" srcOrd="1" destOrd="0" parTransId="{F93B5B5A-2059-4C1C-BA2D-20B9EBB8719E}" sibTransId="{69A32D42-E05C-4686-9183-57F82D8BD9EB}"/>
    <dgm:cxn modelId="{EFA91CF5-CF33-4580-80F1-03F1D07E4369}" type="presOf" srcId="{A47CFDC9-76F0-4CB7-963B-694293A7408D}" destId="{D28C0ECC-069B-4A2D-861F-EF74FF1EF6C3}" srcOrd="0" destOrd="0" presId="urn:microsoft.com/office/officeart/2005/8/layout/arrow2"/>
    <dgm:cxn modelId="{C711D6AF-14F7-4A94-AC73-5F1AE671D70D}" type="presParOf" srcId="{67E2D357-F6C7-4D33-821B-31C1B5DC8395}" destId="{D7963DE9-104B-4751-A942-06434812CA61}" srcOrd="0" destOrd="0" presId="urn:microsoft.com/office/officeart/2005/8/layout/arrow2"/>
    <dgm:cxn modelId="{4705B0C2-9E53-4063-92E3-AD2DF546F7D2}" type="presParOf" srcId="{67E2D357-F6C7-4D33-821B-31C1B5DC8395}" destId="{88F1E1B4-D1DC-43AF-8500-DBBB77D39E4D}" srcOrd="1" destOrd="0" presId="urn:microsoft.com/office/officeart/2005/8/layout/arrow2"/>
    <dgm:cxn modelId="{1FC8C52F-86CB-4652-AF5C-3714ECAF414F}" type="presParOf" srcId="{88F1E1B4-D1DC-43AF-8500-DBBB77D39E4D}" destId="{2A066D1B-27DC-4ECD-B150-F40406272E48}" srcOrd="0" destOrd="0" presId="urn:microsoft.com/office/officeart/2005/8/layout/arrow2"/>
    <dgm:cxn modelId="{AE696365-CB65-4026-BA95-BABF3D4AEE15}" type="presParOf" srcId="{88F1E1B4-D1DC-43AF-8500-DBBB77D39E4D}" destId="{D28C0ECC-069B-4A2D-861F-EF74FF1EF6C3}" srcOrd="1" destOrd="0" presId="urn:microsoft.com/office/officeart/2005/8/layout/arrow2"/>
    <dgm:cxn modelId="{29AA9E77-5164-41DB-BF0F-CEF4875EC65F}" type="presParOf" srcId="{88F1E1B4-D1DC-43AF-8500-DBBB77D39E4D}" destId="{841D1D05-194F-4D8B-B3C1-ADDC5449995D}" srcOrd="2" destOrd="0" presId="urn:microsoft.com/office/officeart/2005/8/layout/arrow2"/>
    <dgm:cxn modelId="{D092BF90-4E4E-4339-A039-00954BF5BB2B}" type="presParOf" srcId="{88F1E1B4-D1DC-43AF-8500-DBBB77D39E4D}" destId="{AE24A876-931F-426F-9F0F-FC5BAA6A1794}" srcOrd="3" destOrd="0" presId="urn:microsoft.com/office/officeart/2005/8/layout/arrow2"/>
    <dgm:cxn modelId="{A552D43E-8BF2-40AC-A526-EED29BE898A5}" type="presParOf" srcId="{88F1E1B4-D1DC-43AF-8500-DBBB77D39E4D}" destId="{2AA8BF7D-77AD-4C2E-A15F-8FF7D6E60C69}" srcOrd="4" destOrd="0" presId="urn:microsoft.com/office/officeart/2005/8/layout/arrow2"/>
    <dgm:cxn modelId="{EE9F8646-0834-4BCA-AE3E-5CB1F630FC8E}" type="presParOf" srcId="{88F1E1B4-D1DC-43AF-8500-DBBB77D39E4D}" destId="{4591F9D1-1269-4D28-B28E-79559F30648F}" srcOrd="5" destOrd="0" presId="urn:microsoft.com/office/officeart/2005/8/layout/arrow2"/>
    <dgm:cxn modelId="{F68F0647-5149-4241-85CF-39DF106DD61F}" type="presParOf" srcId="{88F1E1B4-D1DC-43AF-8500-DBBB77D39E4D}" destId="{6287CAA1-D191-414B-AD25-E421A421AE2F}" srcOrd="6" destOrd="0" presId="urn:microsoft.com/office/officeart/2005/8/layout/arrow2"/>
    <dgm:cxn modelId="{B55E30F8-A7F0-4F39-BE40-9DB90FDB86E5}" type="presParOf" srcId="{88F1E1B4-D1DC-43AF-8500-DBBB77D39E4D}" destId="{C2D69644-4FE5-4A89-A8F8-0DAF71EA978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10DDE-3CE4-4D34-B6B0-34C683B3E5D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B452902-8841-47B1-A628-9F47B99F4228}">
      <dgm:prSet custT="1"/>
      <dgm:spPr>
        <a:xfrm>
          <a:off x="0" y="97253"/>
          <a:ext cx="4435078" cy="844740"/>
        </a:xfrm>
        <a:solidFill>
          <a:srgbClr val="0070C0"/>
        </a:solidFill>
        <a:ln>
          <a:noFill/>
        </a:ln>
        <a:effectLst/>
      </dgm:spPr>
      <dgm:t>
        <a:bodyPr/>
        <a:lstStyle/>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Individual Giving </a:t>
          </a:r>
        </a:p>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$324.10 billion</a:t>
          </a:r>
        </a:p>
        <a:p>
          <a:pPr algn="ctr">
            <a:buNone/>
          </a:pPr>
          <a:r>
            <a:rPr lang="en-US" sz="1400" b="0" dirty="0">
              <a:solidFill>
                <a:sysClr val="window" lastClr="FFFFFF"/>
              </a:solidFill>
              <a:latin typeface="Times New Roman" panose="02020603050405020304" pitchFamily="18" charset="0"/>
              <a:ea typeface="+mn-ea"/>
              <a:cs typeface="Times New Roman" panose="02020603050405020304" pitchFamily="18" charset="0"/>
            </a:rPr>
            <a:t>(up 2.2%)</a:t>
          </a:r>
        </a:p>
      </dgm:t>
    </dgm:pt>
    <dgm:pt modelId="{FF2C8FC3-09F6-461E-819F-218751FFA283}" type="parTrans" cxnId="{67B02A94-3452-4236-9A7C-44C62415100F}">
      <dgm:prSet/>
      <dgm:spPr/>
      <dgm:t>
        <a:bodyPr/>
        <a:lstStyle/>
        <a:p>
          <a:endParaRPr lang="en-US" sz="1400"/>
        </a:p>
      </dgm:t>
    </dgm:pt>
    <dgm:pt modelId="{E1BD1C64-D777-4DF0-B1BD-111AC6C2588F}" type="sibTrans" cxnId="{67B02A94-3452-4236-9A7C-44C62415100F}">
      <dgm:prSet/>
      <dgm:spPr/>
      <dgm:t>
        <a:bodyPr/>
        <a:lstStyle/>
        <a:p>
          <a:endParaRPr lang="en-US" sz="1400"/>
        </a:p>
      </dgm:t>
    </dgm:pt>
    <dgm:pt modelId="{01E1FAEB-AD28-48FC-AEC7-29B959BAD9FF}">
      <dgm:prSet custT="1"/>
      <dgm:spPr>
        <a:xfrm>
          <a:off x="0" y="996713"/>
          <a:ext cx="4435078" cy="844740"/>
        </a:xfrm>
        <a:solidFill>
          <a:srgbClr val="0070C0"/>
        </a:solidFill>
        <a:ln>
          <a:noFill/>
        </a:ln>
        <a:effectLst/>
      </dgm:spPr>
      <dgm:t>
        <a:bodyPr/>
        <a:lstStyle/>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Foundation Giving </a:t>
          </a:r>
        </a:p>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$88.55 billion</a:t>
          </a:r>
        </a:p>
        <a:p>
          <a:pPr algn="ctr">
            <a:buNone/>
          </a:pPr>
          <a:r>
            <a:rPr lang="en-US" sz="1400" b="0" dirty="0">
              <a:solidFill>
                <a:sysClr val="window" lastClr="FFFFFF"/>
              </a:solidFill>
              <a:latin typeface="Times New Roman" panose="02020603050405020304" pitchFamily="18" charset="0"/>
              <a:ea typeface="+mn-ea"/>
              <a:cs typeface="Times New Roman" panose="02020603050405020304" pitchFamily="18" charset="0"/>
            </a:rPr>
            <a:t>(up 17%)</a:t>
          </a:r>
        </a:p>
      </dgm:t>
    </dgm:pt>
    <dgm:pt modelId="{1C97B96A-DDD2-44A4-ACD5-A681F18021AE}" type="parTrans" cxnId="{3F5A6DBD-458D-4ED9-9ACF-CB6CA6813ACB}">
      <dgm:prSet/>
      <dgm:spPr/>
      <dgm:t>
        <a:bodyPr/>
        <a:lstStyle/>
        <a:p>
          <a:endParaRPr lang="en-US" sz="1400"/>
        </a:p>
      </dgm:t>
    </dgm:pt>
    <dgm:pt modelId="{76D2941A-D5FE-48E2-A118-7F19DC25AA77}" type="sibTrans" cxnId="{3F5A6DBD-458D-4ED9-9ACF-CB6CA6813ACB}">
      <dgm:prSet/>
      <dgm:spPr/>
      <dgm:t>
        <a:bodyPr/>
        <a:lstStyle/>
        <a:p>
          <a:endParaRPr lang="en-US" sz="1400"/>
        </a:p>
      </dgm:t>
    </dgm:pt>
    <dgm:pt modelId="{17FABA76-29EF-4502-9B5B-2E497F95EE56}">
      <dgm:prSet custT="1"/>
      <dgm:spPr>
        <a:xfrm>
          <a:off x="0" y="1896174"/>
          <a:ext cx="4435078" cy="844740"/>
        </a:xfrm>
        <a:solidFill>
          <a:srgbClr val="0070C0"/>
        </a:solidFill>
        <a:ln>
          <a:noFill/>
        </a:ln>
        <a:effectLst/>
      </dgm:spPr>
      <dgm:t>
        <a:bodyPr/>
        <a:lstStyle/>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Bequest Giving </a:t>
          </a:r>
        </a:p>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$41.91 billion</a:t>
          </a:r>
        </a:p>
        <a:p>
          <a:pPr algn="ctr">
            <a:buNone/>
          </a:pPr>
          <a:r>
            <a:rPr lang="en-US" sz="1400" b="0" dirty="0">
              <a:solidFill>
                <a:sysClr val="window" lastClr="FFFFFF"/>
              </a:solidFill>
              <a:latin typeface="Times New Roman" panose="02020603050405020304" pitchFamily="18" charset="0"/>
              <a:ea typeface="+mn-ea"/>
              <a:cs typeface="Times New Roman" panose="02020603050405020304" pitchFamily="18" charset="0"/>
            </a:rPr>
            <a:t>(up 10.3%)</a:t>
          </a:r>
        </a:p>
      </dgm:t>
    </dgm:pt>
    <dgm:pt modelId="{C1BC6AAB-2AD7-489C-A319-B3A055BA235F}" type="parTrans" cxnId="{FB993A27-2BC1-436E-9D73-58C8892742BB}">
      <dgm:prSet/>
      <dgm:spPr/>
      <dgm:t>
        <a:bodyPr/>
        <a:lstStyle/>
        <a:p>
          <a:endParaRPr lang="en-US" sz="1400"/>
        </a:p>
      </dgm:t>
    </dgm:pt>
    <dgm:pt modelId="{638CC061-F037-427D-AB62-70EEDABD1F32}" type="sibTrans" cxnId="{FB993A27-2BC1-436E-9D73-58C8892742BB}">
      <dgm:prSet/>
      <dgm:spPr/>
      <dgm:t>
        <a:bodyPr/>
        <a:lstStyle/>
        <a:p>
          <a:endParaRPr lang="en-US" sz="1400"/>
        </a:p>
      </dgm:t>
    </dgm:pt>
    <dgm:pt modelId="{213B05BE-24EB-4573-B3E0-B6F738FACF5A}">
      <dgm:prSet custT="1"/>
      <dgm:spPr>
        <a:xfrm>
          <a:off x="0" y="2795633"/>
          <a:ext cx="4435078" cy="844740"/>
        </a:xfrm>
        <a:solidFill>
          <a:srgbClr val="0070C0"/>
        </a:solidFill>
        <a:ln>
          <a:noFill/>
        </a:ln>
        <a:effectLst/>
      </dgm:spPr>
      <dgm:t>
        <a:bodyPr/>
        <a:lstStyle/>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Corporate Giving </a:t>
          </a:r>
        </a:p>
        <a:p>
          <a:pPr algn="ctr">
            <a:buNone/>
          </a:pPr>
          <a:r>
            <a:rPr lang="en-US" sz="1400" b="1" dirty="0">
              <a:solidFill>
                <a:sysClr val="window" lastClr="FFFFFF"/>
              </a:solidFill>
              <a:latin typeface="Times New Roman" panose="02020603050405020304" pitchFamily="18" charset="0"/>
              <a:ea typeface="+mn-ea"/>
              <a:cs typeface="Times New Roman" panose="02020603050405020304" pitchFamily="18" charset="0"/>
            </a:rPr>
            <a:t>$16.88 billion</a:t>
          </a:r>
        </a:p>
        <a:p>
          <a:pPr algn="ctr">
            <a:buNone/>
          </a:pPr>
          <a:r>
            <a:rPr lang="en-US" sz="1400" b="0" dirty="0">
              <a:solidFill>
                <a:sysClr val="window" lastClr="FFFFFF"/>
              </a:solidFill>
              <a:latin typeface="Times New Roman" panose="02020603050405020304" pitchFamily="18" charset="0"/>
              <a:ea typeface="+mn-ea"/>
              <a:cs typeface="Times New Roman" panose="02020603050405020304" pitchFamily="18" charset="0"/>
            </a:rPr>
            <a:t>(</a:t>
          </a:r>
          <a:r>
            <a:rPr lang="en-US" sz="1400" b="0" dirty="0">
              <a:solidFill>
                <a:schemeClr val="bg1"/>
              </a:solidFill>
              <a:latin typeface="Times New Roman" panose="02020603050405020304" pitchFamily="18" charset="0"/>
              <a:ea typeface="+mn-ea"/>
              <a:cs typeface="Times New Roman" panose="02020603050405020304" pitchFamily="18" charset="0"/>
            </a:rPr>
            <a:t>down</a:t>
          </a:r>
          <a:r>
            <a:rPr lang="en-US" sz="1400" b="0" dirty="0">
              <a:solidFill>
                <a:sysClr val="window" lastClr="FFFFFF"/>
              </a:solidFill>
              <a:latin typeface="Times New Roman" panose="02020603050405020304" pitchFamily="18" charset="0"/>
              <a:ea typeface="+mn-ea"/>
              <a:cs typeface="Times New Roman" panose="02020603050405020304" pitchFamily="18" charset="0"/>
            </a:rPr>
            <a:t> 6.1%)</a:t>
          </a:r>
        </a:p>
      </dgm:t>
    </dgm:pt>
    <dgm:pt modelId="{DC5CD0EA-3ED1-4D2B-8F39-C54456097077}" type="parTrans" cxnId="{0E054B42-47A2-481E-ACF4-25E091290C90}">
      <dgm:prSet/>
      <dgm:spPr/>
      <dgm:t>
        <a:bodyPr/>
        <a:lstStyle/>
        <a:p>
          <a:endParaRPr lang="en-US" sz="1400"/>
        </a:p>
      </dgm:t>
    </dgm:pt>
    <dgm:pt modelId="{2CAB37E4-B7BB-4D35-87CD-6D853AE44085}" type="sibTrans" cxnId="{0E054B42-47A2-481E-ACF4-25E091290C90}">
      <dgm:prSet/>
      <dgm:spPr/>
      <dgm:t>
        <a:bodyPr/>
        <a:lstStyle/>
        <a:p>
          <a:endParaRPr lang="en-US" sz="1400"/>
        </a:p>
      </dgm:t>
    </dgm:pt>
    <dgm:pt modelId="{6B033FAF-07F8-4146-B8BC-BBABB608A586}" type="pres">
      <dgm:prSet presAssocID="{94B10DDE-3CE4-4D34-B6B0-34C683B3E5D7}" presName="linear" presStyleCnt="0">
        <dgm:presLayoutVars>
          <dgm:animLvl val="lvl"/>
          <dgm:resizeHandles val="exact"/>
        </dgm:presLayoutVars>
      </dgm:prSet>
      <dgm:spPr/>
    </dgm:pt>
    <dgm:pt modelId="{2A378914-EDBD-47CD-8E15-11833B15C8FE}" type="pres">
      <dgm:prSet presAssocID="{3B452902-8841-47B1-A628-9F47B99F4228}" presName="parentText" presStyleLbl="node1" presStyleIdx="0" presStyleCnt="4" custLinFactNeighborX="-311" custLinFactNeighborY="-16555">
        <dgm:presLayoutVars>
          <dgm:chMax val="0"/>
          <dgm:bulletEnabled val="1"/>
        </dgm:presLayoutVars>
      </dgm:prSet>
      <dgm:spPr>
        <a:prstGeom prst="roundRect">
          <a:avLst/>
        </a:prstGeom>
      </dgm:spPr>
    </dgm:pt>
    <dgm:pt modelId="{664335D7-8104-4D61-94E3-D05723202671}" type="pres">
      <dgm:prSet presAssocID="{E1BD1C64-D777-4DF0-B1BD-111AC6C2588F}" presName="spacer" presStyleCnt="0"/>
      <dgm:spPr/>
    </dgm:pt>
    <dgm:pt modelId="{33E57239-6BBF-4AE5-84EA-8DB1A7A793C8}" type="pres">
      <dgm:prSet presAssocID="{01E1FAEB-AD28-48FC-AEC7-29B959BAD9FF}" presName="parentText" presStyleLbl="node1" presStyleIdx="1" presStyleCnt="4" custLinFactNeighborX="2052" custLinFactNeighborY="-4574">
        <dgm:presLayoutVars>
          <dgm:chMax val="0"/>
          <dgm:bulletEnabled val="1"/>
        </dgm:presLayoutVars>
      </dgm:prSet>
      <dgm:spPr>
        <a:prstGeom prst="roundRect">
          <a:avLst/>
        </a:prstGeom>
      </dgm:spPr>
    </dgm:pt>
    <dgm:pt modelId="{3B9A102E-4B68-49C6-85ED-1201713C9B19}" type="pres">
      <dgm:prSet presAssocID="{76D2941A-D5FE-48E2-A118-7F19DC25AA77}" presName="spacer" presStyleCnt="0"/>
      <dgm:spPr/>
    </dgm:pt>
    <dgm:pt modelId="{6A2C3379-EFC3-4C39-A2ED-DD20485246CB}" type="pres">
      <dgm:prSet presAssocID="{17FABA76-29EF-4502-9B5B-2E497F95EE56}" presName="parentText" presStyleLbl="node1" presStyleIdx="2" presStyleCnt="4" custLinFactNeighborX="7337" custLinFactNeighborY="27124">
        <dgm:presLayoutVars>
          <dgm:chMax val="0"/>
          <dgm:bulletEnabled val="1"/>
        </dgm:presLayoutVars>
      </dgm:prSet>
      <dgm:spPr>
        <a:prstGeom prst="roundRect">
          <a:avLst/>
        </a:prstGeom>
      </dgm:spPr>
    </dgm:pt>
    <dgm:pt modelId="{5AAE880C-D7B5-4638-9214-294757ACADA0}" type="pres">
      <dgm:prSet presAssocID="{638CC061-F037-427D-AB62-70EEDABD1F32}" presName="spacer" presStyleCnt="0"/>
      <dgm:spPr/>
    </dgm:pt>
    <dgm:pt modelId="{ECB8768B-598A-42EE-A4D6-67FBB6DCFD7D}" type="pres">
      <dgm:prSet presAssocID="{213B05BE-24EB-4573-B3E0-B6F738FACF5A}" presName="parentText" presStyleLbl="node1" presStyleIdx="3" presStyleCnt="4" custLinFactY="65503" custLinFactNeighborY="100000">
        <dgm:presLayoutVars>
          <dgm:chMax val="0"/>
          <dgm:bulletEnabled val="1"/>
        </dgm:presLayoutVars>
      </dgm:prSet>
      <dgm:spPr>
        <a:prstGeom prst="roundRect">
          <a:avLst/>
        </a:prstGeom>
      </dgm:spPr>
    </dgm:pt>
  </dgm:ptLst>
  <dgm:cxnLst>
    <dgm:cxn modelId="{FB993A27-2BC1-436E-9D73-58C8892742BB}" srcId="{94B10DDE-3CE4-4D34-B6B0-34C683B3E5D7}" destId="{17FABA76-29EF-4502-9B5B-2E497F95EE56}" srcOrd="2" destOrd="0" parTransId="{C1BC6AAB-2AD7-489C-A319-B3A055BA235F}" sibTransId="{638CC061-F037-427D-AB62-70EEDABD1F32}"/>
    <dgm:cxn modelId="{07876D41-3FDE-4EB4-9E61-08EC29BC4212}" type="presOf" srcId="{213B05BE-24EB-4573-B3E0-B6F738FACF5A}" destId="{ECB8768B-598A-42EE-A4D6-67FBB6DCFD7D}" srcOrd="0" destOrd="0" presId="urn:microsoft.com/office/officeart/2005/8/layout/vList2"/>
    <dgm:cxn modelId="{0E054B42-47A2-481E-ACF4-25E091290C90}" srcId="{94B10DDE-3CE4-4D34-B6B0-34C683B3E5D7}" destId="{213B05BE-24EB-4573-B3E0-B6F738FACF5A}" srcOrd="3" destOrd="0" parTransId="{DC5CD0EA-3ED1-4D2B-8F39-C54456097077}" sibTransId="{2CAB37E4-B7BB-4D35-87CD-6D853AE44085}"/>
    <dgm:cxn modelId="{AB99A150-2481-4323-ADD0-91E12F5B97E3}" type="presOf" srcId="{17FABA76-29EF-4502-9B5B-2E497F95EE56}" destId="{6A2C3379-EFC3-4C39-A2ED-DD20485246CB}" srcOrd="0" destOrd="0" presId="urn:microsoft.com/office/officeart/2005/8/layout/vList2"/>
    <dgm:cxn modelId="{600F6B85-4AF4-448F-B77E-B648365F3373}" type="presOf" srcId="{94B10DDE-3CE4-4D34-B6B0-34C683B3E5D7}" destId="{6B033FAF-07F8-4146-B8BC-BBABB608A586}" srcOrd="0" destOrd="0" presId="urn:microsoft.com/office/officeart/2005/8/layout/vList2"/>
    <dgm:cxn modelId="{195AB293-DEDF-4FBA-9DD7-012D0E2EC89E}" type="presOf" srcId="{3B452902-8841-47B1-A628-9F47B99F4228}" destId="{2A378914-EDBD-47CD-8E15-11833B15C8FE}" srcOrd="0" destOrd="0" presId="urn:microsoft.com/office/officeart/2005/8/layout/vList2"/>
    <dgm:cxn modelId="{67B02A94-3452-4236-9A7C-44C62415100F}" srcId="{94B10DDE-3CE4-4D34-B6B0-34C683B3E5D7}" destId="{3B452902-8841-47B1-A628-9F47B99F4228}" srcOrd="0" destOrd="0" parTransId="{FF2C8FC3-09F6-461E-819F-218751FFA283}" sibTransId="{E1BD1C64-D777-4DF0-B1BD-111AC6C2588F}"/>
    <dgm:cxn modelId="{3F5A6DBD-458D-4ED9-9ACF-CB6CA6813ACB}" srcId="{94B10DDE-3CE4-4D34-B6B0-34C683B3E5D7}" destId="{01E1FAEB-AD28-48FC-AEC7-29B959BAD9FF}" srcOrd="1" destOrd="0" parTransId="{1C97B96A-DDD2-44A4-ACD5-A681F18021AE}" sibTransId="{76D2941A-D5FE-48E2-A118-7F19DC25AA77}"/>
    <dgm:cxn modelId="{507EFEC4-AA17-42DA-8625-085BA2FE59BA}" type="presOf" srcId="{01E1FAEB-AD28-48FC-AEC7-29B959BAD9FF}" destId="{33E57239-6BBF-4AE5-84EA-8DB1A7A793C8}" srcOrd="0" destOrd="0" presId="urn:microsoft.com/office/officeart/2005/8/layout/vList2"/>
    <dgm:cxn modelId="{3DDC5901-09D0-49B3-BEE0-7FDA67C020B5}" type="presParOf" srcId="{6B033FAF-07F8-4146-B8BC-BBABB608A586}" destId="{2A378914-EDBD-47CD-8E15-11833B15C8FE}" srcOrd="0" destOrd="0" presId="urn:microsoft.com/office/officeart/2005/8/layout/vList2"/>
    <dgm:cxn modelId="{ACBB6CEC-3A9C-49C8-9830-116A3C207FE1}" type="presParOf" srcId="{6B033FAF-07F8-4146-B8BC-BBABB608A586}" destId="{664335D7-8104-4D61-94E3-D05723202671}" srcOrd="1" destOrd="0" presId="urn:microsoft.com/office/officeart/2005/8/layout/vList2"/>
    <dgm:cxn modelId="{34C74F43-1F9C-421D-99F1-54132F99EC23}" type="presParOf" srcId="{6B033FAF-07F8-4146-B8BC-BBABB608A586}" destId="{33E57239-6BBF-4AE5-84EA-8DB1A7A793C8}" srcOrd="2" destOrd="0" presId="urn:microsoft.com/office/officeart/2005/8/layout/vList2"/>
    <dgm:cxn modelId="{CF1DE672-7AB5-47E5-B0AD-5FF898013A00}" type="presParOf" srcId="{6B033FAF-07F8-4146-B8BC-BBABB608A586}" destId="{3B9A102E-4B68-49C6-85ED-1201713C9B19}" srcOrd="3" destOrd="0" presId="urn:microsoft.com/office/officeart/2005/8/layout/vList2"/>
    <dgm:cxn modelId="{AFAD8087-472C-4BA8-8AFD-CFED025D54C3}" type="presParOf" srcId="{6B033FAF-07F8-4146-B8BC-BBABB608A586}" destId="{6A2C3379-EFC3-4C39-A2ED-DD20485246CB}" srcOrd="4" destOrd="0" presId="urn:microsoft.com/office/officeart/2005/8/layout/vList2"/>
    <dgm:cxn modelId="{F58E116B-019D-4F16-BB3A-2420CDA33F45}" type="presParOf" srcId="{6B033FAF-07F8-4146-B8BC-BBABB608A586}" destId="{5AAE880C-D7B5-4638-9214-294757ACADA0}" srcOrd="5" destOrd="0" presId="urn:microsoft.com/office/officeart/2005/8/layout/vList2"/>
    <dgm:cxn modelId="{BD2E6757-B6C2-4587-9A4A-9E86EC514892}" type="presParOf" srcId="{6B033FAF-07F8-4146-B8BC-BBABB608A586}" destId="{ECB8768B-598A-42EE-A4D6-67FBB6DCF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56A49C-DB75-41D2-BE5A-F6D95BB87F7D}"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35398C33-7DE7-481E-B30F-21404858A7DF}">
      <dgm:prSet phldrT="[Text]" custT="1"/>
      <dgm:spPr/>
      <dgm:t>
        <a:bodyPr/>
        <a:lstStyle/>
        <a:p>
          <a:r>
            <a:rPr lang="en-US" sz="1600" dirty="0">
              <a:latin typeface="Garamond" panose="02020404030301010803" pitchFamily="18" charset="0"/>
            </a:rPr>
            <a:t>  </a:t>
          </a:r>
          <a:r>
            <a:rPr lang="en-US" sz="1600" b="1" dirty="0">
              <a:latin typeface="Garamond" panose="02020404030301010803" pitchFamily="18" charset="0"/>
              <a:cs typeface="Times New Roman" panose="02020603050405020304" pitchFamily="18" charset="0"/>
            </a:rPr>
            <a:t>Increased Standard Deduction</a:t>
          </a:r>
        </a:p>
      </dgm:t>
    </dgm:pt>
    <dgm:pt modelId="{8B949EA5-50FA-46E8-9D95-32FD8E00E24A}" type="parTrans" cxnId="{15C29F56-5820-4A60-AF0B-C3CFAC681450}">
      <dgm:prSet/>
      <dgm:spPr/>
      <dgm:t>
        <a:bodyPr/>
        <a:lstStyle/>
        <a:p>
          <a:endParaRPr lang="en-US"/>
        </a:p>
      </dgm:t>
    </dgm:pt>
    <dgm:pt modelId="{D6A1C802-5BCE-4BE8-8D7B-40405236181D}" type="sibTrans" cxnId="{15C29F56-5820-4A60-AF0B-C3CFAC681450}">
      <dgm:prSet/>
      <dgm:spPr/>
      <dgm:t>
        <a:bodyPr/>
        <a:lstStyle/>
        <a:p>
          <a:endParaRPr lang="en-US"/>
        </a:p>
      </dgm:t>
    </dgm:pt>
    <dgm:pt modelId="{3DE92EA5-2695-4A9F-AE76-16C6C064B8C3}">
      <dgm:prSet phldrT="[Text]" custT="1"/>
      <dgm:spPr/>
      <dgm:t>
        <a:bodyPr/>
        <a:lstStyle/>
        <a:p>
          <a:r>
            <a:rPr lang="en-US" sz="2000" b="1" dirty="0">
              <a:latin typeface="Garamond" panose="02020404030301010803" pitchFamily="18" charset="0"/>
            </a:rPr>
            <a:t>III</a:t>
          </a:r>
        </a:p>
      </dgm:t>
    </dgm:pt>
    <dgm:pt modelId="{108FA868-EC76-41E3-BC6C-1D63FC2344C3}" type="parTrans" cxnId="{1BCE486F-8AB8-4161-9548-54D3F9B32E27}">
      <dgm:prSet/>
      <dgm:spPr/>
      <dgm:t>
        <a:bodyPr/>
        <a:lstStyle/>
        <a:p>
          <a:endParaRPr lang="en-US"/>
        </a:p>
      </dgm:t>
    </dgm:pt>
    <dgm:pt modelId="{95B226BD-B21E-489B-8091-9E6F79C3B57D}" type="sibTrans" cxnId="{1BCE486F-8AB8-4161-9548-54D3F9B32E27}">
      <dgm:prSet/>
      <dgm:spPr/>
      <dgm:t>
        <a:bodyPr/>
        <a:lstStyle/>
        <a:p>
          <a:endParaRPr lang="en-US"/>
        </a:p>
      </dgm:t>
    </dgm:pt>
    <dgm:pt modelId="{E24C0DC7-B4D4-44D3-8C74-0475159EAD34}">
      <dgm:prSet phldrT="[Text]" custT="1"/>
      <dgm:spPr/>
      <dgm:t>
        <a:bodyPr/>
        <a:lstStyle/>
        <a:p>
          <a:r>
            <a:rPr lang="en-US" sz="1600" b="1" dirty="0">
              <a:latin typeface="Garamond" panose="02020404030301010803" pitchFamily="18" charset="0"/>
            </a:rPr>
            <a:t>  </a:t>
          </a:r>
          <a:r>
            <a:rPr lang="en-US" sz="1600" b="1" dirty="0">
              <a:latin typeface="Garamond" panose="02020404030301010803" pitchFamily="18" charset="0"/>
              <a:cs typeface="Times New Roman" panose="02020603050405020304" pitchFamily="18" charset="0"/>
            </a:rPr>
            <a:t>Reduction In Charitable Giving</a:t>
          </a:r>
        </a:p>
      </dgm:t>
    </dgm:pt>
    <dgm:pt modelId="{65620925-1B3A-4719-9E35-5BEEED2FBD9E}" type="parTrans" cxnId="{1EFB47BA-AF7D-4031-A558-8D9DF31BFA9F}">
      <dgm:prSet/>
      <dgm:spPr/>
      <dgm:t>
        <a:bodyPr/>
        <a:lstStyle/>
        <a:p>
          <a:endParaRPr lang="en-US"/>
        </a:p>
      </dgm:t>
    </dgm:pt>
    <dgm:pt modelId="{7C37606E-69A0-460C-80BA-DB8503EEDB7D}" type="sibTrans" cxnId="{1EFB47BA-AF7D-4031-A558-8D9DF31BFA9F}">
      <dgm:prSet/>
      <dgm:spPr/>
      <dgm:t>
        <a:bodyPr/>
        <a:lstStyle/>
        <a:p>
          <a:endParaRPr lang="en-US"/>
        </a:p>
      </dgm:t>
    </dgm:pt>
    <dgm:pt modelId="{544C96F0-6803-4F7C-AE69-699657B9A846}">
      <dgm:prSet custT="1"/>
      <dgm:spPr/>
      <dgm:t>
        <a:bodyPr/>
        <a:lstStyle/>
        <a:p>
          <a:r>
            <a:rPr lang="en-US" sz="1600" dirty="0">
              <a:latin typeface="Garamond" panose="02020404030301010803" pitchFamily="18" charset="0"/>
            </a:rPr>
            <a:t>  </a:t>
          </a:r>
          <a:r>
            <a:rPr lang="en-US" sz="1600" b="1" dirty="0">
              <a:latin typeface="Garamond" panose="02020404030301010803" pitchFamily="18" charset="0"/>
              <a:cs typeface="Times New Roman" panose="02020603050405020304" pitchFamily="18" charset="0"/>
            </a:rPr>
            <a:t>Reduction In Itemization</a:t>
          </a:r>
        </a:p>
      </dgm:t>
    </dgm:pt>
    <dgm:pt modelId="{8C5EEB7A-E338-49A8-9ECF-7CBEA52F4C18}" type="parTrans" cxnId="{9AA48DAC-7395-4630-B9B5-4BD01B566F62}">
      <dgm:prSet/>
      <dgm:spPr/>
      <dgm:t>
        <a:bodyPr/>
        <a:lstStyle/>
        <a:p>
          <a:endParaRPr lang="en-US"/>
        </a:p>
      </dgm:t>
    </dgm:pt>
    <dgm:pt modelId="{714D9A74-109F-419E-B3E9-52794943C43E}" type="sibTrans" cxnId="{9AA48DAC-7395-4630-B9B5-4BD01B566F62}">
      <dgm:prSet/>
      <dgm:spPr/>
      <dgm:t>
        <a:bodyPr/>
        <a:lstStyle/>
        <a:p>
          <a:endParaRPr lang="en-US"/>
        </a:p>
      </dgm:t>
    </dgm:pt>
    <dgm:pt modelId="{16469917-04AD-4E9F-8D5F-D6B8B75D9473}">
      <dgm:prSet custT="1"/>
      <dgm:spPr/>
      <dgm:t>
        <a:bodyPr/>
        <a:lstStyle/>
        <a:p>
          <a:r>
            <a:rPr lang="en-US" sz="2000" b="1" dirty="0">
              <a:latin typeface="Garamond" panose="02020404030301010803" pitchFamily="18" charset="0"/>
            </a:rPr>
            <a:t>II</a:t>
          </a:r>
        </a:p>
      </dgm:t>
    </dgm:pt>
    <dgm:pt modelId="{78FB21B9-96F4-4AF5-B05E-0E455330C656}" type="sibTrans" cxnId="{1FF96A45-A9A7-4A02-BD6F-E4962B382D50}">
      <dgm:prSet/>
      <dgm:spPr/>
      <dgm:t>
        <a:bodyPr/>
        <a:lstStyle/>
        <a:p>
          <a:endParaRPr lang="en-US"/>
        </a:p>
      </dgm:t>
    </dgm:pt>
    <dgm:pt modelId="{8D99024D-7ED9-4F20-9C00-1D679FC30487}" type="parTrans" cxnId="{1FF96A45-A9A7-4A02-BD6F-E4962B382D50}">
      <dgm:prSet/>
      <dgm:spPr/>
      <dgm:t>
        <a:bodyPr/>
        <a:lstStyle/>
        <a:p>
          <a:endParaRPr lang="en-US"/>
        </a:p>
      </dgm:t>
    </dgm:pt>
    <dgm:pt modelId="{D2EE6FDD-337F-4152-9B2B-140FB69A10A9}">
      <dgm:prSet phldrT="[Text]" custT="1"/>
      <dgm:spPr/>
      <dgm:t>
        <a:bodyPr/>
        <a:lstStyle/>
        <a:p>
          <a:r>
            <a:rPr lang="en-US" sz="2000" b="1">
              <a:latin typeface="Garamond" panose="02020404030301010803" pitchFamily="18" charset="0"/>
            </a:rPr>
            <a:t>I</a:t>
          </a:r>
          <a:endParaRPr lang="en-US" sz="2000" b="1" dirty="0">
            <a:latin typeface="Garamond" panose="02020404030301010803" pitchFamily="18" charset="0"/>
          </a:endParaRPr>
        </a:p>
      </dgm:t>
    </dgm:pt>
    <dgm:pt modelId="{68BF2211-6CCF-4965-9AA4-A2735E225CA0}" type="parTrans" cxnId="{2255A4BA-0326-4095-AB9F-C546B82340E7}">
      <dgm:prSet/>
      <dgm:spPr/>
      <dgm:t>
        <a:bodyPr/>
        <a:lstStyle/>
        <a:p>
          <a:endParaRPr lang="en-US"/>
        </a:p>
      </dgm:t>
    </dgm:pt>
    <dgm:pt modelId="{041800FA-91FC-4355-BB2D-B1675EE4DCB1}" type="sibTrans" cxnId="{2255A4BA-0326-4095-AB9F-C546B82340E7}">
      <dgm:prSet/>
      <dgm:spPr/>
      <dgm:t>
        <a:bodyPr/>
        <a:lstStyle/>
        <a:p>
          <a:endParaRPr lang="en-US"/>
        </a:p>
      </dgm:t>
    </dgm:pt>
    <dgm:pt modelId="{6B1622DD-B868-46C1-BFA0-1566173850E5}">
      <dgm:prSet custT="1"/>
      <dgm:spPr/>
      <dgm:t>
        <a:bodyPr/>
        <a:lstStyle/>
        <a:p>
          <a:r>
            <a:rPr lang="en-US" sz="1600" dirty="0">
              <a:latin typeface="Garamond" panose="02020404030301010803" pitchFamily="18" charset="0"/>
              <a:cs typeface="Times New Roman" panose="02020603050405020304" pitchFamily="18" charset="0"/>
            </a:rPr>
            <a:t>About 30% of taxpayers itemized their deductions in recent years</a:t>
          </a:r>
        </a:p>
      </dgm:t>
    </dgm:pt>
    <dgm:pt modelId="{BF3C37FD-AF50-4E60-AEA5-3D7AF4086D18}" type="parTrans" cxnId="{30D5451C-6B23-48C2-9FAC-051767EC7CFC}">
      <dgm:prSet/>
      <dgm:spPr/>
      <dgm:t>
        <a:bodyPr/>
        <a:lstStyle/>
        <a:p>
          <a:endParaRPr lang="en-US"/>
        </a:p>
      </dgm:t>
    </dgm:pt>
    <dgm:pt modelId="{E41DDF1B-F715-40AE-AB89-16CF5617AF20}" type="sibTrans" cxnId="{30D5451C-6B23-48C2-9FAC-051767EC7CFC}">
      <dgm:prSet/>
      <dgm:spPr/>
      <dgm:t>
        <a:bodyPr/>
        <a:lstStyle/>
        <a:p>
          <a:endParaRPr lang="en-US"/>
        </a:p>
      </dgm:t>
    </dgm:pt>
    <dgm:pt modelId="{ACAE626E-D322-49B4-AE07-19B8E1672023}">
      <dgm:prSet phldrT="[Text]" custT="1"/>
      <dgm:spPr/>
      <dgm:t>
        <a:bodyPr/>
        <a:lstStyle/>
        <a:p>
          <a:pPr algn="l">
            <a:buFont typeface="Arial" panose="020B0604020202020204" pitchFamily="34" charset="0"/>
            <a:buChar char="•"/>
          </a:pPr>
          <a:r>
            <a:rPr lang="en-US" sz="1600" b="0" dirty="0">
              <a:latin typeface="Garamond" panose="02020404030301010803" pitchFamily="18" charset="0"/>
              <a:cs typeface="Times New Roman" panose="02020603050405020304" pitchFamily="18" charset="0"/>
            </a:rPr>
            <a:t>Individuals are estimated to reduce charitable giving by $13B annually</a:t>
          </a:r>
        </a:p>
      </dgm:t>
    </dgm:pt>
    <dgm:pt modelId="{B4E7B10A-A8A1-492C-B150-73AAFDEF59D5}" type="parTrans" cxnId="{948D5618-069E-4ED0-BF2F-EE7C9547B61A}">
      <dgm:prSet/>
      <dgm:spPr/>
      <dgm:t>
        <a:bodyPr/>
        <a:lstStyle/>
        <a:p>
          <a:endParaRPr lang="en-US"/>
        </a:p>
      </dgm:t>
    </dgm:pt>
    <dgm:pt modelId="{9297E3D7-0E51-4DAB-96CF-0B7D2DC8AB69}" type="sibTrans" cxnId="{948D5618-069E-4ED0-BF2F-EE7C9547B61A}">
      <dgm:prSet/>
      <dgm:spPr/>
      <dgm:t>
        <a:bodyPr/>
        <a:lstStyle/>
        <a:p>
          <a:endParaRPr lang="en-US"/>
        </a:p>
      </dgm:t>
    </dgm:pt>
    <dgm:pt modelId="{27543FF6-AA4C-4106-8792-1AC2FFA6D01A}">
      <dgm:prSet phldrT="[Text]" custT="1"/>
      <dgm:spPr/>
      <dgm:t>
        <a:bodyPr/>
        <a:lstStyle/>
        <a:p>
          <a:pPr>
            <a:buFont typeface="Arial" panose="020B0604020202020204" pitchFamily="34" charset="0"/>
            <a:buChar char="•"/>
          </a:pPr>
          <a:r>
            <a:rPr lang="en-US" sz="1600" b="0" dirty="0">
              <a:latin typeface="Garamond" panose="02020404030301010803" pitchFamily="18" charset="0"/>
              <a:cs typeface="Times New Roman" panose="02020603050405020304" pitchFamily="18" charset="0"/>
            </a:rPr>
            <a:t>Head of household: $9,550 to $18,000</a:t>
          </a:r>
        </a:p>
      </dgm:t>
    </dgm:pt>
    <dgm:pt modelId="{72E2AE45-728C-42CC-9630-580F197A4908}" type="parTrans" cxnId="{AFC63229-A0B7-4903-83B5-7E3FD537FA5C}">
      <dgm:prSet/>
      <dgm:spPr/>
      <dgm:t>
        <a:bodyPr/>
        <a:lstStyle/>
        <a:p>
          <a:endParaRPr lang="en-US"/>
        </a:p>
      </dgm:t>
    </dgm:pt>
    <dgm:pt modelId="{48841989-DAC0-4660-BF95-6EF8A71728A0}" type="sibTrans" cxnId="{AFC63229-A0B7-4903-83B5-7E3FD537FA5C}">
      <dgm:prSet/>
      <dgm:spPr/>
      <dgm:t>
        <a:bodyPr/>
        <a:lstStyle/>
        <a:p>
          <a:endParaRPr lang="en-US"/>
        </a:p>
      </dgm:t>
    </dgm:pt>
    <dgm:pt modelId="{48F664AC-4F0D-4861-9A4C-0FE0A88F639C}">
      <dgm:prSet phldrT="[Text]" custT="1"/>
      <dgm:spPr/>
      <dgm:t>
        <a:bodyPr/>
        <a:lstStyle/>
        <a:p>
          <a:pPr>
            <a:buFont typeface="Arial" panose="020B0604020202020204" pitchFamily="34" charset="0"/>
            <a:buChar char="•"/>
          </a:pPr>
          <a:r>
            <a:rPr lang="en-US" sz="1600" b="0" dirty="0">
              <a:latin typeface="Garamond" panose="02020404030301010803" pitchFamily="18" charset="0"/>
              <a:cs typeface="Times New Roman" panose="02020603050405020304" pitchFamily="18" charset="0"/>
            </a:rPr>
            <a:t>Joint filers: $13,000 to $24,000</a:t>
          </a:r>
        </a:p>
      </dgm:t>
    </dgm:pt>
    <dgm:pt modelId="{4DB93B5B-433A-47BF-B150-60F5054BFE7B}" type="parTrans" cxnId="{04B61B52-0275-46D2-B58D-961FABE0D68B}">
      <dgm:prSet/>
      <dgm:spPr/>
      <dgm:t>
        <a:bodyPr/>
        <a:lstStyle/>
        <a:p>
          <a:endParaRPr lang="en-US"/>
        </a:p>
      </dgm:t>
    </dgm:pt>
    <dgm:pt modelId="{9C583CDF-A976-4920-84EE-FD998A9D7EB8}" type="sibTrans" cxnId="{04B61B52-0275-46D2-B58D-961FABE0D68B}">
      <dgm:prSet/>
      <dgm:spPr/>
      <dgm:t>
        <a:bodyPr/>
        <a:lstStyle/>
        <a:p>
          <a:endParaRPr lang="en-US"/>
        </a:p>
      </dgm:t>
    </dgm:pt>
    <dgm:pt modelId="{4AD4F3E0-2D27-4386-8E4D-0300F67781FB}">
      <dgm:prSet phldrT="[Text]" custT="1"/>
      <dgm:spPr/>
      <dgm:t>
        <a:bodyPr/>
        <a:lstStyle/>
        <a:p>
          <a:r>
            <a:rPr lang="en-US" sz="1600" b="0" dirty="0">
              <a:latin typeface="Garamond" panose="02020404030301010803" pitchFamily="18" charset="0"/>
              <a:cs typeface="Times New Roman" panose="02020603050405020304" pitchFamily="18" charset="0"/>
            </a:rPr>
            <a:t>Single filer: $6,500 to $12,000 </a:t>
          </a:r>
          <a:endParaRPr lang="en-US" sz="1600" b="1" dirty="0">
            <a:latin typeface="Garamond" panose="02020404030301010803" pitchFamily="18" charset="0"/>
            <a:cs typeface="Times New Roman" panose="02020603050405020304" pitchFamily="18" charset="0"/>
          </a:endParaRPr>
        </a:p>
      </dgm:t>
    </dgm:pt>
    <dgm:pt modelId="{41C6ADC7-1B10-44B8-937C-1701B86AC4EE}" type="parTrans" cxnId="{5B2F61DD-222C-4A7B-9455-0175E40F9D59}">
      <dgm:prSet/>
      <dgm:spPr/>
      <dgm:t>
        <a:bodyPr/>
        <a:lstStyle/>
        <a:p>
          <a:endParaRPr lang="en-US"/>
        </a:p>
      </dgm:t>
    </dgm:pt>
    <dgm:pt modelId="{AEFD1B44-7923-4956-9847-520E68E7AD71}" type="sibTrans" cxnId="{5B2F61DD-222C-4A7B-9455-0175E40F9D59}">
      <dgm:prSet/>
      <dgm:spPr/>
      <dgm:t>
        <a:bodyPr/>
        <a:lstStyle/>
        <a:p>
          <a:endParaRPr lang="en-US"/>
        </a:p>
      </dgm:t>
    </dgm:pt>
    <dgm:pt modelId="{A4F35808-9C05-40E0-AA97-8E448BEB23AD}">
      <dgm:prSet phldrT="[Text]" custT="1"/>
      <dgm:spPr/>
      <dgm:t>
        <a:bodyPr/>
        <a:lstStyle/>
        <a:p>
          <a:endParaRPr lang="en-US" sz="1600" b="1" dirty="0">
            <a:latin typeface="Garamond" panose="02020404030301010803" pitchFamily="18" charset="0"/>
            <a:cs typeface="Times New Roman" panose="02020603050405020304" pitchFamily="18" charset="0"/>
          </a:endParaRPr>
        </a:p>
      </dgm:t>
    </dgm:pt>
    <dgm:pt modelId="{201D45A1-1C87-456C-86C6-7636B2AA308F}" type="parTrans" cxnId="{D0244C1F-E29A-401F-9152-0A60B2C2E258}">
      <dgm:prSet/>
      <dgm:spPr/>
      <dgm:t>
        <a:bodyPr/>
        <a:lstStyle/>
        <a:p>
          <a:endParaRPr lang="en-US"/>
        </a:p>
      </dgm:t>
    </dgm:pt>
    <dgm:pt modelId="{89C3D9CB-115A-452A-AA76-82221486120D}" type="sibTrans" cxnId="{D0244C1F-E29A-401F-9152-0A60B2C2E258}">
      <dgm:prSet/>
      <dgm:spPr/>
      <dgm:t>
        <a:bodyPr/>
        <a:lstStyle/>
        <a:p>
          <a:endParaRPr lang="en-US"/>
        </a:p>
      </dgm:t>
    </dgm:pt>
    <dgm:pt modelId="{A3FCA40C-DD7E-417E-AA63-953737CF7FB8}">
      <dgm:prSet phldrT="[Text]" custT="1"/>
      <dgm:spPr/>
      <dgm:t>
        <a:bodyPr/>
        <a:lstStyle/>
        <a:p>
          <a:pPr>
            <a:buFont typeface="Arial" panose="020B0604020202020204" pitchFamily="34" charset="0"/>
            <a:buChar char="•"/>
          </a:pPr>
          <a:endParaRPr lang="en-US" sz="1600" b="0" dirty="0">
            <a:latin typeface="Garamond" panose="02020404030301010803" pitchFamily="18" charset="0"/>
            <a:cs typeface="Times New Roman" panose="02020603050405020304" pitchFamily="18" charset="0"/>
          </a:endParaRPr>
        </a:p>
      </dgm:t>
    </dgm:pt>
    <dgm:pt modelId="{AFBB1118-6230-46AA-8B0E-7F5EA5308ADA}" type="parTrans" cxnId="{E0CA80E9-FDAA-4790-BCFE-964663BB8BF3}">
      <dgm:prSet/>
      <dgm:spPr/>
      <dgm:t>
        <a:bodyPr/>
        <a:lstStyle/>
        <a:p>
          <a:endParaRPr lang="en-US"/>
        </a:p>
      </dgm:t>
    </dgm:pt>
    <dgm:pt modelId="{30492CF1-763A-4B34-B8E8-DAEB08E960B9}" type="sibTrans" cxnId="{E0CA80E9-FDAA-4790-BCFE-964663BB8BF3}">
      <dgm:prSet/>
      <dgm:spPr/>
      <dgm:t>
        <a:bodyPr/>
        <a:lstStyle/>
        <a:p>
          <a:endParaRPr lang="en-US"/>
        </a:p>
      </dgm:t>
    </dgm:pt>
    <dgm:pt modelId="{AFC3B7EC-CA10-4DE5-8C19-7B20E833C512}">
      <dgm:prSet custT="1"/>
      <dgm:spPr/>
      <dgm:t>
        <a:bodyPr/>
        <a:lstStyle/>
        <a:p>
          <a:endParaRPr lang="en-US" sz="1600" dirty="0">
            <a:latin typeface="Garamond" panose="02020404030301010803" pitchFamily="18" charset="0"/>
            <a:cs typeface="Times New Roman" panose="02020603050405020304" pitchFamily="18" charset="0"/>
          </a:endParaRPr>
        </a:p>
      </dgm:t>
    </dgm:pt>
    <dgm:pt modelId="{876D9362-9475-4CD5-930F-72C2E8F0D3CD}" type="parTrans" cxnId="{BA328193-E6F2-42A8-87C6-E85CB5979FD9}">
      <dgm:prSet/>
      <dgm:spPr/>
      <dgm:t>
        <a:bodyPr/>
        <a:lstStyle/>
        <a:p>
          <a:endParaRPr lang="en-US"/>
        </a:p>
      </dgm:t>
    </dgm:pt>
    <dgm:pt modelId="{EB54374B-AC4D-4E28-8FFA-0A7B86DBE4DD}" type="sibTrans" cxnId="{BA328193-E6F2-42A8-87C6-E85CB5979FD9}">
      <dgm:prSet/>
      <dgm:spPr/>
      <dgm:t>
        <a:bodyPr/>
        <a:lstStyle/>
        <a:p>
          <a:endParaRPr lang="en-US"/>
        </a:p>
      </dgm:t>
    </dgm:pt>
    <dgm:pt modelId="{9991C4D8-408E-4BCD-A75E-8BDB372B8569}">
      <dgm:prSet custT="1"/>
      <dgm:spPr/>
      <dgm:t>
        <a:bodyPr/>
        <a:lstStyle/>
        <a:p>
          <a:r>
            <a:rPr lang="en-US" sz="1600" dirty="0">
              <a:latin typeface="Garamond" panose="02020404030301010803" pitchFamily="18" charset="0"/>
              <a:cs typeface="Times New Roman" panose="02020603050405020304" pitchFamily="18" charset="0"/>
            </a:rPr>
            <a:t>20.4M households are estimated to itemize deductions in 2018, down from 48.7M in 2017</a:t>
          </a:r>
        </a:p>
      </dgm:t>
    </dgm:pt>
    <dgm:pt modelId="{F3C19A2C-5368-411F-A8BE-2A31EE68615C}" type="parTrans" cxnId="{101F3DB9-1B32-45D6-B39E-5554F7E7E226}">
      <dgm:prSet/>
      <dgm:spPr/>
      <dgm:t>
        <a:bodyPr/>
        <a:lstStyle/>
        <a:p>
          <a:endParaRPr lang="en-US"/>
        </a:p>
      </dgm:t>
    </dgm:pt>
    <dgm:pt modelId="{9E961943-793D-47A6-918F-A765B8C97A98}" type="sibTrans" cxnId="{101F3DB9-1B32-45D6-B39E-5554F7E7E226}">
      <dgm:prSet/>
      <dgm:spPr/>
      <dgm:t>
        <a:bodyPr/>
        <a:lstStyle/>
        <a:p>
          <a:endParaRPr lang="en-US"/>
        </a:p>
      </dgm:t>
    </dgm:pt>
    <dgm:pt modelId="{29782ADB-CADE-4E60-96A9-171BCEDFAE63}">
      <dgm:prSet custT="1"/>
      <dgm:spPr/>
      <dgm:t>
        <a:bodyPr/>
        <a:lstStyle/>
        <a:p>
          <a:endParaRPr lang="en-US" sz="1600" dirty="0">
            <a:latin typeface="Garamond" panose="02020404030301010803" pitchFamily="18" charset="0"/>
            <a:cs typeface="Times New Roman" panose="02020603050405020304" pitchFamily="18" charset="0"/>
          </a:endParaRPr>
        </a:p>
      </dgm:t>
    </dgm:pt>
    <dgm:pt modelId="{032C8455-65B9-4CCE-B5DE-0DACE414384E}" type="parTrans" cxnId="{A1B4560B-9FDD-48C4-8BB9-34D4005A1843}">
      <dgm:prSet/>
      <dgm:spPr/>
      <dgm:t>
        <a:bodyPr/>
        <a:lstStyle/>
        <a:p>
          <a:endParaRPr lang="en-US"/>
        </a:p>
      </dgm:t>
    </dgm:pt>
    <dgm:pt modelId="{5A8B0524-89C0-4FBF-833C-A476E1C82773}" type="sibTrans" cxnId="{A1B4560B-9FDD-48C4-8BB9-34D4005A1843}">
      <dgm:prSet/>
      <dgm:spPr/>
      <dgm:t>
        <a:bodyPr/>
        <a:lstStyle/>
        <a:p>
          <a:endParaRPr lang="en-US"/>
        </a:p>
      </dgm:t>
    </dgm:pt>
    <dgm:pt modelId="{061EEDAB-9FDF-465C-9108-9392A8D61C57}">
      <dgm:prSet phldrT="[Text]" custT="1"/>
      <dgm:spPr/>
      <dgm:t>
        <a:bodyPr/>
        <a:lstStyle/>
        <a:p>
          <a:pPr algn="l">
            <a:buFont typeface="Arial" panose="020B0604020202020204" pitchFamily="34" charset="0"/>
            <a:buChar char="•"/>
          </a:pPr>
          <a:r>
            <a:rPr lang="en-US" sz="1600" b="0" dirty="0">
              <a:latin typeface="Garamond" panose="02020404030301010803" pitchFamily="18" charset="0"/>
              <a:cs typeface="Times New Roman" panose="02020603050405020304" pitchFamily="18" charset="0"/>
            </a:rPr>
            <a:t>Tax benefits can still be achieved under the new tax rules</a:t>
          </a:r>
        </a:p>
      </dgm:t>
    </dgm:pt>
    <dgm:pt modelId="{DA149C06-DFAE-4D95-981E-9A1DB6AB5B64}" type="parTrans" cxnId="{83CD018D-12F7-4839-91AF-F3D0A980FDDD}">
      <dgm:prSet/>
      <dgm:spPr/>
      <dgm:t>
        <a:bodyPr/>
        <a:lstStyle/>
        <a:p>
          <a:endParaRPr lang="en-US"/>
        </a:p>
      </dgm:t>
    </dgm:pt>
    <dgm:pt modelId="{FBA981C2-A139-4463-BFE6-1F38F8209B4B}" type="sibTrans" cxnId="{83CD018D-12F7-4839-91AF-F3D0A980FDDD}">
      <dgm:prSet/>
      <dgm:spPr/>
      <dgm:t>
        <a:bodyPr/>
        <a:lstStyle/>
        <a:p>
          <a:endParaRPr lang="en-US"/>
        </a:p>
      </dgm:t>
    </dgm:pt>
    <dgm:pt modelId="{CE57F94A-A8BB-465E-AD3B-5590C3D9932B}">
      <dgm:prSet phldrT="[Text]" custT="1"/>
      <dgm:spPr/>
      <dgm:t>
        <a:bodyPr/>
        <a:lstStyle/>
        <a:p>
          <a:pPr algn="l">
            <a:buFont typeface="Arial" panose="020B0604020202020204" pitchFamily="34" charset="0"/>
            <a:buChar char="•"/>
          </a:pPr>
          <a:endParaRPr lang="en-US" sz="1600" b="0" dirty="0">
            <a:latin typeface="Garamond" panose="02020404030301010803" pitchFamily="18" charset="0"/>
            <a:cs typeface="Times New Roman" panose="02020603050405020304" pitchFamily="18" charset="0"/>
          </a:endParaRPr>
        </a:p>
      </dgm:t>
    </dgm:pt>
    <dgm:pt modelId="{C641DD9A-5684-46AF-BF2D-1DD9A0675847}" type="parTrans" cxnId="{15E78CAC-4FD6-47FE-B9E8-2FA29E638BFD}">
      <dgm:prSet/>
      <dgm:spPr/>
      <dgm:t>
        <a:bodyPr/>
        <a:lstStyle/>
        <a:p>
          <a:endParaRPr lang="en-US"/>
        </a:p>
      </dgm:t>
    </dgm:pt>
    <dgm:pt modelId="{3AE2E99B-FD5A-47C3-AD26-D2C881028A48}" type="sibTrans" cxnId="{15E78CAC-4FD6-47FE-B9E8-2FA29E638BFD}">
      <dgm:prSet/>
      <dgm:spPr/>
      <dgm:t>
        <a:bodyPr/>
        <a:lstStyle/>
        <a:p>
          <a:endParaRPr lang="en-US"/>
        </a:p>
      </dgm:t>
    </dgm:pt>
    <dgm:pt modelId="{609FF326-C41B-475A-873A-04BF38D57405}" type="pres">
      <dgm:prSet presAssocID="{E456A49C-DB75-41D2-BE5A-F6D95BB87F7D}" presName="Name0" presStyleCnt="0">
        <dgm:presLayoutVars>
          <dgm:chMax/>
          <dgm:chPref val="3"/>
          <dgm:dir/>
          <dgm:animOne val="branch"/>
          <dgm:animLvl val="lvl"/>
        </dgm:presLayoutVars>
      </dgm:prSet>
      <dgm:spPr/>
    </dgm:pt>
    <dgm:pt modelId="{40F69A67-1012-4160-A6C4-AF709673F994}" type="pres">
      <dgm:prSet presAssocID="{D2EE6FDD-337F-4152-9B2B-140FB69A10A9}" presName="composite" presStyleCnt="0"/>
      <dgm:spPr/>
    </dgm:pt>
    <dgm:pt modelId="{28C98C5B-41B6-41A3-A2E2-60CC196DFDA0}" type="pres">
      <dgm:prSet presAssocID="{D2EE6FDD-337F-4152-9B2B-140FB69A10A9}" presName="FirstChild" presStyleLbl="revTx" presStyleIdx="0" presStyleCnt="6" custLinFactNeighborX="-12285">
        <dgm:presLayoutVars>
          <dgm:chMax val="0"/>
          <dgm:chPref val="0"/>
          <dgm:bulletEnabled val="1"/>
        </dgm:presLayoutVars>
      </dgm:prSet>
      <dgm:spPr/>
    </dgm:pt>
    <dgm:pt modelId="{309F71B6-8B22-4B41-A0C5-2FE95F4C45CE}" type="pres">
      <dgm:prSet presAssocID="{D2EE6FDD-337F-4152-9B2B-140FB69A10A9}" presName="Parent" presStyleLbl="alignNode1" presStyleIdx="0" presStyleCnt="3" custScaleX="64347" custLinFactNeighborX="-18382">
        <dgm:presLayoutVars>
          <dgm:chMax val="3"/>
          <dgm:chPref val="3"/>
          <dgm:bulletEnabled val="1"/>
        </dgm:presLayoutVars>
      </dgm:prSet>
      <dgm:spPr/>
    </dgm:pt>
    <dgm:pt modelId="{1CE1707F-BDE1-4072-825E-D879B12DDD48}" type="pres">
      <dgm:prSet presAssocID="{D2EE6FDD-337F-4152-9B2B-140FB69A10A9}" presName="Accent" presStyleLbl="parChTrans1D1" presStyleIdx="0" presStyleCnt="3"/>
      <dgm:spPr/>
    </dgm:pt>
    <dgm:pt modelId="{A774D2DC-F172-4C32-B484-DF82D3B03A38}" type="pres">
      <dgm:prSet presAssocID="{D2EE6FDD-337F-4152-9B2B-140FB69A10A9}" presName="Child" presStyleLbl="revTx" presStyleIdx="1" presStyleCnt="6" custScaleY="162646">
        <dgm:presLayoutVars>
          <dgm:chMax val="0"/>
          <dgm:chPref val="0"/>
          <dgm:bulletEnabled val="1"/>
        </dgm:presLayoutVars>
      </dgm:prSet>
      <dgm:spPr/>
    </dgm:pt>
    <dgm:pt modelId="{E696178C-8A34-4101-89B2-8A8B7146717C}" type="pres">
      <dgm:prSet presAssocID="{041800FA-91FC-4355-BB2D-B1675EE4DCB1}" presName="sibTrans" presStyleCnt="0"/>
      <dgm:spPr/>
    </dgm:pt>
    <dgm:pt modelId="{9A63B50B-24EE-443E-AEB3-7CE00A6A4546}" type="pres">
      <dgm:prSet presAssocID="{16469917-04AD-4E9F-8D5F-D6B8B75D9473}" presName="composite" presStyleCnt="0"/>
      <dgm:spPr/>
    </dgm:pt>
    <dgm:pt modelId="{3DD90178-75C2-44BD-B291-55E56A197290}" type="pres">
      <dgm:prSet presAssocID="{16469917-04AD-4E9F-8D5F-D6B8B75D9473}" presName="FirstChild" presStyleLbl="revTx" presStyleIdx="2" presStyleCnt="6" custLinFactNeighborX="-12427">
        <dgm:presLayoutVars>
          <dgm:chMax val="0"/>
          <dgm:chPref val="0"/>
          <dgm:bulletEnabled val="1"/>
        </dgm:presLayoutVars>
      </dgm:prSet>
      <dgm:spPr/>
    </dgm:pt>
    <dgm:pt modelId="{E4650816-18B8-413C-94CE-162AE1CF7263}" type="pres">
      <dgm:prSet presAssocID="{16469917-04AD-4E9F-8D5F-D6B8B75D9473}" presName="Parent" presStyleLbl="alignNode1" presStyleIdx="1" presStyleCnt="3" custScaleX="64199" custLinFactNeighborX="-17900" custLinFactNeighborY="-2280">
        <dgm:presLayoutVars>
          <dgm:chMax val="3"/>
          <dgm:chPref val="3"/>
          <dgm:bulletEnabled val="1"/>
        </dgm:presLayoutVars>
      </dgm:prSet>
      <dgm:spPr/>
    </dgm:pt>
    <dgm:pt modelId="{896D045E-838F-4E82-8E2A-D446C96451AD}" type="pres">
      <dgm:prSet presAssocID="{16469917-04AD-4E9F-8D5F-D6B8B75D9473}" presName="Accent" presStyleLbl="parChTrans1D1" presStyleIdx="1" presStyleCnt="3"/>
      <dgm:spPr/>
    </dgm:pt>
    <dgm:pt modelId="{DF929AA6-6296-4495-B4EA-8DFD0BBD4717}" type="pres">
      <dgm:prSet presAssocID="{16469917-04AD-4E9F-8D5F-D6B8B75D9473}" presName="Child" presStyleLbl="revTx" presStyleIdx="3" presStyleCnt="6" custScaleY="121744">
        <dgm:presLayoutVars>
          <dgm:chMax val="0"/>
          <dgm:chPref val="0"/>
          <dgm:bulletEnabled val="1"/>
        </dgm:presLayoutVars>
      </dgm:prSet>
      <dgm:spPr/>
    </dgm:pt>
    <dgm:pt modelId="{03C13B63-3675-4946-A912-636CB0F1765B}" type="pres">
      <dgm:prSet presAssocID="{78FB21B9-96F4-4AF5-B05E-0E455330C656}" presName="sibTrans" presStyleCnt="0"/>
      <dgm:spPr/>
    </dgm:pt>
    <dgm:pt modelId="{5AA93348-4B64-4CA4-BD37-3887111347A2}" type="pres">
      <dgm:prSet presAssocID="{3DE92EA5-2695-4A9F-AE76-16C6C064B8C3}" presName="composite" presStyleCnt="0"/>
      <dgm:spPr/>
    </dgm:pt>
    <dgm:pt modelId="{66DBF59C-4BB9-4999-A89D-3D8A12D46BBC}" type="pres">
      <dgm:prSet presAssocID="{3DE92EA5-2695-4A9F-AE76-16C6C064B8C3}" presName="FirstChild" presStyleLbl="revTx" presStyleIdx="4" presStyleCnt="6" custLinFactNeighborX="-12822" custLinFactNeighborY="20376">
        <dgm:presLayoutVars>
          <dgm:chMax val="0"/>
          <dgm:chPref val="0"/>
          <dgm:bulletEnabled val="1"/>
        </dgm:presLayoutVars>
      </dgm:prSet>
      <dgm:spPr/>
    </dgm:pt>
    <dgm:pt modelId="{F606674A-F2CA-412C-A71C-B2831E23480A}" type="pres">
      <dgm:prSet presAssocID="{3DE92EA5-2695-4A9F-AE76-16C6C064B8C3}" presName="Parent" presStyleLbl="alignNode1" presStyleIdx="2" presStyleCnt="3" custScaleX="64199" custLinFactNeighborX="-17900" custLinFactNeighborY="33763">
        <dgm:presLayoutVars>
          <dgm:chMax val="3"/>
          <dgm:chPref val="3"/>
          <dgm:bulletEnabled val="1"/>
        </dgm:presLayoutVars>
      </dgm:prSet>
      <dgm:spPr/>
    </dgm:pt>
    <dgm:pt modelId="{B78C5B28-B1A3-44A9-A0BD-A8E8CB43AD90}" type="pres">
      <dgm:prSet presAssocID="{3DE92EA5-2695-4A9F-AE76-16C6C064B8C3}" presName="Accent" presStyleLbl="parChTrans1D1" presStyleIdx="2" presStyleCnt="3"/>
      <dgm:spPr/>
    </dgm:pt>
    <dgm:pt modelId="{E3EDF3EB-FA0D-430C-B8D7-E42E7A2C2186}" type="pres">
      <dgm:prSet presAssocID="{3DE92EA5-2695-4A9F-AE76-16C6C064B8C3}" presName="Child" presStyleLbl="revTx" presStyleIdx="5" presStyleCnt="6">
        <dgm:presLayoutVars>
          <dgm:chMax val="0"/>
          <dgm:chPref val="0"/>
          <dgm:bulletEnabled val="1"/>
        </dgm:presLayoutVars>
      </dgm:prSet>
      <dgm:spPr/>
    </dgm:pt>
  </dgm:ptLst>
  <dgm:cxnLst>
    <dgm:cxn modelId="{8DF83B00-A2AC-4B53-BB58-FBE241983226}" type="presOf" srcId="{E24C0DC7-B4D4-44D3-8C74-0475159EAD34}" destId="{66DBF59C-4BB9-4999-A89D-3D8A12D46BBC}" srcOrd="0" destOrd="0" presId="urn:microsoft.com/office/officeart/2011/layout/TabList"/>
    <dgm:cxn modelId="{19769D05-362D-414F-86A8-135AAAE7CAAA}" type="presOf" srcId="{4AD4F3E0-2D27-4386-8E4D-0300F67781FB}" destId="{A774D2DC-F172-4C32-B484-DF82D3B03A38}" srcOrd="0" destOrd="1" presId="urn:microsoft.com/office/officeart/2011/layout/TabList"/>
    <dgm:cxn modelId="{A1B4560B-9FDD-48C4-8BB9-34D4005A1843}" srcId="{16469917-04AD-4E9F-8D5F-D6B8B75D9473}" destId="{29782ADB-CADE-4E60-96A9-171BCEDFAE63}" srcOrd="4" destOrd="0" parTransId="{032C8455-65B9-4CCE-B5DE-0DACE414384E}" sibTransId="{5A8B0524-89C0-4FBF-833C-A476E1C82773}"/>
    <dgm:cxn modelId="{C8E9AA0D-6095-4B7D-86BE-E40C271EF957}" type="presOf" srcId="{29782ADB-CADE-4E60-96A9-171BCEDFAE63}" destId="{DF929AA6-6296-4495-B4EA-8DFD0BBD4717}" srcOrd="0" destOrd="3" presId="urn:microsoft.com/office/officeart/2011/layout/TabList"/>
    <dgm:cxn modelId="{7C2D6515-1193-4115-8A9E-DCDCCC28C2FC}" type="presOf" srcId="{27543FF6-AA4C-4106-8792-1AC2FFA6D01A}" destId="{A774D2DC-F172-4C32-B484-DF82D3B03A38}" srcOrd="0" destOrd="2" presId="urn:microsoft.com/office/officeart/2011/layout/TabList"/>
    <dgm:cxn modelId="{948D5618-069E-4ED0-BF2F-EE7C9547B61A}" srcId="{3DE92EA5-2695-4A9F-AE76-16C6C064B8C3}" destId="{ACAE626E-D322-49B4-AE07-19B8E1672023}" srcOrd="2" destOrd="0" parTransId="{B4E7B10A-A8A1-492C-B150-73AAFDEF59D5}" sibTransId="{9297E3D7-0E51-4DAB-96CF-0B7D2DC8AB69}"/>
    <dgm:cxn modelId="{30D5451C-6B23-48C2-9FAC-051767EC7CFC}" srcId="{16469917-04AD-4E9F-8D5F-D6B8B75D9473}" destId="{6B1622DD-B868-46C1-BFA0-1566173850E5}" srcOrd="2" destOrd="0" parTransId="{BF3C37FD-AF50-4E60-AEA5-3D7AF4086D18}" sibTransId="{E41DDF1B-F715-40AE-AB89-16CF5617AF20}"/>
    <dgm:cxn modelId="{3AED931D-EDC4-4B5C-8C52-0255755902DE}" type="presOf" srcId="{061EEDAB-9FDF-465C-9108-9392A8D61C57}" destId="{E3EDF3EB-FA0D-430C-B8D7-E42E7A2C2186}" srcOrd="0" destOrd="2" presId="urn:microsoft.com/office/officeart/2011/layout/TabList"/>
    <dgm:cxn modelId="{D0244C1F-E29A-401F-9152-0A60B2C2E258}" srcId="{D2EE6FDD-337F-4152-9B2B-140FB69A10A9}" destId="{A4F35808-9C05-40E0-AA97-8E448BEB23AD}" srcOrd="1" destOrd="0" parTransId="{201D45A1-1C87-456C-86C6-7636B2AA308F}" sibTransId="{89C3D9CB-115A-452A-AA76-82221486120D}"/>
    <dgm:cxn modelId="{A4E67726-FD5A-4EF5-98CF-A02BC059B752}" type="presOf" srcId="{E456A49C-DB75-41D2-BE5A-F6D95BB87F7D}" destId="{609FF326-C41B-475A-873A-04BF38D57405}" srcOrd="0" destOrd="0" presId="urn:microsoft.com/office/officeart/2011/layout/TabList"/>
    <dgm:cxn modelId="{AFC63229-A0B7-4903-83B5-7E3FD537FA5C}" srcId="{D2EE6FDD-337F-4152-9B2B-140FB69A10A9}" destId="{27543FF6-AA4C-4106-8792-1AC2FFA6D01A}" srcOrd="3" destOrd="0" parTransId="{72E2AE45-728C-42CC-9630-580F197A4908}" sibTransId="{48841989-DAC0-4660-BF95-6EF8A71728A0}"/>
    <dgm:cxn modelId="{C1D39A3B-7F88-4AA1-86A6-4DABF18A081E}" type="presOf" srcId="{AFC3B7EC-CA10-4DE5-8C19-7B20E833C512}" destId="{DF929AA6-6296-4495-B4EA-8DFD0BBD4717}" srcOrd="0" destOrd="0" presId="urn:microsoft.com/office/officeart/2011/layout/TabList"/>
    <dgm:cxn modelId="{1FF96A45-A9A7-4A02-BD6F-E4962B382D50}" srcId="{E456A49C-DB75-41D2-BE5A-F6D95BB87F7D}" destId="{16469917-04AD-4E9F-8D5F-D6B8B75D9473}" srcOrd="1" destOrd="0" parTransId="{8D99024D-7ED9-4F20-9C00-1D679FC30487}" sibTransId="{78FB21B9-96F4-4AF5-B05E-0E455330C656}"/>
    <dgm:cxn modelId="{AD60ED69-2657-4A3F-805D-CAE8D52DE9A3}" type="presOf" srcId="{3DE92EA5-2695-4A9F-AE76-16C6C064B8C3}" destId="{F606674A-F2CA-412C-A71C-B2831E23480A}" srcOrd="0" destOrd="0" presId="urn:microsoft.com/office/officeart/2011/layout/TabList"/>
    <dgm:cxn modelId="{1BCE486F-8AB8-4161-9548-54D3F9B32E27}" srcId="{E456A49C-DB75-41D2-BE5A-F6D95BB87F7D}" destId="{3DE92EA5-2695-4A9F-AE76-16C6C064B8C3}" srcOrd="2" destOrd="0" parTransId="{108FA868-EC76-41E3-BC6C-1D63FC2344C3}" sibTransId="{95B226BD-B21E-489B-8091-9E6F79C3B57D}"/>
    <dgm:cxn modelId="{04B61B52-0275-46D2-B58D-961FABE0D68B}" srcId="{D2EE6FDD-337F-4152-9B2B-140FB69A10A9}" destId="{48F664AC-4F0D-4861-9A4C-0FE0A88F639C}" srcOrd="4" destOrd="0" parTransId="{4DB93B5B-433A-47BF-B150-60F5054BFE7B}" sibTransId="{9C583CDF-A976-4920-84EE-FD998A9D7EB8}"/>
    <dgm:cxn modelId="{94518654-EDCC-4FE4-A92A-35673E197DE1}" type="presOf" srcId="{6B1622DD-B868-46C1-BFA0-1566173850E5}" destId="{DF929AA6-6296-4495-B4EA-8DFD0BBD4717}" srcOrd="0" destOrd="1" presId="urn:microsoft.com/office/officeart/2011/layout/TabList"/>
    <dgm:cxn modelId="{15C29F56-5820-4A60-AF0B-C3CFAC681450}" srcId="{D2EE6FDD-337F-4152-9B2B-140FB69A10A9}" destId="{35398C33-7DE7-481E-B30F-21404858A7DF}" srcOrd="0" destOrd="0" parTransId="{8B949EA5-50FA-46E8-9D95-32FD8E00E24A}" sibTransId="{D6A1C802-5BCE-4BE8-8D7B-40405236181D}"/>
    <dgm:cxn modelId="{4D675057-D341-4293-9766-66949BC176B8}" type="presOf" srcId="{16469917-04AD-4E9F-8D5F-D6B8B75D9473}" destId="{E4650816-18B8-413C-94CE-162AE1CF7263}" srcOrd="0" destOrd="0" presId="urn:microsoft.com/office/officeart/2011/layout/TabList"/>
    <dgm:cxn modelId="{2DDE4658-75DD-41DB-B5C5-D6815C070B79}" type="presOf" srcId="{ACAE626E-D322-49B4-AE07-19B8E1672023}" destId="{E3EDF3EB-FA0D-430C-B8D7-E42E7A2C2186}" srcOrd="0" destOrd="1" presId="urn:microsoft.com/office/officeart/2011/layout/TabList"/>
    <dgm:cxn modelId="{F662BD7D-F1D1-434B-A07A-61A904AEA30B}" type="presOf" srcId="{9991C4D8-408E-4BCD-A75E-8BDB372B8569}" destId="{DF929AA6-6296-4495-B4EA-8DFD0BBD4717}" srcOrd="0" destOrd="2" presId="urn:microsoft.com/office/officeart/2011/layout/TabList"/>
    <dgm:cxn modelId="{83CD018D-12F7-4839-91AF-F3D0A980FDDD}" srcId="{3DE92EA5-2695-4A9F-AE76-16C6C064B8C3}" destId="{061EEDAB-9FDF-465C-9108-9392A8D61C57}" srcOrd="3" destOrd="0" parTransId="{DA149C06-DFAE-4D95-981E-9A1DB6AB5B64}" sibTransId="{FBA981C2-A139-4463-BFE6-1F38F8209B4B}"/>
    <dgm:cxn modelId="{D2B7A78E-3A06-40CE-B1A4-64E1CDC5FACE}" type="presOf" srcId="{CE57F94A-A8BB-465E-AD3B-5590C3D9932B}" destId="{E3EDF3EB-FA0D-430C-B8D7-E42E7A2C2186}" srcOrd="0" destOrd="0" presId="urn:microsoft.com/office/officeart/2011/layout/TabList"/>
    <dgm:cxn modelId="{DE26DA91-DC7D-41D3-BB49-9E7FB1020728}" type="presOf" srcId="{48F664AC-4F0D-4861-9A4C-0FE0A88F639C}" destId="{A774D2DC-F172-4C32-B484-DF82D3B03A38}" srcOrd="0" destOrd="3" presId="urn:microsoft.com/office/officeart/2011/layout/TabList"/>
    <dgm:cxn modelId="{BA328193-E6F2-42A8-87C6-E85CB5979FD9}" srcId="{16469917-04AD-4E9F-8D5F-D6B8B75D9473}" destId="{AFC3B7EC-CA10-4DE5-8C19-7B20E833C512}" srcOrd="1" destOrd="0" parTransId="{876D9362-9475-4CD5-930F-72C2E8F0D3CD}" sibTransId="{EB54374B-AC4D-4E28-8FFA-0A7B86DBE4DD}"/>
    <dgm:cxn modelId="{8A7FD8A6-01F4-475E-AE18-218FFD75F677}" type="presOf" srcId="{544C96F0-6803-4F7C-AE69-699657B9A846}" destId="{3DD90178-75C2-44BD-B291-55E56A197290}" srcOrd="0" destOrd="0" presId="urn:microsoft.com/office/officeart/2011/layout/TabList"/>
    <dgm:cxn modelId="{15E78CAC-4FD6-47FE-B9E8-2FA29E638BFD}" srcId="{3DE92EA5-2695-4A9F-AE76-16C6C064B8C3}" destId="{CE57F94A-A8BB-465E-AD3B-5590C3D9932B}" srcOrd="1" destOrd="0" parTransId="{C641DD9A-5684-46AF-BF2D-1DD9A0675847}" sibTransId="{3AE2E99B-FD5A-47C3-AD26-D2C881028A48}"/>
    <dgm:cxn modelId="{9AA48DAC-7395-4630-B9B5-4BD01B566F62}" srcId="{16469917-04AD-4E9F-8D5F-D6B8B75D9473}" destId="{544C96F0-6803-4F7C-AE69-699657B9A846}" srcOrd="0" destOrd="0" parTransId="{8C5EEB7A-E338-49A8-9ECF-7CBEA52F4C18}" sibTransId="{714D9A74-109F-419E-B3E9-52794943C43E}"/>
    <dgm:cxn modelId="{DF3F8EB0-6867-4451-9A03-E3AB5449D604}" type="presOf" srcId="{A4F35808-9C05-40E0-AA97-8E448BEB23AD}" destId="{A774D2DC-F172-4C32-B484-DF82D3B03A38}" srcOrd="0" destOrd="0" presId="urn:microsoft.com/office/officeart/2011/layout/TabList"/>
    <dgm:cxn modelId="{101F3DB9-1B32-45D6-B39E-5554F7E7E226}" srcId="{16469917-04AD-4E9F-8D5F-D6B8B75D9473}" destId="{9991C4D8-408E-4BCD-A75E-8BDB372B8569}" srcOrd="3" destOrd="0" parTransId="{F3C19A2C-5368-411F-A8BE-2A31EE68615C}" sibTransId="{9E961943-793D-47A6-918F-A765B8C97A98}"/>
    <dgm:cxn modelId="{1EFB47BA-AF7D-4031-A558-8D9DF31BFA9F}" srcId="{3DE92EA5-2695-4A9F-AE76-16C6C064B8C3}" destId="{E24C0DC7-B4D4-44D3-8C74-0475159EAD34}" srcOrd="0" destOrd="0" parTransId="{65620925-1B3A-4719-9E35-5BEEED2FBD9E}" sibTransId="{7C37606E-69A0-460C-80BA-DB8503EEDB7D}"/>
    <dgm:cxn modelId="{2255A4BA-0326-4095-AB9F-C546B82340E7}" srcId="{E456A49C-DB75-41D2-BE5A-F6D95BB87F7D}" destId="{D2EE6FDD-337F-4152-9B2B-140FB69A10A9}" srcOrd="0" destOrd="0" parTransId="{68BF2211-6CCF-4965-9AA4-A2735E225CA0}" sibTransId="{041800FA-91FC-4355-BB2D-B1675EE4DCB1}"/>
    <dgm:cxn modelId="{F27505BD-188D-4102-94B5-D3179A76AC26}" type="presOf" srcId="{D2EE6FDD-337F-4152-9B2B-140FB69A10A9}" destId="{309F71B6-8B22-4B41-A0C5-2FE95F4C45CE}" srcOrd="0" destOrd="0" presId="urn:microsoft.com/office/officeart/2011/layout/TabList"/>
    <dgm:cxn modelId="{6DCA55CF-B513-4419-9BBE-F6907F140573}" type="presOf" srcId="{35398C33-7DE7-481E-B30F-21404858A7DF}" destId="{28C98C5B-41B6-41A3-A2E2-60CC196DFDA0}" srcOrd="0" destOrd="0" presId="urn:microsoft.com/office/officeart/2011/layout/TabList"/>
    <dgm:cxn modelId="{5B2F61DD-222C-4A7B-9455-0175E40F9D59}" srcId="{D2EE6FDD-337F-4152-9B2B-140FB69A10A9}" destId="{4AD4F3E0-2D27-4386-8E4D-0300F67781FB}" srcOrd="2" destOrd="0" parTransId="{41C6ADC7-1B10-44B8-937C-1701B86AC4EE}" sibTransId="{AEFD1B44-7923-4956-9847-520E68E7AD71}"/>
    <dgm:cxn modelId="{E0CA80E9-FDAA-4790-BCFE-964663BB8BF3}" srcId="{D2EE6FDD-337F-4152-9B2B-140FB69A10A9}" destId="{A3FCA40C-DD7E-417E-AA63-953737CF7FB8}" srcOrd="5" destOrd="0" parTransId="{AFBB1118-6230-46AA-8B0E-7F5EA5308ADA}" sibTransId="{30492CF1-763A-4B34-B8E8-DAEB08E960B9}"/>
    <dgm:cxn modelId="{4E9B3BF3-2266-47DE-9AC9-7B4D82393101}" type="presOf" srcId="{A3FCA40C-DD7E-417E-AA63-953737CF7FB8}" destId="{A774D2DC-F172-4C32-B484-DF82D3B03A38}" srcOrd="0" destOrd="4" presId="urn:microsoft.com/office/officeart/2011/layout/TabList"/>
    <dgm:cxn modelId="{E848B933-F979-499C-BB60-95A1FD252227}" type="presParOf" srcId="{609FF326-C41B-475A-873A-04BF38D57405}" destId="{40F69A67-1012-4160-A6C4-AF709673F994}" srcOrd="0" destOrd="0" presId="urn:microsoft.com/office/officeart/2011/layout/TabList"/>
    <dgm:cxn modelId="{7A464E1B-CCFB-4640-BFC4-6752E71F141C}" type="presParOf" srcId="{40F69A67-1012-4160-A6C4-AF709673F994}" destId="{28C98C5B-41B6-41A3-A2E2-60CC196DFDA0}" srcOrd="0" destOrd="0" presId="urn:microsoft.com/office/officeart/2011/layout/TabList"/>
    <dgm:cxn modelId="{E409181F-2E5E-4129-B3EA-4C3F0F3C4446}" type="presParOf" srcId="{40F69A67-1012-4160-A6C4-AF709673F994}" destId="{309F71B6-8B22-4B41-A0C5-2FE95F4C45CE}" srcOrd="1" destOrd="0" presId="urn:microsoft.com/office/officeart/2011/layout/TabList"/>
    <dgm:cxn modelId="{4A169DA5-DAA2-46AC-A08F-6AC28D0642EF}" type="presParOf" srcId="{40F69A67-1012-4160-A6C4-AF709673F994}" destId="{1CE1707F-BDE1-4072-825E-D879B12DDD48}" srcOrd="2" destOrd="0" presId="urn:microsoft.com/office/officeart/2011/layout/TabList"/>
    <dgm:cxn modelId="{4925C15E-4C34-4079-9E56-919B2DB75174}" type="presParOf" srcId="{609FF326-C41B-475A-873A-04BF38D57405}" destId="{A774D2DC-F172-4C32-B484-DF82D3B03A38}" srcOrd="1" destOrd="0" presId="urn:microsoft.com/office/officeart/2011/layout/TabList"/>
    <dgm:cxn modelId="{4EB1C53D-B908-437E-A3C6-5718D084C9BB}" type="presParOf" srcId="{609FF326-C41B-475A-873A-04BF38D57405}" destId="{E696178C-8A34-4101-89B2-8A8B7146717C}" srcOrd="2" destOrd="0" presId="urn:microsoft.com/office/officeart/2011/layout/TabList"/>
    <dgm:cxn modelId="{8E959381-F40F-4976-989B-998D9C0FE427}" type="presParOf" srcId="{609FF326-C41B-475A-873A-04BF38D57405}" destId="{9A63B50B-24EE-443E-AEB3-7CE00A6A4546}" srcOrd="3" destOrd="0" presId="urn:microsoft.com/office/officeart/2011/layout/TabList"/>
    <dgm:cxn modelId="{A7F5689A-1D3C-4325-A917-54E108F6DDA5}" type="presParOf" srcId="{9A63B50B-24EE-443E-AEB3-7CE00A6A4546}" destId="{3DD90178-75C2-44BD-B291-55E56A197290}" srcOrd="0" destOrd="0" presId="urn:microsoft.com/office/officeart/2011/layout/TabList"/>
    <dgm:cxn modelId="{D77D4788-6F2E-4AC9-BF72-63C74071AB03}" type="presParOf" srcId="{9A63B50B-24EE-443E-AEB3-7CE00A6A4546}" destId="{E4650816-18B8-413C-94CE-162AE1CF7263}" srcOrd="1" destOrd="0" presId="urn:microsoft.com/office/officeart/2011/layout/TabList"/>
    <dgm:cxn modelId="{8B1E931D-2017-4D06-B469-7A99EEF2324D}" type="presParOf" srcId="{9A63B50B-24EE-443E-AEB3-7CE00A6A4546}" destId="{896D045E-838F-4E82-8E2A-D446C96451AD}" srcOrd="2" destOrd="0" presId="urn:microsoft.com/office/officeart/2011/layout/TabList"/>
    <dgm:cxn modelId="{391075D4-DD8E-4470-ACEB-0410CEC53C2A}" type="presParOf" srcId="{609FF326-C41B-475A-873A-04BF38D57405}" destId="{DF929AA6-6296-4495-B4EA-8DFD0BBD4717}" srcOrd="4" destOrd="0" presId="urn:microsoft.com/office/officeart/2011/layout/TabList"/>
    <dgm:cxn modelId="{53DD2469-CAAD-4457-B8B2-4DC4C6119D39}" type="presParOf" srcId="{609FF326-C41B-475A-873A-04BF38D57405}" destId="{03C13B63-3675-4946-A912-636CB0F1765B}" srcOrd="5" destOrd="0" presId="urn:microsoft.com/office/officeart/2011/layout/TabList"/>
    <dgm:cxn modelId="{1AF95374-AE90-46F4-B626-F725F2C7D070}" type="presParOf" srcId="{609FF326-C41B-475A-873A-04BF38D57405}" destId="{5AA93348-4B64-4CA4-BD37-3887111347A2}" srcOrd="6" destOrd="0" presId="urn:microsoft.com/office/officeart/2011/layout/TabList"/>
    <dgm:cxn modelId="{6C489A9F-6795-4EE1-9459-B11065EEEEA9}" type="presParOf" srcId="{5AA93348-4B64-4CA4-BD37-3887111347A2}" destId="{66DBF59C-4BB9-4999-A89D-3D8A12D46BBC}" srcOrd="0" destOrd="0" presId="urn:microsoft.com/office/officeart/2011/layout/TabList"/>
    <dgm:cxn modelId="{D1B2A8F6-B8E1-40F1-8715-D565158064AD}" type="presParOf" srcId="{5AA93348-4B64-4CA4-BD37-3887111347A2}" destId="{F606674A-F2CA-412C-A71C-B2831E23480A}" srcOrd="1" destOrd="0" presId="urn:microsoft.com/office/officeart/2011/layout/TabList"/>
    <dgm:cxn modelId="{04739B12-E48C-4DD1-A470-01CACF6AB76B}" type="presParOf" srcId="{5AA93348-4B64-4CA4-BD37-3887111347A2}" destId="{B78C5B28-B1A3-44A9-A0BD-A8E8CB43AD90}" srcOrd="2" destOrd="0" presId="urn:microsoft.com/office/officeart/2011/layout/TabList"/>
    <dgm:cxn modelId="{E9B58DB1-C890-4463-B3C1-8EAA9993DEFE}" type="presParOf" srcId="{609FF326-C41B-475A-873A-04BF38D57405}" destId="{E3EDF3EB-FA0D-430C-B8D7-E42E7A2C218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61469F-A660-4399-A875-D0B4638F9109}"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1E951BA6-4381-4B09-9F2C-184964C5C237}">
      <dgm:prSet phldrT="[Text]"/>
      <dgm:spPr/>
      <dgm:t>
        <a:bodyPr/>
        <a:lstStyle/>
        <a:p>
          <a:r>
            <a:rPr lang="en-US" dirty="0"/>
            <a:t>Cleveland Foundation opens relationship with investment advisor</a:t>
          </a:r>
        </a:p>
      </dgm:t>
    </dgm:pt>
    <dgm:pt modelId="{7EDA2472-D354-46DF-83E0-8950228DB19D}" type="parTrans" cxnId="{7F8C397E-FC07-419A-AAF4-D54C3933AF2A}">
      <dgm:prSet/>
      <dgm:spPr/>
      <dgm:t>
        <a:bodyPr/>
        <a:lstStyle/>
        <a:p>
          <a:endParaRPr lang="en-US"/>
        </a:p>
      </dgm:t>
    </dgm:pt>
    <dgm:pt modelId="{31A2E4BC-2BDF-45F9-916D-E055CA6A25C2}" type="sibTrans" cxnId="{7F8C397E-FC07-419A-AAF4-D54C3933AF2A}">
      <dgm:prSet/>
      <dgm:spPr/>
      <dgm:t>
        <a:bodyPr/>
        <a:lstStyle/>
        <a:p>
          <a:endParaRPr lang="en-US"/>
        </a:p>
      </dgm:t>
    </dgm:pt>
    <dgm:pt modelId="{5137A10C-B2FD-4698-9926-C90521E8237B}">
      <dgm:prSet phldrT="[Text]"/>
      <dgm:spPr/>
      <dgm:t>
        <a:bodyPr/>
        <a:lstStyle/>
        <a:p>
          <a:r>
            <a:rPr lang="en-US" dirty="0"/>
            <a:t>Donor creates DAF at Cleveland Foundation</a:t>
          </a:r>
        </a:p>
      </dgm:t>
    </dgm:pt>
    <dgm:pt modelId="{64145269-DEEC-4154-9DB2-65BC29405094}" type="parTrans" cxnId="{8788F3DC-ACF6-47CC-BE95-B53E8DC8BAB0}">
      <dgm:prSet/>
      <dgm:spPr/>
      <dgm:t>
        <a:bodyPr/>
        <a:lstStyle/>
        <a:p>
          <a:endParaRPr lang="en-US"/>
        </a:p>
      </dgm:t>
    </dgm:pt>
    <dgm:pt modelId="{6D671B6B-D74C-47B5-BB13-F46E5175405B}" type="sibTrans" cxnId="{8788F3DC-ACF6-47CC-BE95-B53E8DC8BAB0}">
      <dgm:prSet/>
      <dgm:spPr/>
      <dgm:t>
        <a:bodyPr/>
        <a:lstStyle/>
        <a:p>
          <a:endParaRPr lang="en-US"/>
        </a:p>
      </dgm:t>
    </dgm:pt>
    <dgm:pt modelId="{4D5D6BCA-C403-41BA-8937-D0F7782641CE}">
      <dgm:prSet phldrT="[Text]"/>
      <dgm:spPr/>
      <dgm:t>
        <a:bodyPr/>
        <a:lstStyle/>
        <a:p>
          <a:r>
            <a:rPr lang="en-US" dirty="0"/>
            <a:t>DAF funded – investment advisor begins managing assets.</a:t>
          </a:r>
        </a:p>
      </dgm:t>
    </dgm:pt>
    <dgm:pt modelId="{42291C5B-1854-4715-9029-BD37C674D3B0}" type="parTrans" cxnId="{8B471A57-709A-4D78-9F9C-4F91883D31DA}">
      <dgm:prSet/>
      <dgm:spPr/>
      <dgm:t>
        <a:bodyPr/>
        <a:lstStyle/>
        <a:p>
          <a:endParaRPr lang="en-US"/>
        </a:p>
      </dgm:t>
    </dgm:pt>
    <dgm:pt modelId="{D1CA6276-0221-427E-9916-E71CD3E6F048}" type="sibTrans" cxnId="{8B471A57-709A-4D78-9F9C-4F91883D31DA}">
      <dgm:prSet/>
      <dgm:spPr/>
      <dgm:t>
        <a:bodyPr/>
        <a:lstStyle/>
        <a:p>
          <a:endParaRPr lang="en-US"/>
        </a:p>
      </dgm:t>
    </dgm:pt>
    <dgm:pt modelId="{11290A10-94B9-4CC4-9125-939D7AE588EB}">
      <dgm:prSet phldrT="[Text]"/>
      <dgm:spPr/>
      <dgm:t>
        <a:bodyPr/>
        <a:lstStyle/>
        <a:p>
          <a:r>
            <a:rPr lang="en-US" dirty="0"/>
            <a:t>Ongoing monitoring</a:t>
          </a:r>
        </a:p>
      </dgm:t>
    </dgm:pt>
    <dgm:pt modelId="{B54A8DF4-5798-461E-A7B1-56A3F9C2D7BD}" type="parTrans" cxnId="{69FD126B-903E-41ED-BDF4-6FB1CA0D50D1}">
      <dgm:prSet/>
      <dgm:spPr/>
      <dgm:t>
        <a:bodyPr/>
        <a:lstStyle/>
        <a:p>
          <a:endParaRPr lang="en-US"/>
        </a:p>
      </dgm:t>
    </dgm:pt>
    <dgm:pt modelId="{7C3F2818-141A-4B65-8E0D-01AC18D62E15}" type="sibTrans" cxnId="{69FD126B-903E-41ED-BDF4-6FB1CA0D50D1}">
      <dgm:prSet/>
      <dgm:spPr/>
      <dgm:t>
        <a:bodyPr/>
        <a:lstStyle/>
        <a:p>
          <a:endParaRPr lang="en-US"/>
        </a:p>
      </dgm:t>
    </dgm:pt>
    <dgm:pt modelId="{DE7FDE0E-8978-4C2D-B3A6-DB3842473D03}" type="pres">
      <dgm:prSet presAssocID="{B861469F-A660-4399-A875-D0B4638F9109}" presName="rootnode" presStyleCnt="0">
        <dgm:presLayoutVars>
          <dgm:chMax/>
          <dgm:chPref/>
          <dgm:dir/>
          <dgm:animLvl val="lvl"/>
        </dgm:presLayoutVars>
      </dgm:prSet>
      <dgm:spPr/>
    </dgm:pt>
    <dgm:pt modelId="{8D5B2DE5-6BCB-49F7-8EE7-3A7A91EA54F5}" type="pres">
      <dgm:prSet presAssocID="{1E951BA6-4381-4B09-9F2C-184964C5C237}" presName="composite" presStyleCnt="0"/>
      <dgm:spPr/>
    </dgm:pt>
    <dgm:pt modelId="{21B2E985-CA22-473D-9925-55F937440B30}" type="pres">
      <dgm:prSet presAssocID="{1E951BA6-4381-4B09-9F2C-184964C5C237}" presName="bentUpArrow1" presStyleLbl="alignImgPlace1" presStyleIdx="0" presStyleCnt="3" custScaleX="410299" custScaleY="135513" custLinFactX="-234724" custLinFactY="22017" custLinFactNeighborX="-300000" custLinFactNeighborY="100000"/>
      <dgm:spPr/>
    </dgm:pt>
    <dgm:pt modelId="{A86B6829-32D5-43FC-BB49-4939C17A451E}" type="pres">
      <dgm:prSet presAssocID="{1E951BA6-4381-4B09-9F2C-184964C5C237}" presName="ParentText" presStyleLbl="node1" presStyleIdx="0" presStyleCnt="4" custScaleX="383843" custScaleY="248802" custLinFactY="100000" custLinFactNeighborX="-11923" custLinFactNeighborY="116439">
        <dgm:presLayoutVars>
          <dgm:chMax val="1"/>
          <dgm:chPref val="1"/>
          <dgm:bulletEnabled val="1"/>
        </dgm:presLayoutVars>
      </dgm:prSet>
      <dgm:spPr/>
    </dgm:pt>
    <dgm:pt modelId="{AAD1BBBA-C9BC-4B70-8021-43C2E181F5E3}" type="pres">
      <dgm:prSet presAssocID="{1E951BA6-4381-4B09-9F2C-184964C5C237}" presName="ChildText" presStyleLbl="revTx" presStyleIdx="0" presStyleCnt="3">
        <dgm:presLayoutVars>
          <dgm:chMax val="0"/>
          <dgm:chPref val="0"/>
          <dgm:bulletEnabled val="1"/>
        </dgm:presLayoutVars>
      </dgm:prSet>
      <dgm:spPr/>
    </dgm:pt>
    <dgm:pt modelId="{12BA7801-B6B0-4F15-A8A3-EEB5A5A5E247}" type="pres">
      <dgm:prSet presAssocID="{31A2E4BC-2BDF-45F9-916D-E055CA6A25C2}" presName="sibTrans" presStyleCnt="0"/>
      <dgm:spPr/>
    </dgm:pt>
    <dgm:pt modelId="{392402AE-50A8-43BC-823A-88EF1C6D8C72}" type="pres">
      <dgm:prSet presAssocID="{5137A10C-B2FD-4698-9926-C90521E8237B}" presName="composite" presStyleCnt="0"/>
      <dgm:spPr/>
    </dgm:pt>
    <dgm:pt modelId="{F916662E-24A0-4423-8AED-4257CCA3CE62}" type="pres">
      <dgm:prSet presAssocID="{5137A10C-B2FD-4698-9926-C90521E8237B}" presName="bentUpArrow1" presStyleLbl="alignImgPlace1" presStyleIdx="1" presStyleCnt="3" custScaleX="409341" custScaleY="115475" custLinFactX="-39203" custLinFactY="13082" custLinFactNeighborX="-100000" custLinFactNeighborY="100000"/>
      <dgm:spPr/>
    </dgm:pt>
    <dgm:pt modelId="{C0C9045A-A0B7-4243-A3DD-3CAB5D420A35}" type="pres">
      <dgm:prSet presAssocID="{5137A10C-B2FD-4698-9926-C90521E8237B}" presName="ParentText" presStyleLbl="node1" presStyleIdx="1" presStyleCnt="4" custScaleX="387172" custScaleY="267802" custLinFactX="-347302" custLinFactY="-100000" custLinFactNeighborX="-400000" custLinFactNeighborY="-107312">
        <dgm:presLayoutVars>
          <dgm:chMax val="1"/>
          <dgm:chPref val="1"/>
          <dgm:bulletEnabled val="1"/>
        </dgm:presLayoutVars>
      </dgm:prSet>
      <dgm:spPr/>
    </dgm:pt>
    <dgm:pt modelId="{49032E10-BD70-42D5-8691-CAFF957BCCA6}" type="pres">
      <dgm:prSet presAssocID="{5137A10C-B2FD-4698-9926-C90521E8237B}" presName="ChildText" presStyleLbl="revTx" presStyleIdx="1" presStyleCnt="3">
        <dgm:presLayoutVars>
          <dgm:chMax val="0"/>
          <dgm:chPref val="0"/>
          <dgm:bulletEnabled val="1"/>
        </dgm:presLayoutVars>
      </dgm:prSet>
      <dgm:spPr/>
    </dgm:pt>
    <dgm:pt modelId="{C41DD26B-FCDE-49A7-9B4B-92FBF6860F06}" type="pres">
      <dgm:prSet presAssocID="{6D671B6B-D74C-47B5-BB13-F46E5175405B}" presName="sibTrans" presStyleCnt="0"/>
      <dgm:spPr/>
    </dgm:pt>
    <dgm:pt modelId="{2E751E44-F620-4AF5-8D43-9169A686D8D2}" type="pres">
      <dgm:prSet presAssocID="{4D5D6BCA-C403-41BA-8937-D0F7782641CE}" presName="composite" presStyleCnt="0"/>
      <dgm:spPr/>
    </dgm:pt>
    <dgm:pt modelId="{DBB891F4-43F8-45EB-A5D3-E34F1BD57B8A}" type="pres">
      <dgm:prSet presAssocID="{4D5D6BCA-C403-41BA-8937-D0F7782641CE}" presName="bentUpArrow1" presStyleLbl="alignImgPlace1" presStyleIdx="2" presStyleCnt="3" custScaleX="457455" custScaleY="128297" custLinFactX="100000" custLinFactY="9700" custLinFactNeighborX="192458" custLinFactNeighborY="100000"/>
      <dgm:spPr/>
    </dgm:pt>
    <dgm:pt modelId="{44993625-4AF2-499D-8808-30DC02F8C16F}" type="pres">
      <dgm:prSet presAssocID="{4D5D6BCA-C403-41BA-8937-D0F7782641CE}" presName="ParentText" presStyleLbl="node1" presStyleIdx="2" presStyleCnt="4" custScaleX="466420" custScaleY="283680" custLinFactNeighborX="45120" custLinFactNeighborY="-22388">
        <dgm:presLayoutVars>
          <dgm:chMax val="1"/>
          <dgm:chPref val="1"/>
          <dgm:bulletEnabled val="1"/>
        </dgm:presLayoutVars>
      </dgm:prSet>
      <dgm:spPr/>
    </dgm:pt>
    <dgm:pt modelId="{7EF06624-F171-4C37-B470-10F41F162495}" type="pres">
      <dgm:prSet presAssocID="{4D5D6BCA-C403-41BA-8937-D0F7782641CE}" presName="ChildText" presStyleLbl="revTx" presStyleIdx="2" presStyleCnt="3">
        <dgm:presLayoutVars>
          <dgm:chMax val="0"/>
          <dgm:chPref val="0"/>
          <dgm:bulletEnabled val="1"/>
        </dgm:presLayoutVars>
      </dgm:prSet>
      <dgm:spPr/>
    </dgm:pt>
    <dgm:pt modelId="{DBE3B339-FA29-4A9E-A1E9-31463597630E}" type="pres">
      <dgm:prSet presAssocID="{D1CA6276-0221-427E-9916-E71CD3E6F048}" presName="sibTrans" presStyleCnt="0"/>
      <dgm:spPr/>
    </dgm:pt>
    <dgm:pt modelId="{8A59DC90-94CC-463B-9554-18DF43D09728}" type="pres">
      <dgm:prSet presAssocID="{11290A10-94B9-4CC4-9125-939D7AE588EB}" presName="composite" presStyleCnt="0"/>
      <dgm:spPr/>
    </dgm:pt>
    <dgm:pt modelId="{0EA376E9-F534-4EE6-9C91-7B4680B57065}" type="pres">
      <dgm:prSet presAssocID="{11290A10-94B9-4CC4-9125-939D7AE588EB}" presName="ParentText" presStyleLbl="node1" presStyleIdx="3" presStyleCnt="4" custScaleX="429798" custScaleY="229627" custLinFactX="200000" custLinFactNeighborX="204215" custLinFactNeighborY="-1725">
        <dgm:presLayoutVars>
          <dgm:chMax val="1"/>
          <dgm:chPref val="1"/>
          <dgm:bulletEnabled val="1"/>
        </dgm:presLayoutVars>
      </dgm:prSet>
      <dgm:spPr/>
    </dgm:pt>
  </dgm:ptLst>
  <dgm:cxnLst>
    <dgm:cxn modelId="{CE40A627-D0FC-4768-AA3F-D32BFF3280D9}" type="presOf" srcId="{1E951BA6-4381-4B09-9F2C-184964C5C237}" destId="{A86B6829-32D5-43FC-BB49-4939C17A451E}" srcOrd="0" destOrd="0" presId="urn:microsoft.com/office/officeart/2005/8/layout/StepDownProcess"/>
    <dgm:cxn modelId="{9346E34A-1BD8-4E29-A81A-884EABA13EFA}" type="presOf" srcId="{11290A10-94B9-4CC4-9125-939D7AE588EB}" destId="{0EA376E9-F534-4EE6-9C91-7B4680B57065}" srcOrd="0" destOrd="0" presId="urn:microsoft.com/office/officeart/2005/8/layout/StepDownProcess"/>
    <dgm:cxn modelId="{69FD126B-903E-41ED-BDF4-6FB1CA0D50D1}" srcId="{B861469F-A660-4399-A875-D0B4638F9109}" destId="{11290A10-94B9-4CC4-9125-939D7AE588EB}" srcOrd="3" destOrd="0" parTransId="{B54A8DF4-5798-461E-A7B1-56A3F9C2D7BD}" sibTransId="{7C3F2818-141A-4B65-8E0D-01AC18D62E15}"/>
    <dgm:cxn modelId="{8B471A57-709A-4D78-9F9C-4F91883D31DA}" srcId="{B861469F-A660-4399-A875-D0B4638F9109}" destId="{4D5D6BCA-C403-41BA-8937-D0F7782641CE}" srcOrd="2" destOrd="0" parTransId="{42291C5B-1854-4715-9029-BD37C674D3B0}" sibTransId="{D1CA6276-0221-427E-9916-E71CD3E6F048}"/>
    <dgm:cxn modelId="{7F8C397E-FC07-419A-AAF4-D54C3933AF2A}" srcId="{B861469F-A660-4399-A875-D0B4638F9109}" destId="{1E951BA6-4381-4B09-9F2C-184964C5C237}" srcOrd="0" destOrd="0" parTransId="{7EDA2472-D354-46DF-83E0-8950228DB19D}" sibTransId="{31A2E4BC-2BDF-45F9-916D-E055CA6A25C2}"/>
    <dgm:cxn modelId="{DC84B899-A66D-48A9-8DEE-4F65E4444168}" type="presOf" srcId="{B861469F-A660-4399-A875-D0B4638F9109}" destId="{DE7FDE0E-8978-4C2D-B3A6-DB3842473D03}" srcOrd="0" destOrd="0" presId="urn:microsoft.com/office/officeart/2005/8/layout/StepDownProcess"/>
    <dgm:cxn modelId="{B83044A4-EE98-4ABC-A097-C7E8E277E170}" type="presOf" srcId="{4D5D6BCA-C403-41BA-8937-D0F7782641CE}" destId="{44993625-4AF2-499D-8808-30DC02F8C16F}" srcOrd="0" destOrd="0" presId="urn:microsoft.com/office/officeart/2005/8/layout/StepDownProcess"/>
    <dgm:cxn modelId="{7F79C7CB-58DB-48FA-BB35-A5CDE789BF98}" type="presOf" srcId="{5137A10C-B2FD-4698-9926-C90521E8237B}" destId="{C0C9045A-A0B7-4243-A3DD-3CAB5D420A35}" srcOrd="0" destOrd="0" presId="urn:microsoft.com/office/officeart/2005/8/layout/StepDownProcess"/>
    <dgm:cxn modelId="{8788F3DC-ACF6-47CC-BE95-B53E8DC8BAB0}" srcId="{B861469F-A660-4399-A875-D0B4638F9109}" destId="{5137A10C-B2FD-4698-9926-C90521E8237B}" srcOrd="1" destOrd="0" parTransId="{64145269-DEEC-4154-9DB2-65BC29405094}" sibTransId="{6D671B6B-D74C-47B5-BB13-F46E5175405B}"/>
    <dgm:cxn modelId="{52C0BB6C-D6AC-44FB-B901-28D6147BBCF3}" type="presParOf" srcId="{DE7FDE0E-8978-4C2D-B3A6-DB3842473D03}" destId="{8D5B2DE5-6BCB-49F7-8EE7-3A7A91EA54F5}" srcOrd="0" destOrd="0" presId="urn:microsoft.com/office/officeart/2005/8/layout/StepDownProcess"/>
    <dgm:cxn modelId="{40AB910F-0F00-49A9-9007-F1E1A22C7885}" type="presParOf" srcId="{8D5B2DE5-6BCB-49F7-8EE7-3A7A91EA54F5}" destId="{21B2E985-CA22-473D-9925-55F937440B30}" srcOrd="0" destOrd="0" presId="urn:microsoft.com/office/officeart/2005/8/layout/StepDownProcess"/>
    <dgm:cxn modelId="{B2BB1F19-C45D-4642-985F-3229BF864759}" type="presParOf" srcId="{8D5B2DE5-6BCB-49F7-8EE7-3A7A91EA54F5}" destId="{A86B6829-32D5-43FC-BB49-4939C17A451E}" srcOrd="1" destOrd="0" presId="urn:microsoft.com/office/officeart/2005/8/layout/StepDownProcess"/>
    <dgm:cxn modelId="{424BAEB6-A12A-4F0C-9FAE-83C383334DAD}" type="presParOf" srcId="{8D5B2DE5-6BCB-49F7-8EE7-3A7A91EA54F5}" destId="{AAD1BBBA-C9BC-4B70-8021-43C2E181F5E3}" srcOrd="2" destOrd="0" presId="urn:microsoft.com/office/officeart/2005/8/layout/StepDownProcess"/>
    <dgm:cxn modelId="{4288B762-654F-4604-8BAD-D9B7A89F8141}" type="presParOf" srcId="{DE7FDE0E-8978-4C2D-B3A6-DB3842473D03}" destId="{12BA7801-B6B0-4F15-A8A3-EEB5A5A5E247}" srcOrd="1" destOrd="0" presId="urn:microsoft.com/office/officeart/2005/8/layout/StepDownProcess"/>
    <dgm:cxn modelId="{031449B0-E1D3-4D81-9954-59AF40D8E1FA}" type="presParOf" srcId="{DE7FDE0E-8978-4C2D-B3A6-DB3842473D03}" destId="{392402AE-50A8-43BC-823A-88EF1C6D8C72}" srcOrd="2" destOrd="0" presId="urn:microsoft.com/office/officeart/2005/8/layout/StepDownProcess"/>
    <dgm:cxn modelId="{BADFFC7A-1813-4442-B0E0-1E1930B5B497}" type="presParOf" srcId="{392402AE-50A8-43BC-823A-88EF1C6D8C72}" destId="{F916662E-24A0-4423-8AED-4257CCA3CE62}" srcOrd="0" destOrd="0" presId="urn:microsoft.com/office/officeart/2005/8/layout/StepDownProcess"/>
    <dgm:cxn modelId="{AD7B91B7-3E20-4675-AF61-7BA7C52AF545}" type="presParOf" srcId="{392402AE-50A8-43BC-823A-88EF1C6D8C72}" destId="{C0C9045A-A0B7-4243-A3DD-3CAB5D420A35}" srcOrd="1" destOrd="0" presId="urn:microsoft.com/office/officeart/2005/8/layout/StepDownProcess"/>
    <dgm:cxn modelId="{6DFC4DB4-925D-4852-874A-6450C46E55C2}" type="presParOf" srcId="{392402AE-50A8-43BC-823A-88EF1C6D8C72}" destId="{49032E10-BD70-42D5-8691-CAFF957BCCA6}" srcOrd="2" destOrd="0" presId="urn:microsoft.com/office/officeart/2005/8/layout/StepDownProcess"/>
    <dgm:cxn modelId="{AAFEE202-6C1D-46AA-B53A-59725A0E85BC}" type="presParOf" srcId="{DE7FDE0E-8978-4C2D-B3A6-DB3842473D03}" destId="{C41DD26B-FCDE-49A7-9B4B-92FBF6860F06}" srcOrd="3" destOrd="0" presId="urn:microsoft.com/office/officeart/2005/8/layout/StepDownProcess"/>
    <dgm:cxn modelId="{0992875E-9FB4-4013-9D47-1ABED7888AED}" type="presParOf" srcId="{DE7FDE0E-8978-4C2D-B3A6-DB3842473D03}" destId="{2E751E44-F620-4AF5-8D43-9169A686D8D2}" srcOrd="4" destOrd="0" presId="urn:microsoft.com/office/officeart/2005/8/layout/StepDownProcess"/>
    <dgm:cxn modelId="{7431D388-A5F9-4365-81E8-B59F31773294}" type="presParOf" srcId="{2E751E44-F620-4AF5-8D43-9169A686D8D2}" destId="{DBB891F4-43F8-45EB-A5D3-E34F1BD57B8A}" srcOrd="0" destOrd="0" presId="urn:microsoft.com/office/officeart/2005/8/layout/StepDownProcess"/>
    <dgm:cxn modelId="{23FCA68D-1331-4E41-9CAD-97FBAC91405D}" type="presParOf" srcId="{2E751E44-F620-4AF5-8D43-9169A686D8D2}" destId="{44993625-4AF2-499D-8808-30DC02F8C16F}" srcOrd="1" destOrd="0" presId="urn:microsoft.com/office/officeart/2005/8/layout/StepDownProcess"/>
    <dgm:cxn modelId="{F5F0E742-96E7-4DCE-A574-526E30784964}" type="presParOf" srcId="{2E751E44-F620-4AF5-8D43-9169A686D8D2}" destId="{7EF06624-F171-4C37-B470-10F41F162495}" srcOrd="2" destOrd="0" presId="urn:microsoft.com/office/officeart/2005/8/layout/StepDownProcess"/>
    <dgm:cxn modelId="{615D77F6-58A6-4E87-A6D8-3C12ABEF6F9B}" type="presParOf" srcId="{DE7FDE0E-8978-4C2D-B3A6-DB3842473D03}" destId="{DBE3B339-FA29-4A9E-A1E9-31463597630E}" srcOrd="5" destOrd="0" presId="urn:microsoft.com/office/officeart/2005/8/layout/StepDownProcess"/>
    <dgm:cxn modelId="{D098F80C-3914-41C0-A7C4-5881CDA1D2E7}" type="presParOf" srcId="{DE7FDE0E-8978-4C2D-B3A6-DB3842473D03}" destId="{8A59DC90-94CC-463B-9554-18DF43D09728}" srcOrd="6" destOrd="0" presId="urn:microsoft.com/office/officeart/2005/8/layout/StepDownProcess"/>
    <dgm:cxn modelId="{1EE354D8-09F9-4DA4-A32F-345A6BFE7A7C}" type="presParOf" srcId="{8A59DC90-94CC-463B-9554-18DF43D09728}" destId="{0EA376E9-F534-4EE6-9C91-7B4680B5706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F431C7-5D28-4E78-B6BD-836E4AC80BA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E090CCB-9527-4FDE-B8F2-BBE642FACE43}">
      <dgm:prSet phldrT="[Text]" custT="1"/>
      <dgm:spPr/>
      <dgm:t>
        <a:bodyPr/>
        <a:lstStyle/>
        <a:p>
          <a:r>
            <a:rPr lang="en-US" sz="3600" dirty="0">
              <a:latin typeface="Garamond" panose="02020404030301010803" pitchFamily="18" charset="0"/>
            </a:rPr>
            <a:t>Client</a:t>
          </a:r>
        </a:p>
      </dgm:t>
    </dgm:pt>
    <dgm:pt modelId="{DBD32175-33F6-49C9-9BCC-7F1A94F550A7}" type="parTrans" cxnId="{8642FA93-25CF-4167-AB81-1688CA65BB47}">
      <dgm:prSet/>
      <dgm:spPr/>
      <dgm:t>
        <a:bodyPr/>
        <a:lstStyle/>
        <a:p>
          <a:endParaRPr lang="en-US">
            <a:latin typeface="Garamond" panose="02020404030301010803" pitchFamily="18" charset="0"/>
          </a:endParaRPr>
        </a:p>
      </dgm:t>
    </dgm:pt>
    <dgm:pt modelId="{0FB3A547-0544-4658-B3B4-CE77E5EA3FBD}" type="sibTrans" cxnId="{8642FA93-25CF-4167-AB81-1688CA65BB47}">
      <dgm:prSet/>
      <dgm:spPr/>
      <dgm:t>
        <a:bodyPr/>
        <a:lstStyle/>
        <a:p>
          <a:endParaRPr lang="en-US">
            <a:latin typeface="Garamond" panose="02020404030301010803" pitchFamily="18" charset="0"/>
          </a:endParaRPr>
        </a:p>
      </dgm:t>
    </dgm:pt>
    <dgm:pt modelId="{A76D8C74-5D36-4798-958E-679212673314}">
      <dgm:prSet phldrT="[Text]" custT="1"/>
      <dgm:spPr/>
      <dgm:t>
        <a:bodyPr/>
        <a:lstStyle/>
        <a:p>
          <a:r>
            <a:rPr lang="en-US" sz="1600" dirty="0">
              <a:latin typeface="Garamond" panose="02020404030301010803" pitchFamily="18" charset="0"/>
            </a:rPr>
            <a:t>Create and Implement Charitable Plans with Advisor</a:t>
          </a:r>
        </a:p>
      </dgm:t>
    </dgm:pt>
    <dgm:pt modelId="{B319A6B2-E3FC-4ED1-8A0D-E849044AF00E}" type="parTrans" cxnId="{68F21FE8-AACE-41EE-B78B-D967D3B63459}">
      <dgm:prSet/>
      <dgm:spPr/>
      <dgm:t>
        <a:bodyPr/>
        <a:lstStyle/>
        <a:p>
          <a:endParaRPr lang="en-US">
            <a:latin typeface="Garamond" panose="02020404030301010803" pitchFamily="18" charset="0"/>
          </a:endParaRPr>
        </a:p>
      </dgm:t>
    </dgm:pt>
    <dgm:pt modelId="{8EC3703D-EB9D-4051-938E-E7ED7407E6AB}" type="sibTrans" cxnId="{68F21FE8-AACE-41EE-B78B-D967D3B63459}">
      <dgm:prSet/>
      <dgm:spPr/>
      <dgm:t>
        <a:bodyPr/>
        <a:lstStyle/>
        <a:p>
          <a:endParaRPr lang="en-US">
            <a:latin typeface="Garamond" panose="02020404030301010803" pitchFamily="18" charset="0"/>
          </a:endParaRPr>
        </a:p>
      </dgm:t>
    </dgm:pt>
    <dgm:pt modelId="{A461D68F-4A2D-4122-BE94-FB976D0C7A0B}">
      <dgm:prSet phldrT="[Text]" custT="1"/>
      <dgm:spPr/>
      <dgm:t>
        <a:bodyPr/>
        <a:lstStyle/>
        <a:p>
          <a:r>
            <a:rPr lang="en-US" sz="1600" dirty="0">
              <a:latin typeface="Garamond" panose="02020404030301010803" pitchFamily="18" charset="0"/>
            </a:rPr>
            <a:t>Provide Information on Community Needs</a:t>
          </a:r>
        </a:p>
      </dgm:t>
    </dgm:pt>
    <dgm:pt modelId="{0568C696-3E1A-42F2-84D0-2A292237DB70}" type="parTrans" cxnId="{FC64617C-E5ED-4231-9F81-1B84059B8F7A}">
      <dgm:prSet/>
      <dgm:spPr/>
      <dgm:t>
        <a:bodyPr/>
        <a:lstStyle/>
        <a:p>
          <a:endParaRPr lang="en-US">
            <a:latin typeface="Garamond" panose="02020404030301010803" pitchFamily="18" charset="0"/>
          </a:endParaRPr>
        </a:p>
      </dgm:t>
    </dgm:pt>
    <dgm:pt modelId="{9E5EC196-69B4-4FE4-9517-6B5F8920501C}" type="sibTrans" cxnId="{FC64617C-E5ED-4231-9F81-1B84059B8F7A}">
      <dgm:prSet/>
      <dgm:spPr/>
      <dgm:t>
        <a:bodyPr/>
        <a:lstStyle/>
        <a:p>
          <a:endParaRPr lang="en-US">
            <a:latin typeface="Garamond" panose="02020404030301010803" pitchFamily="18" charset="0"/>
          </a:endParaRPr>
        </a:p>
      </dgm:t>
    </dgm:pt>
    <dgm:pt modelId="{67E8463D-CABA-498F-B9F7-BF62F88A87BD}">
      <dgm:prSet phldrT="[Text]" custT="1"/>
      <dgm:spPr/>
      <dgm:t>
        <a:bodyPr/>
        <a:lstStyle/>
        <a:p>
          <a:r>
            <a:rPr lang="en-US" sz="1600" dirty="0">
              <a:latin typeface="Garamond" panose="02020404030301010803" pitchFamily="18" charset="0"/>
            </a:rPr>
            <a:t>Deliver Grantmaking Expertise &amp; Admin Services</a:t>
          </a:r>
        </a:p>
      </dgm:t>
    </dgm:pt>
    <dgm:pt modelId="{F350F85F-DF3B-43B6-8A9C-09A031F514B8}" type="parTrans" cxnId="{1A5088DE-31B5-4397-8982-6783E506EEB1}">
      <dgm:prSet/>
      <dgm:spPr/>
      <dgm:t>
        <a:bodyPr/>
        <a:lstStyle/>
        <a:p>
          <a:endParaRPr lang="en-US">
            <a:latin typeface="Garamond" panose="02020404030301010803" pitchFamily="18" charset="0"/>
          </a:endParaRPr>
        </a:p>
      </dgm:t>
    </dgm:pt>
    <dgm:pt modelId="{5AFB511E-AA18-4063-8C3E-7BCC14F7D1F5}" type="sibTrans" cxnId="{1A5088DE-31B5-4397-8982-6783E506EEB1}">
      <dgm:prSet/>
      <dgm:spPr/>
      <dgm:t>
        <a:bodyPr/>
        <a:lstStyle/>
        <a:p>
          <a:endParaRPr lang="en-US">
            <a:latin typeface="Garamond" panose="02020404030301010803" pitchFamily="18" charset="0"/>
          </a:endParaRPr>
        </a:p>
      </dgm:t>
    </dgm:pt>
    <dgm:pt modelId="{3B0EDF2E-FDDF-4C1D-B76C-E98D5CA19E04}">
      <dgm:prSet phldrT="[Text]" custT="1"/>
      <dgm:spPr/>
      <dgm:t>
        <a:bodyPr/>
        <a:lstStyle/>
        <a:p>
          <a:r>
            <a:rPr lang="en-US" sz="1600" dirty="0">
              <a:latin typeface="Garamond" panose="02020404030301010803" pitchFamily="18" charset="0"/>
            </a:rPr>
            <a:t>Identify Charitable Interests &amp; Motivations</a:t>
          </a:r>
        </a:p>
      </dgm:t>
    </dgm:pt>
    <dgm:pt modelId="{1E64EF0C-E848-45F4-BC94-1ECB7591C90E}" type="parTrans" cxnId="{4FE405CE-E207-46F3-A194-AD440613DE4E}">
      <dgm:prSet/>
      <dgm:spPr/>
      <dgm:t>
        <a:bodyPr/>
        <a:lstStyle/>
        <a:p>
          <a:endParaRPr lang="en-US">
            <a:latin typeface="Garamond" panose="02020404030301010803" pitchFamily="18" charset="0"/>
          </a:endParaRPr>
        </a:p>
      </dgm:t>
    </dgm:pt>
    <dgm:pt modelId="{73FFEF40-6C62-4F28-BFA0-63702990D1B4}" type="sibTrans" cxnId="{4FE405CE-E207-46F3-A194-AD440613DE4E}">
      <dgm:prSet/>
      <dgm:spPr/>
      <dgm:t>
        <a:bodyPr/>
        <a:lstStyle/>
        <a:p>
          <a:endParaRPr lang="en-US">
            <a:latin typeface="Garamond" panose="02020404030301010803" pitchFamily="18" charset="0"/>
          </a:endParaRPr>
        </a:p>
      </dgm:t>
    </dgm:pt>
    <dgm:pt modelId="{9CB62338-9555-416A-903F-27B317448B96}">
      <dgm:prSet phldrT="[Text]" custT="1"/>
      <dgm:spPr/>
      <dgm:t>
        <a:bodyPr/>
        <a:lstStyle/>
        <a:p>
          <a:r>
            <a:rPr lang="en-US" sz="1600" dirty="0">
              <a:latin typeface="Garamond" panose="02020404030301010803" pitchFamily="18" charset="0"/>
            </a:rPr>
            <a:t>Match Charitable Interests with Tax Planning Needs</a:t>
          </a:r>
        </a:p>
      </dgm:t>
    </dgm:pt>
    <dgm:pt modelId="{1759E833-521C-4492-886E-343369598E98}" type="parTrans" cxnId="{4DA301E7-C0C6-42CE-8D05-A8ED087E80F1}">
      <dgm:prSet/>
      <dgm:spPr/>
      <dgm:t>
        <a:bodyPr/>
        <a:lstStyle/>
        <a:p>
          <a:endParaRPr lang="en-US">
            <a:latin typeface="Garamond" panose="02020404030301010803" pitchFamily="18" charset="0"/>
          </a:endParaRPr>
        </a:p>
      </dgm:t>
    </dgm:pt>
    <dgm:pt modelId="{8F38E5CC-1F0A-442A-B5AF-41D7427B5612}" type="sibTrans" cxnId="{4DA301E7-C0C6-42CE-8D05-A8ED087E80F1}">
      <dgm:prSet/>
      <dgm:spPr/>
      <dgm:t>
        <a:bodyPr/>
        <a:lstStyle/>
        <a:p>
          <a:endParaRPr lang="en-US">
            <a:latin typeface="Garamond" panose="02020404030301010803" pitchFamily="18" charset="0"/>
          </a:endParaRPr>
        </a:p>
      </dgm:t>
    </dgm:pt>
    <dgm:pt modelId="{CB116747-7A15-4607-93B4-D92E08D847CA}" type="pres">
      <dgm:prSet presAssocID="{76F431C7-5D28-4E78-B6BD-836E4AC80BAD}" presName="cycle" presStyleCnt="0">
        <dgm:presLayoutVars>
          <dgm:chMax val="1"/>
          <dgm:dir/>
          <dgm:animLvl val="ctr"/>
          <dgm:resizeHandles val="exact"/>
        </dgm:presLayoutVars>
      </dgm:prSet>
      <dgm:spPr/>
    </dgm:pt>
    <dgm:pt modelId="{D7CA405F-18BC-4D1A-97DE-A30B8B9A778B}" type="pres">
      <dgm:prSet presAssocID="{6E090CCB-9527-4FDE-B8F2-BBE642FACE43}" presName="centerShape" presStyleLbl="node0" presStyleIdx="0" presStyleCnt="1"/>
      <dgm:spPr/>
    </dgm:pt>
    <dgm:pt modelId="{E89687F4-7BA7-45C3-B305-8DF5FB9588F8}" type="pres">
      <dgm:prSet presAssocID="{1E64EF0C-E848-45F4-BC94-1ECB7591C90E}" presName="parTrans" presStyleLbl="bgSibTrans2D1" presStyleIdx="0" presStyleCnt="5"/>
      <dgm:spPr/>
    </dgm:pt>
    <dgm:pt modelId="{B13BF330-0EC7-47AE-8B0B-38DD78ADD841}" type="pres">
      <dgm:prSet presAssocID="{3B0EDF2E-FDDF-4C1D-B76C-E98D5CA19E04}" presName="node" presStyleLbl="node1" presStyleIdx="0" presStyleCnt="5">
        <dgm:presLayoutVars>
          <dgm:bulletEnabled val="1"/>
        </dgm:presLayoutVars>
      </dgm:prSet>
      <dgm:spPr/>
    </dgm:pt>
    <dgm:pt modelId="{5801CDE4-C5C3-4AA6-A575-B3B9CD262A0B}" type="pres">
      <dgm:prSet presAssocID="{1759E833-521C-4492-886E-343369598E98}" presName="parTrans" presStyleLbl="bgSibTrans2D1" presStyleIdx="1" presStyleCnt="5"/>
      <dgm:spPr/>
    </dgm:pt>
    <dgm:pt modelId="{B4B1E7F2-36D8-4052-B068-8B4C6B7C752E}" type="pres">
      <dgm:prSet presAssocID="{9CB62338-9555-416A-903F-27B317448B96}" presName="node" presStyleLbl="node1" presStyleIdx="1" presStyleCnt="5">
        <dgm:presLayoutVars>
          <dgm:bulletEnabled val="1"/>
        </dgm:presLayoutVars>
      </dgm:prSet>
      <dgm:spPr/>
    </dgm:pt>
    <dgm:pt modelId="{F0FAFC18-4479-449F-BC06-988CADAB9354}" type="pres">
      <dgm:prSet presAssocID="{B319A6B2-E3FC-4ED1-8A0D-E849044AF00E}" presName="parTrans" presStyleLbl="bgSibTrans2D1" presStyleIdx="2" presStyleCnt="5"/>
      <dgm:spPr/>
    </dgm:pt>
    <dgm:pt modelId="{98C69E34-FF8C-4D1F-9730-9A54F3A58B9E}" type="pres">
      <dgm:prSet presAssocID="{A76D8C74-5D36-4798-958E-679212673314}" presName="node" presStyleLbl="node1" presStyleIdx="2" presStyleCnt="5">
        <dgm:presLayoutVars>
          <dgm:bulletEnabled val="1"/>
        </dgm:presLayoutVars>
      </dgm:prSet>
      <dgm:spPr/>
    </dgm:pt>
    <dgm:pt modelId="{E62DF55D-90B1-413E-BF31-84F0CDB8288C}" type="pres">
      <dgm:prSet presAssocID="{0568C696-3E1A-42F2-84D0-2A292237DB70}" presName="parTrans" presStyleLbl="bgSibTrans2D1" presStyleIdx="3" presStyleCnt="5"/>
      <dgm:spPr/>
    </dgm:pt>
    <dgm:pt modelId="{65BB3D26-513F-48E7-85F8-D89AF538C7F1}" type="pres">
      <dgm:prSet presAssocID="{A461D68F-4A2D-4122-BE94-FB976D0C7A0B}" presName="node" presStyleLbl="node1" presStyleIdx="3" presStyleCnt="5">
        <dgm:presLayoutVars>
          <dgm:bulletEnabled val="1"/>
        </dgm:presLayoutVars>
      </dgm:prSet>
      <dgm:spPr/>
    </dgm:pt>
    <dgm:pt modelId="{AD972ABF-FCF3-4294-B546-0A12A4C11A6F}" type="pres">
      <dgm:prSet presAssocID="{F350F85F-DF3B-43B6-8A9C-09A031F514B8}" presName="parTrans" presStyleLbl="bgSibTrans2D1" presStyleIdx="4" presStyleCnt="5"/>
      <dgm:spPr/>
    </dgm:pt>
    <dgm:pt modelId="{113941F4-E8F3-45B4-B186-B78EF65AF2FA}" type="pres">
      <dgm:prSet presAssocID="{67E8463D-CABA-498F-B9F7-BF62F88A87BD}" presName="node" presStyleLbl="node1" presStyleIdx="4" presStyleCnt="5">
        <dgm:presLayoutVars>
          <dgm:bulletEnabled val="1"/>
        </dgm:presLayoutVars>
      </dgm:prSet>
      <dgm:spPr/>
    </dgm:pt>
  </dgm:ptLst>
  <dgm:cxnLst>
    <dgm:cxn modelId="{CAF69C32-87C0-441C-B35C-565E1153A192}" type="presOf" srcId="{76F431C7-5D28-4E78-B6BD-836E4AC80BAD}" destId="{CB116747-7A15-4607-93B4-D92E08D847CA}" srcOrd="0" destOrd="0" presId="urn:microsoft.com/office/officeart/2005/8/layout/radial4"/>
    <dgm:cxn modelId="{A916D43F-47FD-4558-B44E-E65D7646A7D6}" type="presOf" srcId="{A76D8C74-5D36-4798-958E-679212673314}" destId="{98C69E34-FF8C-4D1F-9730-9A54F3A58B9E}" srcOrd="0" destOrd="0" presId="urn:microsoft.com/office/officeart/2005/8/layout/radial4"/>
    <dgm:cxn modelId="{FC64617C-E5ED-4231-9F81-1B84059B8F7A}" srcId="{6E090CCB-9527-4FDE-B8F2-BBE642FACE43}" destId="{A461D68F-4A2D-4122-BE94-FB976D0C7A0B}" srcOrd="3" destOrd="0" parTransId="{0568C696-3E1A-42F2-84D0-2A292237DB70}" sibTransId="{9E5EC196-69B4-4FE4-9517-6B5F8920501C}"/>
    <dgm:cxn modelId="{E937777C-B12C-4C1B-A0C3-8BF23144CF9E}" type="presOf" srcId="{9CB62338-9555-416A-903F-27B317448B96}" destId="{B4B1E7F2-36D8-4052-B068-8B4C6B7C752E}" srcOrd="0" destOrd="0" presId="urn:microsoft.com/office/officeart/2005/8/layout/radial4"/>
    <dgm:cxn modelId="{ED1D7E8E-D597-4CE5-815C-D362DEC1E2FC}" type="presOf" srcId="{1759E833-521C-4492-886E-343369598E98}" destId="{5801CDE4-C5C3-4AA6-A575-B3B9CD262A0B}" srcOrd="0" destOrd="0" presId="urn:microsoft.com/office/officeart/2005/8/layout/radial4"/>
    <dgm:cxn modelId="{A2D9538F-CB76-495C-9522-9A6AA54A8AE9}" type="presOf" srcId="{6E090CCB-9527-4FDE-B8F2-BBE642FACE43}" destId="{D7CA405F-18BC-4D1A-97DE-A30B8B9A778B}" srcOrd="0" destOrd="0" presId="urn:microsoft.com/office/officeart/2005/8/layout/radial4"/>
    <dgm:cxn modelId="{8642FA93-25CF-4167-AB81-1688CA65BB47}" srcId="{76F431C7-5D28-4E78-B6BD-836E4AC80BAD}" destId="{6E090CCB-9527-4FDE-B8F2-BBE642FACE43}" srcOrd="0" destOrd="0" parTransId="{DBD32175-33F6-49C9-9BCC-7F1A94F550A7}" sibTransId="{0FB3A547-0544-4658-B3B4-CE77E5EA3FBD}"/>
    <dgm:cxn modelId="{57920C94-30F9-47AA-8661-C52656BC2121}" type="presOf" srcId="{A461D68F-4A2D-4122-BE94-FB976D0C7A0B}" destId="{65BB3D26-513F-48E7-85F8-D89AF538C7F1}" srcOrd="0" destOrd="0" presId="urn:microsoft.com/office/officeart/2005/8/layout/radial4"/>
    <dgm:cxn modelId="{A5DD92A2-23C2-472F-9EE6-D37C875A4954}" type="presOf" srcId="{67E8463D-CABA-498F-B9F7-BF62F88A87BD}" destId="{113941F4-E8F3-45B4-B186-B78EF65AF2FA}" srcOrd="0" destOrd="0" presId="urn:microsoft.com/office/officeart/2005/8/layout/radial4"/>
    <dgm:cxn modelId="{E41BD2AA-D05C-4830-9404-00A1D90FE0C2}" type="presOf" srcId="{1E64EF0C-E848-45F4-BC94-1ECB7591C90E}" destId="{E89687F4-7BA7-45C3-B305-8DF5FB9588F8}" srcOrd="0" destOrd="0" presId="urn:microsoft.com/office/officeart/2005/8/layout/radial4"/>
    <dgm:cxn modelId="{4FE405CE-E207-46F3-A194-AD440613DE4E}" srcId="{6E090CCB-9527-4FDE-B8F2-BBE642FACE43}" destId="{3B0EDF2E-FDDF-4C1D-B76C-E98D5CA19E04}" srcOrd="0" destOrd="0" parTransId="{1E64EF0C-E848-45F4-BC94-1ECB7591C90E}" sibTransId="{73FFEF40-6C62-4F28-BFA0-63702990D1B4}"/>
    <dgm:cxn modelId="{DC7513D3-7615-4B0F-9EB6-FD544EDB5E99}" type="presOf" srcId="{3B0EDF2E-FDDF-4C1D-B76C-E98D5CA19E04}" destId="{B13BF330-0EC7-47AE-8B0B-38DD78ADD841}" srcOrd="0" destOrd="0" presId="urn:microsoft.com/office/officeart/2005/8/layout/radial4"/>
    <dgm:cxn modelId="{763860DA-7F23-49D2-9207-866F18888986}" type="presOf" srcId="{B319A6B2-E3FC-4ED1-8A0D-E849044AF00E}" destId="{F0FAFC18-4479-449F-BC06-988CADAB9354}" srcOrd="0" destOrd="0" presId="urn:microsoft.com/office/officeart/2005/8/layout/radial4"/>
    <dgm:cxn modelId="{1A5088DE-31B5-4397-8982-6783E506EEB1}" srcId="{6E090CCB-9527-4FDE-B8F2-BBE642FACE43}" destId="{67E8463D-CABA-498F-B9F7-BF62F88A87BD}" srcOrd="4" destOrd="0" parTransId="{F350F85F-DF3B-43B6-8A9C-09A031F514B8}" sibTransId="{5AFB511E-AA18-4063-8C3E-7BCC14F7D1F5}"/>
    <dgm:cxn modelId="{871E9CE3-6458-43BB-A0EF-3C5DE7E99540}" type="presOf" srcId="{F350F85F-DF3B-43B6-8A9C-09A031F514B8}" destId="{AD972ABF-FCF3-4294-B546-0A12A4C11A6F}" srcOrd="0" destOrd="0" presId="urn:microsoft.com/office/officeart/2005/8/layout/radial4"/>
    <dgm:cxn modelId="{4DA301E7-C0C6-42CE-8D05-A8ED087E80F1}" srcId="{6E090CCB-9527-4FDE-B8F2-BBE642FACE43}" destId="{9CB62338-9555-416A-903F-27B317448B96}" srcOrd="1" destOrd="0" parTransId="{1759E833-521C-4492-886E-343369598E98}" sibTransId="{8F38E5CC-1F0A-442A-B5AF-41D7427B5612}"/>
    <dgm:cxn modelId="{68F21FE8-AACE-41EE-B78B-D967D3B63459}" srcId="{6E090CCB-9527-4FDE-B8F2-BBE642FACE43}" destId="{A76D8C74-5D36-4798-958E-679212673314}" srcOrd="2" destOrd="0" parTransId="{B319A6B2-E3FC-4ED1-8A0D-E849044AF00E}" sibTransId="{8EC3703D-EB9D-4051-938E-E7ED7407E6AB}"/>
    <dgm:cxn modelId="{607AEBF9-8389-4DA8-B562-F2BFC13B661D}" type="presOf" srcId="{0568C696-3E1A-42F2-84D0-2A292237DB70}" destId="{E62DF55D-90B1-413E-BF31-84F0CDB8288C}" srcOrd="0" destOrd="0" presId="urn:microsoft.com/office/officeart/2005/8/layout/radial4"/>
    <dgm:cxn modelId="{C202B9EF-E8D2-4665-BE54-552DD925CC2B}" type="presParOf" srcId="{CB116747-7A15-4607-93B4-D92E08D847CA}" destId="{D7CA405F-18BC-4D1A-97DE-A30B8B9A778B}" srcOrd="0" destOrd="0" presId="urn:microsoft.com/office/officeart/2005/8/layout/radial4"/>
    <dgm:cxn modelId="{F0FBF126-A516-4A0C-BD94-3536E4B3DD9E}" type="presParOf" srcId="{CB116747-7A15-4607-93B4-D92E08D847CA}" destId="{E89687F4-7BA7-45C3-B305-8DF5FB9588F8}" srcOrd="1" destOrd="0" presId="urn:microsoft.com/office/officeart/2005/8/layout/radial4"/>
    <dgm:cxn modelId="{BB54F74D-3C3A-4010-BA6E-22C3DDA1D096}" type="presParOf" srcId="{CB116747-7A15-4607-93B4-D92E08D847CA}" destId="{B13BF330-0EC7-47AE-8B0B-38DD78ADD841}" srcOrd="2" destOrd="0" presId="urn:microsoft.com/office/officeart/2005/8/layout/radial4"/>
    <dgm:cxn modelId="{3827743E-8EDE-4E5A-A9DF-396D5BFCD707}" type="presParOf" srcId="{CB116747-7A15-4607-93B4-D92E08D847CA}" destId="{5801CDE4-C5C3-4AA6-A575-B3B9CD262A0B}" srcOrd="3" destOrd="0" presId="urn:microsoft.com/office/officeart/2005/8/layout/radial4"/>
    <dgm:cxn modelId="{4BBE11C7-3FAC-4C63-95A0-FADB83E5FC3D}" type="presParOf" srcId="{CB116747-7A15-4607-93B4-D92E08D847CA}" destId="{B4B1E7F2-36D8-4052-B068-8B4C6B7C752E}" srcOrd="4" destOrd="0" presId="urn:microsoft.com/office/officeart/2005/8/layout/radial4"/>
    <dgm:cxn modelId="{ED54C7A8-C98D-4CE3-8BAE-6E64666BF9E6}" type="presParOf" srcId="{CB116747-7A15-4607-93B4-D92E08D847CA}" destId="{F0FAFC18-4479-449F-BC06-988CADAB9354}" srcOrd="5" destOrd="0" presId="urn:microsoft.com/office/officeart/2005/8/layout/radial4"/>
    <dgm:cxn modelId="{F8AC21CF-697F-4207-9A56-FDBC0CB34A61}" type="presParOf" srcId="{CB116747-7A15-4607-93B4-D92E08D847CA}" destId="{98C69E34-FF8C-4D1F-9730-9A54F3A58B9E}" srcOrd="6" destOrd="0" presId="urn:microsoft.com/office/officeart/2005/8/layout/radial4"/>
    <dgm:cxn modelId="{9EB06A81-EE2F-47BC-BBE7-99A5B2F85AB4}" type="presParOf" srcId="{CB116747-7A15-4607-93B4-D92E08D847CA}" destId="{E62DF55D-90B1-413E-BF31-84F0CDB8288C}" srcOrd="7" destOrd="0" presId="urn:microsoft.com/office/officeart/2005/8/layout/radial4"/>
    <dgm:cxn modelId="{166EC99E-5782-4561-9281-EFB86254E49C}" type="presParOf" srcId="{CB116747-7A15-4607-93B4-D92E08D847CA}" destId="{65BB3D26-513F-48E7-85F8-D89AF538C7F1}" srcOrd="8" destOrd="0" presId="urn:microsoft.com/office/officeart/2005/8/layout/radial4"/>
    <dgm:cxn modelId="{004DF67A-A057-4A6D-AD5F-5697B2C976C2}" type="presParOf" srcId="{CB116747-7A15-4607-93B4-D92E08D847CA}" destId="{AD972ABF-FCF3-4294-B546-0A12A4C11A6F}" srcOrd="9" destOrd="0" presId="urn:microsoft.com/office/officeart/2005/8/layout/radial4"/>
    <dgm:cxn modelId="{1BB1FC92-6BA6-4637-A00E-40EB4DA9F340}" type="presParOf" srcId="{CB116747-7A15-4607-93B4-D92E08D847CA}" destId="{113941F4-E8F3-45B4-B186-B78EF65AF2F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63DE9-104B-4751-A942-06434812CA61}">
      <dsp:nvSpPr>
        <dsp:cNvPr id="0" name=""/>
        <dsp:cNvSpPr/>
      </dsp:nvSpPr>
      <dsp:spPr>
        <a:xfrm>
          <a:off x="462279" y="0"/>
          <a:ext cx="6962140" cy="4351338"/>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66D1B-27DC-4ECD-B150-F40406272E48}">
      <dsp:nvSpPr>
        <dsp:cNvPr id="0" name=""/>
        <dsp:cNvSpPr/>
      </dsp:nvSpPr>
      <dsp:spPr>
        <a:xfrm>
          <a:off x="1148050" y="3235654"/>
          <a:ext cx="160129" cy="1601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C0ECC-069B-4A2D-861F-EF74FF1EF6C3}">
      <dsp:nvSpPr>
        <dsp:cNvPr id="0" name=""/>
        <dsp:cNvSpPr/>
      </dsp:nvSpPr>
      <dsp:spPr>
        <a:xfrm>
          <a:off x="1270944" y="3315719"/>
          <a:ext cx="1466597" cy="10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marL="0" lvl="0" indent="0" algn="l" defTabSz="711200">
            <a:lnSpc>
              <a:spcPct val="90000"/>
            </a:lnSpc>
            <a:spcBef>
              <a:spcPct val="0"/>
            </a:spcBef>
            <a:spcAft>
              <a:spcPct val="35000"/>
            </a:spcAft>
            <a:buNone/>
          </a:pPr>
          <a:r>
            <a:rPr lang="en-US" sz="1600" b="1" i="0" kern="1200" baseline="0" dirty="0">
              <a:latin typeface="Garamond" panose="02020404030301010803" pitchFamily="18" charset="0"/>
            </a:rPr>
            <a:t>Philanthropic trends, &amp; opportunities</a:t>
          </a:r>
        </a:p>
      </dsp:txBody>
      <dsp:txXfrm>
        <a:off x="1270944" y="3315719"/>
        <a:ext cx="1466597" cy="1035618"/>
      </dsp:txXfrm>
    </dsp:sp>
    <dsp:sp modelId="{841D1D05-194F-4D8B-B3C1-ADDC5449995D}">
      <dsp:nvSpPr>
        <dsp:cNvPr id="0" name=""/>
        <dsp:cNvSpPr/>
      </dsp:nvSpPr>
      <dsp:spPr>
        <a:xfrm>
          <a:off x="2279398" y="2223533"/>
          <a:ext cx="278485" cy="278485"/>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4A876-931F-426F-9F0F-FC5BAA6A1794}">
      <dsp:nvSpPr>
        <dsp:cNvPr id="0" name=""/>
        <dsp:cNvSpPr/>
      </dsp:nvSpPr>
      <dsp:spPr>
        <a:xfrm>
          <a:off x="2659806" y="2352734"/>
          <a:ext cx="1462049" cy="198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marL="0" lvl="0" indent="0" algn="l" defTabSz="711200">
            <a:lnSpc>
              <a:spcPct val="90000"/>
            </a:lnSpc>
            <a:spcBef>
              <a:spcPct val="0"/>
            </a:spcBef>
            <a:spcAft>
              <a:spcPct val="35000"/>
            </a:spcAft>
            <a:buNone/>
          </a:pPr>
          <a:r>
            <a:rPr lang="en-US" sz="1600" b="1" i="0" kern="1200" baseline="0" dirty="0">
              <a:latin typeface="Garamond" panose="02020404030301010803" pitchFamily="18" charset="0"/>
            </a:rPr>
            <a:t>Popular Charitable Giving Vehicles</a:t>
          </a:r>
        </a:p>
        <a:p>
          <a:pPr marL="0" lvl="0" indent="0" algn="l" defTabSz="711200">
            <a:lnSpc>
              <a:spcPct val="90000"/>
            </a:lnSpc>
            <a:spcBef>
              <a:spcPct val="0"/>
            </a:spcBef>
            <a:spcAft>
              <a:spcPct val="35000"/>
            </a:spcAft>
            <a:buNone/>
          </a:pPr>
          <a:endParaRPr lang="en-US" sz="2000" b="1" i="0" kern="1200" baseline="0" dirty="0">
            <a:latin typeface="Garamond" panose="02020404030301010803" pitchFamily="18" charset="0"/>
          </a:endParaRPr>
        </a:p>
      </dsp:txBody>
      <dsp:txXfrm>
        <a:off x="2659806" y="2352734"/>
        <a:ext cx="1462049" cy="1988561"/>
      </dsp:txXfrm>
    </dsp:sp>
    <dsp:sp modelId="{2AA8BF7D-77AD-4C2E-A15F-8FF7D6E60C69}">
      <dsp:nvSpPr>
        <dsp:cNvPr id="0" name=""/>
        <dsp:cNvSpPr/>
      </dsp:nvSpPr>
      <dsp:spPr>
        <a:xfrm>
          <a:off x="3724042" y="1477714"/>
          <a:ext cx="368993" cy="368993"/>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1F9D1-1269-4D28-B28E-79559F30648F}">
      <dsp:nvSpPr>
        <dsp:cNvPr id="0" name=""/>
        <dsp:cNvSpPr/>
      </dsp:nvSpPr>
      <dsp:spPr>
        <a:xfrm>
          <a:off x="3941757" y="1900333"/>
          <a:ext cx="1462049" cy="245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marL="0" lvl="0" indent="0" algn="l" defTabSz="711200">
            <a:lnSpc>
              <a:spcPct val="90000"/>
            </a:lnSpc>
            <a:spcBef>
              <a:spcPct val="0"/>
            </a:spcBef>
            <a:spcAft>
              <a:spcPct val="35000"/>
            </a:spcAft>
            <a:buNone/>
          </a:pPr>
          <a:r>
            <a:rPr lang="en-US" sz="1600" b="1" i="0" kern="1200" baseline="0" dirty="0">
              <a:latin typeface="Garamond" panose="02020404030301010803" pitchFamily="18" charset="0"/>
            </a:rPr>
            <a:t>Real-World Case Studies</a:t>
          </a:r>
        </a:p>
      </dsp:txBody>
      <dsp:txXfrm>
        <a:off x="3941757" y="1900333"/>
        <a:ext cx="1462049" cy="2451004"/>
      </dsp:txXfrm>
    </dsp:sp>
    <dsp:sp modelId="{6287CAA1-D191-414B-AD25-E421A421AE2F}">
      <dsp:nvSpPr>
        <dsp:cNvPr id="0" name=""/>
        <dsp:cNvSpPr/>
      </dsp:nvSpPr>
      <dsp:spPr>
        <a:xfrm>
          <a:off x="5297486" y="984272"/>
          <a:ext cx="494311" cy="494311"/>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69644-4FE5-4A89-A8F8-0DAF71EA9783}">
      <dsp:nvSpPr>
        <dsp:cNvPr id="0" name=""/>
        <dsp:cNvSpPr/>
      </dsp:nvSpPr>
      <dsp:spPr>
        <a:xfrm>
          <a:off x="5544642" y="1429574"/>
          <a:ext cx="1462049" cy="2723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marL="0" lvl="0" indent="0" algn="l" defTabSz="711200">
            <a:lnSpc>
              <a:spcPct val="90000"/>
            </a:lnSpc>
            <a:spcBef>
              <a:spcPct val="0"/>
            </a:spcBef>
            <a:spcAft>
              <a:spcPct val="35000"/>
            </a:spcAft>
            <a:buNone/>
          </a:pPr>
          <a:r>
            <a:rPr lang="en-US" sz="1600" b="1" i="0" kern="1200" baseline="0" dirty="0">
              <a:latin typeface="Garamond" panose="02020404030301010803" pitchFamily="18" charset="0"/>
            </a:rPr>
            <a:t>Questions</a:t>
          </a:r>
        </a:p>
        <a:p>
          <a:pPr marL="0" lvl="0" indent="0" algn="l" defTabSz="711200">
            <a:lnSpc>
              <a:spcPct val="90000"/>
            </a:lnSpc>
            <a:spcBef>
              <a:spcPct val="0"/>
            </a:spcBef>
            <a:spcAft>
              <a:spcPct val="35000"/>
            </a:spcAft>
            <a:buNone/>
          </a:pPr>
          <a:r>
            <a:rPr lang="en-US" sz="1600" b="1" i="0" kern="1200" baseline="0" dirty="0">
              <a:latin typeface="Garamond" panose="02020404030301010803" pitchFamily="18" charset="0"/>
            </a:rPr>
            <a:t> &amp; Answers</a:t>
          </a:r>
        </a:p>
      </dsp:txBody>
      <dsp:txXfrm>
        <a:off x="5544642" y="1429574"/>
        <a:ext cx="1462049" cy="2723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8914-EDBD-47CD-8E15-11833B15C8FE}">
      <dsp:nvSpPr>
        <dsp:cNvPr id="0" name=""/>
        <dsp:cNvSpPr/>
      </dsp:nvSpPr>
      <dsp:spPr>
        <a:xfrm>
          <a:off x="0" y="0"/>
          <a:ext cx="4217394" cy="917280"/>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Individual Giving </a:t>
          </a:r>
        </a:p>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$324.10 billion</a:t>
          </a:r>
        </a:p>
        <a:p>
          <a:pPr marL="0" lvl="0" indent="0" algn="ctr" defTabSz="622300">
            <a:lnSpc>
              <a:spcPct val="90000"/>
            </a:lnSpc>
            <a:spcBef>
              <a:spcPct val="0"/>
            </a:spcBef>
            <a:spcAft>
              <a:spcPct val="35000"/>
            </a:spcAft>
            <a:buNone/>
          </a:pPr>
          <a:r>
            <a:rPr lang="en-US" sz="1400" b="0" kern="1200" dirty="0">
              <a:solidFill>
                <a:sysClr val="window" lastClr="FFFFFF"/>
              </a:solidFill>
              <a:latin typeface="Times New Roman" panose="02020603050405020304" pitchFamily="18" charset="0"/>
              <a:ea typeface="+mn-ea"/>
              <a:cs typeface="Times New Roman" panose="02020603050405020304" pitchFamily="18" charset="0"/>
            </a:rPr>
            <a:t>(up 2.2%)</a:t>
          </a:r>
        </a:p>
      </dsp:txBody>
      <dsp:txXfrm>
        <a:off x="44778" y="44778"/>
        <a:ext cx="4127838" cy="827724"/>
      </dsp:txXfrm>
    </dsp:sp>
    <dsp:sp modelId="{33E57239-6BBF-4AE5-84EA-8DB1A7A793C8}">
      <dsp:nvSpPr>
        <dsp:cNvPr id="0" name=""/>
        <dsp:cNvSpPr/>
      </dsp:nvSpPr>
      <dsp:spPr>
        <a:xfrm>
          <a:off x="0" y="1071572"/>
          <a:ext cx="4217394" cy="917280"/>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Foundation Giving </a:t>
          </a:r>
        </a:p>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$88.55 billion</a:t>
          </a:r>
        </a:p>
        <a:p>
          <a:pPr marL="0" lvl="0" indent="0" algn="ctr" defTabSz="622300">
            <a:lnSpc>
              <a:spcPct val="90000"/>
            </a:lnSpc>
            <a:spcBef>
              <a:spcPct val="0"/>
            </a:spcBef>
            <a:spcAft>
              <a:spcPct val="35000"/>
            </a:spcAft>
            <a:buNone/>
          </a:pPr>
          <a:r>
            <a:rPr lang="en-US" sz="1400" b="0" kern="1200" dirty="0">
              <a:solidFill>
                <a:sysClr val="window" lastClr="FFFFFF"/>
              </a:solidFill>
              <a:latin typeface="Times New Roman" panose="02020603050405020304" pitchFamily="18" charset="0"/>
              <a:ea typeface="+mn-ea"/>
              <a:cs typeface="Times New Roman" panose="02020603050405020304" pitchFamily="18" charset="0"/>
            </a:rPr>
            <a:t>(up 17%)</a:t>
          </a:r>
        </a:p>
      </dsp:txBody>
      <dsp:txXfrm>
        <a:off x="44778" y="1116350"/>
        <a:ext cx="4127838" cy="827724"/>
      </dsp:txXfrm>
    </dsp:sp>
    <dsp:sp modelId="{6A2C3379-EFC3-4C39-A2ED-DD20485246CB}">
      <dsp:nvSpPr>
        <dsp:cNvPr id="0" name=""/>
        <dsp:cNvSpPr/>
      </dsp:nvSpPr>
      <dsp:spPr>
        <a:xfrm>
          <a:off x="0" y="2174704"/>
          <a:ext cx="4217394" cy="917280"/>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Bequest Giving </a:t>
          </a:r>
        </a:p>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$41.91 billion</a:t>
          </a:r>
        </a:p>
        <a:p>
          <a:pPr marL="0" lvl="0" indent="0" algn="ctr" defTabSz="622300">
            <a:lnSpc>
              <a:spcPct val="90000"/>
            </a:lnSpc>
            <a:spcBef>
              <a:spcPct val="0"/>
            </a:spcBef>
            <a:spcAft>
              <a:spcPct val="35000"/>
            </a:spcAft>
            <a:buNone/>
          </a:pPr>
          <a:r>
            <a:rPr lang="en-US" sz="1400" b="0" kern="1200" dirty="0">
              <a:solidFill>
                <a:sysClr val="window" lastClr="FFFFFF"/>
              </a:solidFill>
              <a:latin typeface="Times New Roman" panose="02020603050405020304" pitchFamily="18" charset="0"/>
              <a:ea typeface="+mn-ea"/>
              <a:cs typeface="Times New Roman" panose="02020603050405020304" pitchFamily="18" charset="0"/>
            </a:rPr>
            <a:t>(up 10.3%)</a:t>
          </a:r>
        </a:p>
      </dsp:txBody>
      <dsp:txXfrm>
        <a:off x="44778" y="2219482"/>
        <a:ext cx="4127838" cy="827724"/>
      </dsp:txXfrm>
    </dsp:sp>
    <dsp:sp modelId="{ECB8768B-598A-42EE-A4D6-67FBB6DCFD7D}">
      <dsp:nvSpPr>
        <dsp:cNvPr id="0" name=""/>
        <dsp:cNvSpPr/>
      </dsp:nvSpPr>
      <dsp:spPr>
        <a:xfrm>
          <a:off x="0" y="3214454"/>
          <a:ext cx="4217394" cy="917280"/>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Corporate Giving </a:t>
          </a:r>
        </a:p>
        <a:p>
          <a:pPr marL="0" lvl="0" indent="0" algn="ctr" defTabSz="622300">
            <a:lnSpc>
              <a:spcPct val="90000"/>
            </a:lnSpc>
            <a:spcBef>
              <a:spcPct val="0"/>
            </a:spcBef>
            <a:spcAft>
              <a:spcPct val="35000"/>
            </a:spcAft>
            <a:buNone/>
          </a:pPr>
          <a:r>
            <a:rPr lang="en-US" sz="1400" b="1" kern="1200" dirty="0">
              <a:solidFill>
                <a:sysClr val="window" lastClr="FFFFFF"/>
              </a:solidFill>
              <a:latin typeface="Times New Roman" panose="02020603050405020304" pitchFamily="18" charset="0"/>
              <a:ea typeface="+mn-ea"/>
              <a:cs typeface="Times New Roman" panose="02020603050405020304" pitchFamily="18" charset="0"/>
            </a:rPr>
            <a:t>$16.88 billion</a:t>
          </a:r>
        </a:p>
        <a:p>
          <a:pPr marL="0" lvl="0" indent="0" algn="ctr" defTabSz="622300">
            <a:lnSpc>
              <a:spcPct val="90000"/>
            </a:lnSpc>
            <a:spcBef>
              <a:spcPct val="0"/>
            </a:spcBef>
            <a:spcAft>
              <a:spcPct val="35000"/>
            </a:spcAft>
            <a:buNone/>
          </a:pPr>
          <a:r>
            <a:rPr lang="en-US" sz="1400" b="0" kern="1200" dirty="0">
              <a:solidFill>
                <a:sysClr val="window" lastClr="FFFFFF"/>
              </a:solidFill>
              <a:latin typeface="Times New Roman" panose="02020603050405020304" pitchFamily="18" charset="0"/>
              <a:ea typeface="+mn-ea"/>
              <a:cs typeface="Times New Roman" panose="02020603050405020304" pitchFamily="18" charset="0"/>
            </a:rPr>
            <a:t>(</a:t>
          </a:r>
          <a:r>
            <a:rPr lang="en-US" sz="1400" b="0" kern="1200" dirty="0">
              <a:solidFill>
                <a:schemeClr val="bg1"/>
              </a:solidFill>
              <a:latin typeface="Times New Roman" panose="02020603050405020304" pitchFamily="18" charset="0"/>
              <a:ea typeface="+mn-ea"/>
              <a:cs typeface="Times New Roman" panose="02020603050405020304" pitchFamily="18" charset="0"/>
            </a:rPr>
            <a:t>down</a:t>
          </a:r>
          <a:r>
            <a:rPr lang="en-US" sz="1400" b="0" kern="1200" dirty="0">
              <a:solidFill>
                <a:sysClr val="window" lastClr="FFFFFF"/>
              </a:solidFill>
              <a:latin typeface="Times New Roman" panose="02020603050405020304" pitchFamily="18" charset="0"/>
              <a:ea typeface="+mn-ea"/>
              <a:cs typeface="Times New Roman" panose="02020603050405020304" pitchFamily="18" charset="0"/>
            </a:rPr>
            <a:t> 6.1%)</a:t>
          </a:r>
        </a:p>
      </dsp:txBody>
      <dsp:txXfrm>
        <a:off x="44778" y="3259232"/>
        <a:ext cx="4127838" cy="827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C5B28-B1A3-44A9-A0BD-A8E8CB43AD90}">
      <dsp:nvSpPr>
        <dsp:cNvPr id="0" name=""/>
        <dsp:cNvSpPr/>
      </dsp:nvSpPr>
      <dsp:spPr>
        <a:xfrm>
          <a:off x="0" y="3161289"/>
          <a:ext cx="756064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D045E-838F-4E82-8E2A-D446C96451AD}">
      <dsp:nvSpPr>
        <dsp:cNvPr id="0" name=""/>
        <dsp:cNvSpPr/>
      </dsp:nvSpPr>
      <dsp:spPr>
        <a:xfrm>
          <a:off x="0" y="1908356"/>
          <a:ext cx="756064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E1707F-BDE1-4072-825E-D879B12DDD48}">
      <dsp:nvSpPr>
        <dsp:cNvPr id="0" name=""/>
        <dsp:cNvSpPr/>
      </dsp:nvSpPr>
      <dsp:spPr>
        <a:xfrm>
          <a:off x="0" y="361297"/>
          <a:ext cx="756064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C98C5B-41B6-41A3-A2E2-60CC196DFDA0}">
      <dsp:nvSpPr>
        <dsp:cNvPr id="0" name=""/>
        <dsp:cNvSpPr/>
      </dsp:nvSpPr>
      <dsp:spPr>
        <a:xfrm>
          <a:off x="1278436" y="1800"/>
          <a:ext cx="5594876" cy="359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latin typeface="Garamond" panose="02020404030301010803" pitchFamily="18" charset="0"/>
            </a:rPr>
            <a:t>  </a:t>
          </a:r>
          <a:r>
            <a:rPr lang="en-US" sz="1600" b="1" kern="1200" dirty="0">
              <a:latin typeface="Garamond" panose="02020404030301010803" pitchFamily="18" charset="0"/>
              <a:cs typeface="Times New Roman" panose="02020603050405020304" pitchFamily="18" charset="0"/>
            </a:rPr>
            <a:t>Increased Standard Deduction</a:t>
          </a:r>
        </a:p>
      </dsp:txBody>
      <dsp:txXfrm>
        <a:off x="1278436" y="1800"/>
        <a:ext cx="5594876" cy="359496"/>
      </dsp:txXfrm>
    </dsp:sp>
    <dsp:sp modelId="{309F71B6-8B22-4B41-A0C5-2FE95F4C45CE}">
      <dsp:nvSpPr>
        <dsp:cNvPr id="0" name=""/>
        <dsp:cNvSpPr/>
      </dsp:nvSpPr>
      <dsp:spPr>
        <a:xfrm>
          <a:off x="0" y="1800"/>
          <a:ext cx="1264912" cy="359496"/>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Garamond" panose="02020404030301010803" pitchFamily="18" charset="0"/>
            </a:rPr>
            <a:t>I</a:t>
          </a:r>
          <a:endParaRPr lang="en-US" sz="2000" b="1" kern="1200" dirty="0">
            <a:latin typeface="Garamond" panose="02020404030301010803" pitchFamily="18" charset="0"/>
          </a:endParaRPr>
        </a:p>
      </dsp:txBody>
      <dsp:txXfrm>
        <a:off x="17552" y="19352"/>
        <a:ext cx="1229808" cy="341944"/>
      </dsp:txXfrm>
    </dsp:sp>
    <dsp:sp modelId="{A774D2DC-F172-4C32-B484-DF82D3B03A38}">
      <dsp:nvSpPr>
        <dsp:cNvPr id="0" name=""/>
        <dsp:cNvSpPr/>
      </dsp:nvSpPr>
      <dsp:spPr>
        <a:xfrm>
          <a:off x="0" y="361297"/>
          <a:ext cx="7560644" cy="11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US" sz="1600" b="1" kern="1200" dirty="0">
            <a:latin typeface="Garamond" panose="02020404030301010803"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kern="1200" dirty="0">
              <a:latin typeface="Garamond" panose="02020404030301010803" pitchFamily="18" charset="0"/>
              <a:cs typeface="Times New Roman" panose="02020603050405020304" pitchFamily="18" charset="0"/>
            </a:rPr>
            <a:t>Single filer: $6,500 to $12,000 </a:t>
          </a:r>
          <a:endParaRPr lang="en-US" sz="1600" b="1" kern="1200" dirty="0">
            <a:latin typeface="Garamond" panose="02020404030301010803"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Garamond" panose="02020404030301010803" pitchFamily="18" charset="0"/>
              <a:cs typeface="Times New Roman" panose="02020603050405020304" pitchFamily="18" charset="0"/>
            </a:rPr>
            <a:t>Head of household: $9,550 to $18,000</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Garamond" panose="02020404030301010803" pitchFamily="18" charset="0"/>
              <a:cs typeface="Times New Roman" panose="02020603050405020304" pitchFamily="18" charset="0"/>
            </a:rPr>
            <a:t>Joint filers: $13,000 to $24,000</a:t>
          </a:r>
        </a:p>
        <a:p>
          <a:pPr marL="171450" lvl="1" indent="-171450" algn="l" defTabSz="711200">
            <a:lnSpc>
              <a:spcPct val="90000"/>
            </a:lnSpc>
            <a:spcBef>
              <a:spcPct val="0"/>
            </a:spcBef>
            <a:spcAft>
              <a:spcPct val="15000"/>
            </a:spcAft>
            <a:buFont typeface="Arial" panose="020B0604020202020204" pitchFamily="34" charset="0"/>
            <a:buChar char="•"/>
          </a:pPr>
          <a:endParaRPr lang="en-US" sz="1600" b="0" kern="1200" dirty="0">
            <a:latin typeface="Garamond" panose="02020404030301010803" pitchFamily="18" charset="0"/>
            <a:cs typeface="Times New Roman" panose="02020603050405020304" pitchFamily="18" charset="0"/>
          </a:endParaRPr>
        </a:p>
      </dsp:txBody>
      <dsp:txXfrm>
        <a:off x="0" y="361297"/>
        <a:ext cx="7560644" cy="1169588"/>
      </dsp:txXfrm>
    </dsp:sp>
    <dsp:sp modelId="{3DD90178-75C2-44BD-B291-55E56A197290}">
      <dsp:nvSpPr>
        <dsp:cNvPr id="0" name=""/>
        <dsp:cNvSpPr/>
      </dsp:nvSpPr>
      <dsp:spPr>
        <a:xfrm>
          <a:off x="1270492" y="1548860"/>
          <a:ext cx="5594876" cy="359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latin typeface="Garamond" panose="02020404030301010803" pitchFamily="18" charset="0"/>
            </a:rPr>
            <a:t>  </a:t>
          </a:r>
          <a:r>
            <a:rPr lang="en-US" sz="1600" b="1" kern="1200" dirty="0">
              <a:latin typeface="Garamond" panose="02020404030301010803" pitchFamily="18" charset="0"/>
              <a:cs typeface="Times New Roman" panose="02020603050405020304" pitchFamily="18" charset="0"/>
            </a:rPr>
            <a:t>Reduction In Itemization</a:t>
          </a:r>
        </a:p>
      </dsp:txBody>
      <dsp:txXfrm>
        <a:off x="1270492" y="1548860"/>
        <a:ext cx="5594876" cy="359496"/>
      </dsp:txXfrm>
    </dsp:sp>
    <dsp:sp modelId="{E4650816-18B8-413C-94CE-162AE1CF7263}">
      <dsp:nvSpPr>
        <dsp:cNvPr id="0" name=""/>
        <dsp:cNvSpPr/>
      </dsp:nvSpPr>
      <dsp:spPr>
        <a:xfrm>
          <a:off x="9" y="1540663"/>
          <a:ext cx="1262003" cy="359496"/>
        </a:xfrm>
        <a:prstGeom prst="round2SameRect">
          <a:avLst>
            <a:gd name="adj1" fmla="val 16670"/>
            <a:gd name="adj2" fmla="val 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aramond" panose="02020404030301010803" pitchFamily="18" charset="0"/>
            </a:rPr>
            <a:t>II</a:t>
          </a:r>
        </a:p>
      </dsp:txBody>
      <dsp:txXfrm>
        <a:off x="17561" y="1558215"/>
        <a:ext cx="1226899" cy="341944"/>
      </dsp:txXfrm>
    </dsp:sp>
    <dsp:sp modelId="{DF929AA6-6296-4495-B4EA-8DFD0BBD4717}">
      <dsp:nvSpPr>
        <dsp:cNvPr id="0" name=""/>
        <dsp:cNvSpPr/>
      </dsp:nvSpPr>
      <dsp:spPr>
        <a:xfrm>
          <a:off x="0" y="1908356"/>
          <a:ext cx="7560644" cy="87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latin typeface="Garamond" panose="02020404030301010803"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cs typeface="Times New Roman" panose="02020603050405020304" pitchFamily="18" charset="0"/>
            </a:rPr>
            <a:t>About 30% of taxpayers itemized their deductions in recent years</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cs typeface="Times New Roman" panose="02020603050405020304" pitchFamily="18" charset="0"/>
            </a:rPr>
            <a:t>20.4M households are estimated to itemize deductions in 2018, down from 48.7M in 2017</a:t>
          </a:r>
        </a:p>
        <a:p>
          <a:pPr marL="171450" lvl="1" indent="-171450" algn="l" defTabSz="711200">
            <a:lnSpc>
              <a:spcPct val="90000"/>
            </a:lnSpc>
            <a:spcBef>
              <a:spcPct val="0"/>
            </a:spcBef>
            <a:spcAft>
              <a:spcPct val="15000"/>
            </a:spcAft>
            <a:buChar char="•"/>
          </a:pPr>
          <a:endParaRPr lang="en-US" sz="1600" kern="1200" dirty="0">
            <a:latin typeface="Garamond" panose="02020404030301010803" pitchFamily="18" charset="0"/>
            <a:cs typeface="Times New Roman" panose="02020603050405020304" pitchFamily="18" charset="0"/>
          </a:endParaRPr>
        </a:p>
      </dsp:txBody>
      <dsp:txXfrm>
        <a:off x="0" y="1908356"/>
        <a:ext cx="7560644" cy="875461"/>
      </dsp:txXfrm>
    </dsp:sp>
    <dsp:sp modelId="{66DBF59C-4BB9-4999-A89D-3D8A12D46BBC}">
      <dsp:nvSpPr>
        <dsp:cNvPr id="0" name=""/>
        <dsp:cNvSpPr/>
      </dsp:nvSpPr>
      <dsp:spPr>
        <a:xfrm>
          <a:off x="1248392" y="2875044"/>
          <a:ext cx="5594876" cy="359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1" kern="1200" dirty="0">
              <a:latin typeface="Garamond" panose="02020404030301010803" pitchFamily="18" charset="0"/>
            </a:rPr>
            <a:t>  </a:t>
          </a:r>
          <a:r>
            <a:rPr lang="en-US" sz="1600" b="1" kern="1200" dirty="0">
              <a:latin typeface="Garamond" panose="02020404030301010803" pitchFamily="18" charset="0"/>
              <a:cs typeface="Times New Roman" panose="02020603050405020304" pitchFamily="18" charset="0"/>
            </a:rPr>
            <a:t>Reduction In Charitable Giving</a:t>
          </a:r>
        </a:p>
      </dsp:txBody>
      <dsp:txXfrm>
        <a:off x="1248392" y="2875044"/>
        <a:ext cx="5594876" cy="359496"/>
      </dsp:txXfrm>
    </dsp:sp>
    <dsp:sp modelId="{F606674A-F2CA-412C-A71C-B2831E23480A}">
      <dsp:nvSpPr>
        <dsp:cNvPr id="0" name=""/>
        <dsp:cNvSpPr/>
      </dsp:nvSpPr>
      <dsp:spPr>
        <a:xfrm>
          <a:off x="9" y="2923170"/>
          <a:ext cx="1262003" cy="359496"/>
        </a:xfrm>
        <a:prstGeom prst="round2SameRect">
          <a:avLst>
            <a:gd name="adj1" fmla="val 16670"/>
            <a:gd name="adj2" fmla="val 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aramond" panose="02020404030301010803" pitchFamily="18" charset="0"/>
            </a:rPr>
            <a:t>III</a:t>
          </a:r>
        </a:p>
      </dsp:txBody>
      <dsp:txXfrm>
        <a:off x="17561" y="2940722"/>
        <a:ext cx="1226899" cy="341944"/>
      </dsp:txXfrm>
    </dsp:sp>
    <dsp:sp modelId="{E3EDF3EB-FA0D-430C-B8D7-E42E7A2C2186}">
      <dsp:nvSpPr>
        <dsp:cNvPr id="0" name=""/>
        <dsp:cNvSpPr/>
      </dsp:nvSpPr>
      <dsp:spPr>
        <a:xfrm>
          <a:off x="0" y="3161289"/>
          <a:ext cx="7560644" cy="71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endParaRPr lang="en-US" sz="1600" b="0" kern="1200" dirty="0">
            <a:latin typeface="Garamond" panose="02020404030301010803"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Garamond" panose="02020404030301010803" pitchFamily="18" charset="0"/>
              <a:cs typeface="Times New Roman" panose="02020603050405020304" pitchFamily="18" charset="0"/>
            </a:rPr>
            <a:t>Individuals are estimated to reduce charitable giving by $13B annually</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Garamond" panose="02020404030301010803" pitchFamily="18" charset="0"/>
              <a:cs typeface="Times New Roman" panose="02020603050405020304" pitchFamily="18" charset="0"/>
            </a:rPr>
            <a:t>Tax benefits can still be achieved under the new tax rules</a:t>
          </a:r>
        </a:p>
      </dsp:txBody>
      <dsp:txXfrm>
        <a:off x="0" y="3161289"/>
        <a:ext cx="7560644" cy="719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2E985-CA22-473D-9925-55F937440B30}">
      <dsp:nvSpPr>
        <dsp:cNvPr id="0" name=""/>
        <dsp:cNvSpPr/>
      </dsp:nvSpPr>
      <dsp:spPr>
        <a:xfrm rot="5400000">
          <a:off x="1016382" y="372679"/>
          <a:ext cx="343249" cy="1183176"/>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86B6829-32D5-43FC-BB49-4939C17A451E}">
      <dsp:nvSpPr>
        <dsp:cNvPr id="0" name=""/>
        <dsp:cNvSpPr/>
      </dsp:nvSpPr>
      <dsp:spPr>
        <a:xfrm>
          <a:off x="1880234" y="654171"/>
          <a:ext cx="1636715" cy="742593"/>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Cleveland Foundation opens relationship with investment advisor</a:t>
          </a:r>
        </a:p>
      </dsp:txBody>
      <dsp:txXfrm>
        <a:off x="1916491" y="690428"/>
        <a:ext cx="1564201" cy="670079"/>
      </dsp:txXfrm>
    </dsp:sp>
    <dsp:sp modelId="{AAD1BBBA-C9BC-4B70-8021-43C2E181F5E3}">
      <dsp:nvSpPr>
        <dsp:cNvPr id="0" name=""/>
        <dsp:cNvSpPr/>
      </dsp:nvSpPr>
      <dsp:spPr>
        <a:xfrm>
          <a:off x="2962633" y="258699"/>
          <a:ext cx="310124" cy="241234"/>
        </a:xfrm>
        <a:prstGeom prst="rect">
          <a:avLst/>
        </a:prstGeom>
        <a:noFill/>
        <a:ln>
          <a:noFill/>
        </a:ln>
        <a:effectLst/>
      </dsp:spPr>
      <dsp:style>
        <a:lnRef idx="0">
          <a:scrgbClr r="0" g="0" b="0"/>
        </a:lnRef>
        <a:fillRef idx="0">
          <a:scrgbClr r="0" g="0" b="0"/>
        </a:fillRef>
        <a:effectRef idx="0">
          <a:scrgbClr r="0" g="0" b="0"/>
        </a:effectRef>
        <a:fontRef idx="minor"/>
      </dsp:style>
    </dsp:sp>
    <dsp:sp modelId="{F916662E-24A0-4423-8AED-4257CCA3CE62}">
      <dsp:nvSpPr>
        <dsp:cNvPr id="0" name=""/>
        <dsp:cNvSpPr/>
      </dsp:nvSpPr>
      <dsp:spPr>
        <a:xfrm rot="5400000">
          <a:off x="2975042" y="982101"/>
          <a:ext cx="292494" cy="1180413"/>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0C9045A-A0B7-4243-A3DD-3CAB5D420A35}">
      <dsp:nvSpPr>
        <dsp:cNvPr id="0" name=""/>
        <dsp:cNvSpPr/>
      </dsp:nvSpPr>
      <dsp:spPr>
        <a:xfrm>
          <a:off x="0" y="0"/>
          <a:ext cx="1650910" cy="799302"/>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Donor creates DAF at Cleveland Foundation</a:t>
          </a:r>
        </a:p>
      </dsp:txBody>
      <dsp:txXfrm>
        <a:off x="39026" y="39026"/>
        <a:ext cx="1572858" cy="721250"/>
      </dsp:txXfrm>
    </dsp:sp>
    <dsp:sp modelId="{49032E10-BD70-42D5-8691-CAFF957BCCA6}">
      <dsp:nvSpPr>
        <dsp:cNvPr id="0" name=""/>
        <dsp:cNvSpPr/>
      </dsp:nvSpPr>
      <dsp:spPr>
        <a:xfrm>
          <a:off x="3755354" y="889371"/>
          <a:ext cx="310124" cy="241234"/>
        </a:xfrm>
        <a:prstGeom prst="rect">
          <a:avLst/>
        </a:prstGeom>
        <a:noFill/>
        <a:ln>
          <a:noFill/>
        </a:ln>
        <a:effectLst/>
      </dsp:spPr>
      <dsp:style>
        <a:lnRef idx="0">
          <a:scrgbClr r="0" g="0" b="0"/>
        </a:lnRef>
        <a:fillRef idx="0">
          <a:scrgbClr r="0" g="0" b="0"/>
        </a:fillRef>
        <a:effectRef idx="0">
          <a:scrgbClr r="0" g="0" b="0"/>
        </a:effectRef>
        <a:fontRef idx="minor"/>
      </dsp:style>
    </dsp:sp>
    <dsp:sp modelId="{DBB891F4-43F8-45EB-A5D3-E34F1BD57B8A}">
      <dsp:nvSpPr>
        <dsp:cNvPr id="0" name=""/>
        <dsp:cNvSpPr/>
      </dsp:nvSpPr>
      <dsp:spPr>
        <a:xfrm rot="5400000">
          <a:off x="5158162" y="1533151"/>
          <a:ext cx="324971" cy="1319159"/>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4993625-4AF2-499D-8808-30DC02F8C16F}">
      <dsp:nvSpPr>
        <dsp:cNvPr id="0" name=""/>
        <dsp:cNvSpPr/>
      </dsp:nvSpPr>
      <dsp:spPr>
        <a:xfrm>
          <a:off x="3694714" y="1148961"/>
          <a:ext cx="1988825" cy="846693"/>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DAF funded – investment advisor begins managing assets.</a:t>
          </a:r>
        </a:p>
      </dsp:txBody>
      <dsp:txXfrm>
        <a:off x="3736054" y="1190301"/>
        <a:ext cx="1906145" cy="764013"/>
      </dsp:txXfrm>
    </dsp:sp>
    <dsp:sp modelId="{7EF06624-F171-4C37-B470-10F41F162495}">
      <dsp:nvSpPr>
        <dsp:cNvPr id="0" name=""/>
        <dsp:cNvSpPr/>
      </dsp:nvSpPr>
      <dsp:spPr>
        <a:xfrm>
          <a:off x="4709935" y="1518361"/>
          <a:ext cx="310124" cy="241234"/>
        </a:xfrm>
        <a:prstGeom prst="rect">
          <a:avLst/>
        </a:prstGeom>
        <a:noFill/>
        <a:ln>
          <a:noFill/>
        </a:ln>
        <a:effectLst/>
      </dsp:spPr>
      <dsp:style>
        <a:lnRef idx="0">
          <a:scrgbClr r="0" g="0" b="0"/>
        </a:lnRef>
        <a:fillRef idx="0">
          <a:scrgbClr r="0" g="0" b="0"/>
        </a:fillRef>
        <a:effectRef idx="0">
          <a:scrgbClr r="0" g="0" b="0"/>
        </a:effectRef>
        <a:fontRef idx="minor"/>
      </dsp:style>
    </dsp:sp>
    <dsp:sp modelId="{0EA376E9-F534-4EE6-9C91-7B4680B57065}">
      <dsp:nvSpPr>
        <dsp:cNvPr id="0" name=""/>
        <dsp:cNvSpPr/>
      </dsp:nvSpPr>
      <dsp:spPr>
        <a:xfrm>
          <a:off x="6011527" y="1855862"/>
          <a:ext cx="1832668" cy="685362"/>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Ongoing monitoring</a:t>
          </a:r>
        </a:p>
      </dsp:txBody>
      <dsp:txXfrm>
        <a:off x="6044990" y="1889325"/>
        <a:ext cx="1765742" cy="618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A405F-18BC-4D1A-97DE-A30B8B9A778B}">
      <dsp:nvSpPr>
        <dsp:cNvPr id="0" name=""/>
        <dsp:cNvSpPr/>
      </dsp:nvSpPr>
      <dsp:spPr>
        <a:xfrm>
          <a:off x="3017972" y="2499778"/>
          <a:ext cx="1850755" cy="18507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Garamond" panose="02020404030301010803" pitchFamily="18" charset="0"/>
            </a:rPr>
            <a:t>Client</a:t>
          </a:r>
        </a:p>
      </dsp:txBody>
      <dsp:txXfrm>
        <a:off x="3289009" y="2770815"/>
        <a:ext cx="1308681" cy="1308681"/>
      </dsp:txXfrm>
    </dsp:sp>
    <dsp:sp modelId="{E89687F4-7BA7-45C3-B305-8DF5FB9588F8}">
      <dsp:nvSpPr>
        <dsp:cNvPr id="0" name=""/>
        <dsp:cNvSpPr/>
      </dsp:nvSpPr>
      <dsp:spPr>
        <a:xfrm rot="10800000">
          <a:off x="1222284" y="3161423"/>
          <a:ext cx="1696924" cy="5274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3BF330-0EC7-47AE-8B0B-38DD78ADD841}">
      <dsp:nvSpPr>
        <dsp:cNvPr id="0" name=""/>
        <dsp:cNvSpPr/>
      </dsp:nvSpPr>
      <dsp:spPr>
        <a:xfrm>
          <a:off x="343175" y="2721868"/>
          <a:ext cx="1758218" cy="1406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Identify Charitable Interests &amp; Motivations</a:t>
          </a:r>
        </a:p>
      </dsp:txBody>
      <dsp:txXfrm>
        <a:off x="384372" y="2763065"/>
        <a:ext cx="1675824" cy="1324180"/>
      </dsp:txXfrm>
    </dsp:sp>
    <dsp:sp modelId="{5801CDE4-C5C3-4AA6-A575-B3B9CD262A0B}">
      <dsp:nvSpPr>
        <dsp:cNvPr id="0" name=""/>
        <dsp:cNvSpPr/>
      </dsp:nvSpPr>
      <dsp:spPr>
        <a:xfrm rot="13500000">
          <a:off x="1770757" y="1837293"/>
          <a:ext cx="1696924" cy="5274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B1E7F2-36D8-4052-B068-8B4C6B7C752E}">
      <dsp:nvSpPr>
        <dsp:cNvPr id="0" name=""/>
        <dsp:cNvSpPr/>
      </dsp:nvSpPr>
      <dsp:spPr>
        <a:xfrm>
          <a:off x="1140157" y="797785"/>
          <a:ext cx="1758218" cy="1406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Match Charitable Interests with Tax Planning Needs</a:t>
          </a:r>
        </a:p>
      </dsp:txBody>
      <dsp:txXfrm>
        <a:off x="1181354" y="838982"/>
        <a:ext cx="1675824" cy="1324180"/>
      </dsp:txXfrm>
    </dsp:sp>
    <dsp:sp modelId="{F0FAFC18-4479-449F-BC06-988CADAB9354}">
      <dsp:nvSpPr>
        <dsp:cNvPr id="0" name=""/>
        <dsp:cNvSpPr/>
      </dsp:nvSpPr>
      <dsp:spPr>
        <a:xfrm rot="16200000">
          <a:off x="3094887" y="1288820"/>
          <a:ext cx="1696924" cy="5274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C69E34-FF8C-4D1F-9730-9A54F3A58B9E}">
      <dsp:nvSpPr>
        <dsp:cNvPr id="0" name=""/>
        <dsp:cNvSpPr/>
      </dsp:nvSpPr>
      <dsp:spPr>
        <a:xfrm>
          <a:off x="3064240" y="803"/>
          <a:ext cx="1758218" cy="1406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Create and Implement Charitable Plans with Advisor</a:t>
          </a:r>
        </a:p>
      </dsp:txBody>
      <dsp:txXfrm>
        <a:off x="3105437" y="42000"/>
        <a:ext cx="1675824" cy="1324180"/>
      </dsp:txXfrm>
    </dsp:sp>
    <dsp:sp modelId="{E62DF55D-90B1-413E-BF31-84F0CDB8288C}">
      <dsp:nvSpPr>
        <dsp:cNvPr id="0" name=""/>
        <dsp:cNvSpPr/>
      </dsp:nvSpPr>
      <dsp:spPr>
        <a:xfrm rot="18900000">
          <a:off x="4419018" y="1837293"/>
          <a:ext cx="1696924" cy="5274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BB3D26-513F-48E7-85F8-D89AF538C7F1}">
      <dsp:nvSpPr>
        <dsp:cNvPr id="0" name=""/>
        <dsp:cNvSpPr/>
      </dsp:nvSpPr>
      <dsp:spPr>
        <a:xfrm>
          <a:off x="4988324" y="797785"/>
          <a:ext cx="1758218" cy="1406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Provide Information on Community Needs</a:t>
          </a:r>
        </a:p>
      </dsp:txBody>
      <dsp:txXfrm>
        <a:off x="5029521" y="838982"/>
        <a:ext cx="1675824" cy="1324180"/>
      </dsp:txXfrm>
    </dsp:sp>
    <dsp:sp modelId="{AD972ABF-FCF3-4294-B546-0A12A4C11A6F}">
      <dsp:nvSpPr>
        <dsp:cNvPr id="0" name=""/>
        <dsp:cNvSpPr/>
      </dsp:nvSpPr>
      <dsp:spPr>
        <a:xfrm>
          <a:off x="4967490" y="3161423"/>
          <a:ext cx="1696924" cy="5274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941F4-E8F3-45B4-B186-B78EF65AF2FA}">
      <dsp:nvSpPr>
        <dsp:cNvPr id="0" name=""/>
        <dsp:cNvSpPr/>
      </dsp:nvSpPr>
      <dsp:spPr>
        <a:xfrm>
          <a:off x="5785306" y="2721868"/>
          <a:ext cx="1758218" cy="1406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Deliver Grantmaking Expertise &amp; Admin Services</a:t>
          </a:r>
        </a:p>
      </dsp:txBody>
      <dsp:txXfrm>
        <a:off x="5826503" y="2763065"/>
        <a:ext cx="1675824" cy="13241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0.55983</cdr:x>
      <cdr:y>0.55418</cdr:y>
    </cdr:from>
    <cdr:to>
      <cdr:x>0.80484</cdr:x>
      <cdr:y>0.60896</cdr:y>
    </cdr:to>
    <cdr:sp macro="" textlink="">
      <cdr:nvSpPr>
        <cdr:cNvPr id="2" name="TextBox 1">
          <a:extLst xmlns:a="http://schemas.openxmlformats.org/drawingml/2006/main">
            <a:ext uri="{FF2B5EF4-FFF2-40B4-BE49-F238E27FC236}">
              <a16:creationId xmlns:a16="http://schemas.microsoft.com/office/drawing/2014/main" id="{2CD638DE-CBAB-4CDC-89B1-DFE0180BC439}"/>
            </a:ext>
          </a:extLst>
        </cdr:cNvPr>
        <cdr:cNvSpPr txBox="1"/>
      </cdr:nvSpPr>
      <cdr:spPr>
        <a:xfrm xmlns:a="http://schemas.openxmlformats.org/drawingml/2006/main">
          <a:off x="2089298" y="2477390"/>
          <a:ext cx="914384" cy="2448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a:solidFill>
              <a:schemeClr val="bg1"/>
            </a:solidFill>
          </a:endParaRPr>
        </a:p>
      </cdr:txBody>
    </cdr:sp>
  </cdr:relSizeAnchor>
  <cdr:relSizeAnchor xmlns:cdr="http://schemas.openxmlformats.org/drawingml/2006/chartDrawing">
    <cdr:from>
      <cdr:x>0.35922</cdr:x>
      <cdr:y>0.18184</cdr:y>
    </cdr:from>
    <cdr:to>
      <cdr:x>0.60423</cdr:x>
      <cdr:y>0.23852</cdr:y>
    </cdr:to>
    <cdr:sp macro="" textlink="">
      <cdr:nvSpPr>
        <cdr:cNvPr id="4" name="TextBox 1">
          <a:extLst xmlns:a="http://schemas.openxmlformats.org/drawingml/2006/main">
            <a:ext uri="{FF2B5EF4-FFF2-40B4-BE49-F238E27FC236}">
              <a16:creationId xmlns:a16="http://schemas.microsoft.com/office/drawing/2014/main" id="{643ADAE2-2924-4D00-B9C1-BA7ACF51D258}"/>
            </a:ext>
          </a:extLst>
        </cdr:cNvPr>
        <cdr:cNvSpPr txBox="1"/>
      </cdr:nvSpPr>
      <cdr:spPr>
        <a:xfrm xmlns:a="http://schemas.openxmlformats.org/drawingml/2006/main">
          <a:off x="1364952" y="799542"/>
          <a:ext cx="930980" cy="2492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kern="1200" dirty="0">
              <a:solidFill>
                <a:prstClr val="black"/>
              </a:solidFill>
              <a:latin typeface="Calibri" panose="020F0502020204030204"/>
            </a:rPr>
            <a:t>Corporate</a:t>
          </a:r>
        </a:p>
      </cdr:txBody>
    </cdr:sp>
  </cdr:relSizeAnchor>
  <cdr:relSizeAnchor xmlns:cdr="http://schemas.openxmlformats.org/drawingml/2006/chartDrawing">
    <cdr:from>
      <cdr:x>0.11924</cdr:x>
      <cdr:y>0.5</cdr:y>
    </cdr:from>
    <cdr:to>
      <cdr:x>0.38567</cdr:x>
      <cdr:y>0.563</cdr:y>
    </cdr:to>
    <cdr:sp macro="" textlink="">
      <cdr:nvSpPr>
        <cdr:cNvPr id="5" name="TextBox 4">
          <a:extLst xmlns:a="http://schemas.openxmlformats.org/drawingml/2006/main">
            <a:ext uri="{FF2B5EF4-FFF2-40B4-BE49-F238E27FC236}">
              <a16:creationId xmlns:a16="http://schemas.microsoft.com/office/drawing/2014/main" id="{D1715395-5859-4B6B-9BB1-6B608F93F642}"/>
            </a:ext>
          </a:extLst>
        </cdr:cNvPr>
        <cdr:cNvSpPr txBox="1"/>
      </cdr:nvSpPr>
      <cdr:spPr>
        <a:xfrm xmlns:a="http://schemas.openxmlformats.org/drawingml/2006/main">
          <a:off x="453065" y="2198431"/>
          <a:ext cx="1012372"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200" b="1" kern="1200" dirty="0">
              <a:solidFill>
                <a:prstClr val="black"/>
              </a:solidFill>
              <a:latin typeface="Calibri" panose="020F0502020204030204"/>
            </a:rPr>
            <a:t>Foundations</a:t>
          </a:r>
        </a:p>
      </cdr:txBody>
    </cdr:sp>
  </cdr:relSizeAnchor>
</c:userShapes>
</file>

<file path=ppt/drawings/drawing2.xml><?xml version="1.0" encoding="utf-8"?>
<c:userShapes xmlns:c="http://schemas.openxmlformats.org/drawingml/2006/chart">
  <cdr:relSizeAnchor xmlns:cdr="http://schemas.openxmlformats.org/drawingml/2006/chartDrawing">
    <cdr:from>
      <cdr:x>0.5361</cdr:x>
      <cdr:y>0.56864</cdr:y>
    </cdr:from>
    <cdr:to>
      <cdr:x>0.78111</cdr:x>
      <cdr:y>0.62342</cdr:y>
    </cdr:to>
    <cdr:sp macro="" textlink="">
      <cdr:nvSpPr>
        <cdr:cNvPr id="2" name="TextBox 1">
          <a:extLst xmlns:a="http://schemas.openxmlformats.org/drawingml/2006/main">
            <a:ext uri="{FF2B5EF4-FFF2-40B4-BE49-F238E27FC236}">
              <a16:creationId xmlns:a16="http://schemas.microsoft.com/office/drawing/2014/main" id="{2CD638DE-CBAB-4CDC-89B1-DFE0180BC439}"/>
            </a:ext>
          </a:extLst>
        </cdr:cNvPr>
        <cdr:cNvSpPr txBox="1"/>
      </cdr:nvSpPr>
      <cdr:spPr>
        <a:xfrm xmlns:a="http://schemas.openxmlformats.org/drawingml/2006/main">
          <a:off x="2037051" y="2586908"/>
          <a:ext cx="930980" cy="249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bg1"/>
              </a:solidFill>
            </a:rPr>
            <a:t>Individuals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6357"/>
          </a:xfrm>
          <a:prstGeom prst="rect">
            <a:avLst/>
          </a:prstGeom>
        </p:spPr>
        <p:txBody>
          <a:bodyPr vert="horz" lIns="94229" tIns="47114" rIns="94229" bIns="47114" rtlCol="0"/>
          <a:lstStyle>
            <a:lvl1pPr algn="r">
              <a:defRPr sz="1200"/>
            </a:lvl1pPr>
          </a:lstStyle>
          <a:p>
            <a:fld id="{9B90B2A7-6D22-4679-9E7C-64F65E2A5ECB}" type="datetimeFigureOut">
              <a:rPr lang="en-US" smtClean="0"/>
              <a:t>10/25/2021</a:t>
            </a:fld>
            <a:endParaRPr lang="en-US"/>
          </a:p>
        </p:txBody>
      </p:sp>
      <p:sp>
        <p:nvSpPr>
          <p:cNvPr id="4" name="Slide Image Placeholder 3"/>
          <p:cNvSpPr>
            <a:spLocks noGrp="1" noRot="1" noChangeAspect="1"/>
          </p:cNvSpPr>
          <p:nvPr>
            <p:ph type="sldImg" idx="2"/>
          </p:nvPr>
        </p:nvSpPr>
        <p:spPr>
          <a:xfrm>
            <a:off x="3095625" y="887413"/>
            <a:ext cx="3197225"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9" tIns="47114" rIns="94229" bIns="47114" rtlCol="0" anchor="b"/>
          <a:lstStyle>
            <a:lvl1pPr algn="r">
              <a:defRPr sz="1200"/>
            </a:lvl1pPr>
          </a:lstStyle>
          <a:p>
            <a:fld id="{34221395-3248-4087-B397-F8687CB678FF}" type="slidenum">
              <a:rPr lang="en-US" smtClean="0"/>
              <a:t>‹#›</a:t>
            </a:fld>
            <a:endParaRPr lang="en-US"/>
          </a:p>
        </p:txBody>
      </p:sp>
    </p:spTree>
    <p:extLst>
      <p:ext uri="{BB962C8B-B14F-4D97-AF65-F5344CB8AC3E}">
        <p14:creationId xmlns:p14="http://schemas.microsoft.com/office/powerpoint/2010/main" val="241492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25" y="887413"/>
            <a:ext cx="3197225" cy="239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1</a:t>
            </a:fld>
            <a:endParaRPr lang="en-US" dirty="0"/>
          </a:p>
        </p:txBody>
      </p:sp>
    </p:spTree>
    <p:extLst>
      <p:ext uri="{BB962C8B-B14F-4D97-AF65-F5344CB8AC3E}">
        <p14:creationId xmlns:p14="http://schemas.microsoft.com/office/powerpoint/2010/main" val="244266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to 50/0/0/0</a:t>
            </a:r>
          </a:p>
          <a:p>
            <a:r>
              <a:rPr lang="en-US" dirty="0"/>
              <a:t>Year 1 Deduction up to 61K</a:t>
            </a:r>
          </a:p>
          <a:p>
            <a:r>
              <a:rPr lang="en-US" dirty="0"/>
              <a:t>Total deduction up to 135,400</a:t>
            </a:r>
          </a:p>
          <a:p>
            <a:r>
              <a:rPr lang="en-US" dirty="0"/>
              <a:t>Difference increased by 13,800 to 36,200</a:t>
            </a:r>
          </a:p>
          <a:p>
            <a:r>
              <a:rPr lang="en-US" dirty="0"/>
              <a:t>For a total tax savings of $8,688</a:t>
            </a:r>
          </a:p>
        </p:txBody>
      </p:sp>
      <p:sp>
        <p:nvSpPr>
          <p:cNvPr id="4" name="Slide Number Placeholder 3"/>
          <p:cNvSpPr>
            <a:spLocks noGrp="1"/>
          </p:cNvSpPr>
          <p:nvPr>
            <p:ph type="sldNum" sz="quarter" idx="5"/>
          </p:nvPr>
        </p:nvSpPr>
        <p:spPr/>
        <p:txBody>
          <a:bodyPr/>
          <a:lstStyle/>
          <a:p>
            <a:fld id="{BC248FF8-6499-4A73-8618-CEDB5BE68F74}" type="slidenum">
              <a:rPr lang="en-US" smtClean="0"/>
              <a:t>10</a:t>
            </a:fld>
            <a:endParaRPr lang="en-US" dirty="0"/>
          </a:p>
        </p:txBody>
      </p:sp>
    </p:spTree>
    <p:extLst>
      <p:ext uri="{BB962C8B-B14F-4D97-AF65-F5344CB8AC3E}">
        <p14:creationId xmlns:p14="http://schemas.microsoft.com/office/powerpoint/2010/main" val="320547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11</a:t>
            </a:fld>
            <a:endParaRPr lang="en-US" dirty="0"/>
          </a:p>
        </p:txBody>
      </p:sp>
    </p:spTree>
    <p:extLst>
      <p:ext uri="{BB962C8B-B14F-4D97-AF65-F5344CB8AC3E}">
        <p14:creationId xmlns:p14="http://schemas.microsoft.com/office/powerpoint/2010/main" val="1023242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12</a:t>
            </a:fld>
            <a:endParaRPr lang="en-US" dirty="0"/>
          </a:p>
        </p:txBody>
      </p:sp>
    </p:spTree>
    <p:extLst>
      <p:ext uri="{BB962C8B-B14F-4D97-AF65-F5344CB8AC3E}">
        <p14:creationId xmlns:p14="http://schemas.microsoft.com/office/powerpoint/2010/main" val="239954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13</a:t>
            </a:fld>
            <a:endParaRPr lang="en-US"/>
          </a:p>
        </p:txBody>
      </p:sp>
    </p:spTree>
    <p:extLst>
      <p:ext uri="{BB962C8B-B14F-4D97-AF65-F5344CB8AC3E}">
        <p14:creationId xmlns:p14="http://schemas.microsoft.com/office/powerpoint/2010/main" val="27212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Senior generation want to create a multi-million dollar fund to pass philanthropic values on to future generations.</a:t>
            </a:r>
          </a:p>
          <a:p>
            <a:pPr marL="176679" indent="-176679">
              <a:buFont typeface="Arial" panose="020B0604020202020204" pitchFamily="34" charset="0"/>
              <a:buChar char="•"/>
            </a:pPr>
            <a:r>
              <a:rPr lang="en-US" dirty="0"/>
              <a:t>They brought a lot of ideas about philanthropy to the table but were struggling with how to design and execute a grant strategy that would teach the younger generation how to do things like review and vet proposals and decide on grants.</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After a comprehensive review of the services that the foundation provides and conversation about how we could add value, we decided that the best route for them was a Donor Advised Fund because, as we discussed earlier, it provides such a high degree of flexibility paired with administrative support that makes it relatively easy to operate.</a:t>
            </a:r>
          </a:p>
          <a:p>
            <a:pPr marL="176679" indent="-176679">
              <a:buFont typeface="Arial" panose="020B0604020202020204" pitchFamily="34" charset="0"/>
              <a:buChar char="•"/>
            </a:pPr>
            <a:r>
              <a:rPr lang="en-US" dirty="0"/>
              <a:t>From there we’ve taken a really proactive approach in getting and keeping the entire family involved in the process with frequent conversations as well as a formal annual review to discuss what they accomplished over the past year and where they want to go in the future.</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221395-3248-4087-B397-F8687CB678FF}" type="slidenum">
              <a:rPr lang="en-US" smtClean="0"/>
              <a:t>14</a:t>
            </a:fld>
            <a:endParaRPr lang="en-US"/>
          </a:p>
        </p:txBody>
      </p:sp>
    </p:spTree>
    <p:extLst>
      <p:ext uri="{BB962C8B-B14F-4D97-AF65-F5344CB8AC3E}">
        <p14:creationId xmlns:p14="http://schemas.microsoft.com/office/powerpoint/2010/main" val="345649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15</a:t>
            </a:fld>
            <a:endParaRPr lang="en-US"/>
          </a:p>
        </p:txBody>
      </p:sp>
    </p:spTree>
    <p:extLst>
      <p:ext uri="{BB962C8B-B14F-4D97-AF65-F5344CB8AC3E}">
        <p14:creationId xmlns:p14="http://schemas.microsoft.com/office/powerpoint/2010/main" val="75000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16</a:t>
            </a:fld>
            <a:endParaRPr lang="en-US"/>
          </a:p>
        </p:txBody>
      </p:sp>
    </p:spTree>
    <p:extLst>
      <p:ext uri="{BB962C8B-B14F-4D97-AF65-F5344CB8AC3E}">
        <p14:creationId xmlns:p14="http://schemas.microsoft.com/office/powerpoint/2010/main" val="3649602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17</a:t>
            </a:fld>
            <a:endParaRPr lang="en-US"/>
          </a:p>
        </p:txBody>
      </p:sp>
    </p:spTree>
    <p:extLst>
      <p:ext uri="{BB962C8B-B14F-4D97-AF65-F5344CB8AC3E}">
        <p14:creationId xmlns:p14="http://schemas.microsoft.com/office/powerpoint/2010/main" val="1854509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18</a:t>
            </a:fld>
            <a:endParaRPr lang="en-US"/>
          </a:p>
        </p:txBody>
      </p:sp>
    </p:spTree>
    <p:extLst>
      <p:ext uri="{BB962C8B-B14F-4D97-AF65-F5344CB8AC3E}">
        <p14:creationId xmlns:p14="http://schemas.microsoft.com/office/powerpoint/2010/main" val="3640241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19</a:t>
            </a:fld>
            <a:endParaRPr lang="en-US" dirty="0"/>
          </a:p>
        </p:txBody>
      </p:sp>
    </p:spTree>
    <p:extLst>
      <p:ext uri="{BB962C8B-B14F-4D97-AF65-F5344CB8AC3E}">
        <p14:creationId xmlns:p14="http://schemas.microsoft.com/office/powerpoint/2010/main" val="232879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2</a:t>
            </a:fld>
            <a:endParaRPr lang="en-US"/>
          </a:p>
        </p:txBody>
      </p:sp>
    </p:spTree>
    <p:extLst>
      <p:ext uri="{BB962C8B-B14F-4D97-AF65-F5344CB8AC3E}">
        <p14:creationId xmlns:p14="http://schemas.microsoft.com/office/powerpoint/2010/main" val="1237546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20</a:t>
            </a:fld>
            <a:endParaRPr lang="en-US"/>
          </a:p>
        </p:txBody>
      </p:sp>
    </p:spTree>
    <p:extLst>
      <p:ext uri="{BB962C8B-B14F-4D97-AF65-F5344CB8AC3E}">
        <p14:creationId xmlns:p14="http://schemas.microsoft.com/office/powerpoint/2010/main" val="943452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21</a:t>
            </a:fld>
            <a:endParaRPr lang="en-US"/>
          </a:p>
        </p:txBody>
      </p:sp>
    </p:spTree>
    <p:extLst>
      <p:ext uri="{BB962C8B-B14F-4D97-AF65-F5344CB8AC3E}">
        <p14:creationId xmlns:p14="http://schemas.microsoft.com/office/powerpoint/2010/main" val="2497507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22</a:t>
            </a:fld>
            <a:endParaRPr lang="en-US" dirty="0"/>
          </a:p>
        </p:txBody>
      </p:sp>
    </p:spTree>
    <p:extLst>
      <p:ext uri="{BB962C8B-B14F-4D97-AF65-F5344CB8AC3E}">
        <p14:creationId xmlns:p14="http://schemas.microsoft.com/office/powerpoint/2010/main" val="846994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23</a:t>
            </a:fld>
            <a:endParaRPr lang="en-US"/>
          </a:p>
        </p:txBody>
      </p:sp>
    </p:spTree>
    <p:extLst>
      <p:ext uri="{BB962C8B-B14F-4D97-AF65-F5344CB8AC3E}">
        <p14:creationId xmlns:p14="http://schemas.microsoft.com/office/powerpoint/2010/main" val="186016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24</a:t>
            </a:fld>
            <a:endParaRPr lang="en-US" dirty="0"/>
          </a:p>
        </p:txBody>
      </p:sp>
    </p:spTree>
    <p:extLst>
      <p:ext uri="{BB962C8B-B14F-4D97-AF65-F5344CB8AC3E}">
        <p14:creationId xmlns:p14="http://schemas.microsoft.com/office/powerpoint/2010/main" val="341078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25</a:t>
            </a:fld>
            <a:endParaRPr lang="en-US" dirty="0"/>
          </a:p>
        </p:txBody>
      </p:sp>
    </p:spTree>
    <p:extLst>
      <p:ext uri="{BB962C8B-B14F-4D97-AF65-F5344CB8AC3E}">
        <p14:creationId xmlns:p14="http://schemas.microsoft.com/office/powerpoint/2010/main" val="2060943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26</a:t>
            </a:fld>
            <a:endParaRPr lang="en-US" dirty="0"/>
          </a:p>
        </p:txBody>
      </p:sp>
    </p:spTree>
    <p:extLst>
      <p:ext uri="{BB962C8B-B14F-4D97-AF65-F5344CB8AC3E}">
        <p14:creationId xmlns:p14="http://schemas.microsoft.com/office/powerpoint/2010/main" val="21327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$22.78 billion increase in giving from 2019 (5.1% growth, 3.8% adjusted for inflation)</a:t>
            </a:r>
          </a:p>
          <a:p>
            <a:r>
              <a:rPr lang="en-US" sz="1200" dirty="0">
                <a:latin typeface="+mn-lt"/>
              </a:rPr>
              <a:t>All except two charitable subsectors experienced an increase in giving in 2020:</a:t>
            </a:r>
          </a:p>
          <a:p>
            <a:r>
              <a:rPr lang="en-US" sz="1200" dirty="0">
                <a:latin typeface="+mn-lt"/>
              </a:rPr>
              <a:t>        - e.g., religion, education, human services, animals, etc., experienced an increase in giving</a:t>
            </a:r>
          </a:p>
          <a:p>
            <a:r>
              <a:rPr lang="en-US" sz="1200" dirty="0">
                <a:latin typeface="+mn-lt"/>
              </a:rPr>
              <a:t>        - the two exceptions were arts &amp; culture and health (in person events/fundraisers were cancelled; arts &amp; culture often declines in economic downturns)</a:t>
            </a:r>
          </a:p>
          <a:p>
            <a:r>
              <a:rPr lang="en-US" sz="1200" dirty="0">
                <a:latin typeface="+mn-lt"/>
                <a:ea typeface="Calibri" panose="020F0502020204030204" pitchFamily="34" charset="0"/>
                <a:cs typeface="Times New Roman" panose="02020603050405020304" pitchFamily="18" charset="0"/>
              </a:rPr>
              <a:t>Factors that impacted charitable giving in 2020:</a:t>
            </a:r>
          </a:p>
          <a:p>
            <a:pPr>
              <a:lnSpc>
                <a:spcPct val="107000"/>
              </a:lnSpc>
              <a:spcAft>
                <a:spcPts val="824"/>
              </a:spcAft>
            </a:pPr>
            <a:r>
              <a:rPr lang="en-US" sz="1200" dirty="0">
                <a:latin typeface="+mn-lt"/>
                <a:ea typeface="Calibri" panose="020F0502020204030204" pitchFamily="34" charset="0"/>
                <a:cs typeface="Times New Roman" panose="02020603050405020304" pitchFamily="18" charset="0"/>
              </a:rPr>
              <a:t>(1) Health of stock market </a:t>
            </a:r>
            <a:r>
              <a:rPr lang="en-US" sz="1200" dirty="0">
                <a:latin typeface="+mn-lt"/>
                <a:ea typeface="Calibri" panose="020F0502020204030204" pitchFamily="34" charset="0"/>
                <a:cs typeface="Times New Roman" panose="02020603050405020304" pitchFamily="18" charset="0"/>
                <a:sym typeface="Wingdings" panose="05000000000000000000" pitchFamily="2" charset="2"/>
              </a:rPr>
              <a:t></a:t>
            </a:r>
            <a:r>
              <a:rPr lang="en-US" sz="1200" dirty="0">
                <a:latin typeface="+mn-lt"/>
                <a:ea typeface="Calibri" panose="020F0502020204030204" pitchFamily="34" charset="0"/>
                <a:cs typeface="Times New Roman" panose="02020603050405020304" pitchFamily="18" charset="0"/>
              </a:rPr>
              <a:t> S&amp;P grew 16.3% over previous year (types of giving related to asset growth benefitted)</a:t>
            </a:r>
          </a:p>
          <a:p>
            <a:pPr>
              <a:lnSpc>
                <a:spcPct val="107000"/>
              </a:lnSpc>
              <a:spcAft>
                <a:spcPts val="824"/>
              </a:spcAft>
            </a:pPr>
            <a:r>
              <a:rPr lang="en-US" sz="1200" dirty="0">
                <a:latin typeface="+mn-lt"/>
                <a:ea typeface="Calibri" panose="020F0502020204030204" pitchFamily="34" charset="0"/>
                <a:cs typeface="Times New Roman" panose="02020603050405020304" pitchFamily="18" charset="0"/>
              </a:rPr>
              <a:t>(2) GDP declined by 2.3% (affects corporate giving), corporate pre-tax dollars declined</a:t>
            </a:r>
          </a:p>
          <a:p>
            <a:pPr>
              <a:lnSpc>
                <a:spcPct val="107000"/>
              </a:lnSpc>
              <a:spcAft>
                <a:spcPts val="824"/>
              </a:spcAft>
            </a:pPr>
            <a:r>
              <a:rPr lang="en-US" sz="1200" dirty="0">
                <a:latin typeface="+mn-lt"/>
                <a:ea typeface="Calibri" panose="020F0502020204030204" pitchFamily="34" charset="0"/>
                <a:cs typeface="Times New Roman" panose="02020603050405020304" pitchFamily="18" charset="0"/>
              </a:rPr>
              <a:t>(3) CARES Act helped boost economy, grew personal income</a:t>
            </a:r>
          </a:p>
          <a:p>
            <a:pPr>
              <a:lnSpc>
                <a:spcPct val="107000"/>
              </a:lnSpc>
              <a:spcAft>
                <a:spcPts val="824"/>
              </a:spcAft>
            </a:pPr>
            <a:r>
              <a:rPr lang="en-US" sz="1200" dirty="0">
                <a:latin typeface="+mn-lt"/>
                <a:ea typeface="Calibri" panose="020F0502020204030204" pitchFamily="34" charset="0"/>
                <a:cs typeface="Times New Roman" panose="02020603050405020304" pitchFamily="18" charset="0"/>
              </a:rPr>
              <a:t>(4) Unforeseen events &amp; circumstances: i.e., the pandemic spurred giving (though much broader than natural disaster)</a:t>
            </a:r>
            <a:endParaRPr lang="en-US" sz="1200" dirty="0">
              <a:latin typeface="+mn-lt"/>
            </a:endParaRPr>
          </a:p>
        </p:txBody>
      </p:sp>
      <p:sp>
        <p:nvSpPr>
          <p:cNvPr id="4" name="Slide Number Placeholder 3"/>
          <p:cNvSpPr>
            <a:spLocks noGrp="1"/>
          </p:cNvSpPr>
          <p:nvPr>
            <p:ph type="sldNum" sz="quarter" idx="5"/>
          </p:nvPr>
        </p:nvSpPr>
        <p:spPr/>
        <p:txBody>
          <a:bodyPr/>
          <a:lstStyle/>
          <a:p>
            <a:fld id="{BC248FF8-6499-4A73-8618-CEDB5BE68F74}" type="slidenum">
              <a:rPr lang="en-US" smtClean="0"/>
              <a:t>3</a:t>
            </a:fld>
            <a:endParaRPr lang="en-US" dirty="0"/>
          </a:p>
        </p:txBody>
      </p:sp>
    </p:spTree>
    <p:extLst>
      <p:ext uri="{BB962C8B-B14F-4D97-AF65-F5344CB8AC3E}">
        <p14:creationId xmlns:p14="http://schemas.microsoft.com/office/powerpoint/2010/main" val="128814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uristica"/>
              </a:rPr>
              <a:t>The overall growth projected in the report is based on several assumptions, namely that the economy will grow rapidly in 2021 as more people are vaccinated and the need for social-distancing mandates declines.</a:t>
            </a:r>
          </a:p>
          <a:p>
            <a:endParaRPr lang="en-US" b="0" i="0" dirty="0">
              <a:solidFill>
                <a:srgbClr val="333333"/>
              </a:solidFill>
              <a:effectLst/>
              <a:latin typeface="Heuristica"/>
            </a:endParaRPr>
          </a:p>
          <a:p>
            <a:r>
              <a:rPr lang="en-US" b="0" i="0" dirty="0">
                <a:solidFill>
                  <a:srgbClr val="333333"/>
                </a:solidFill>
                <a:effectLst/>
                <a:latin typeface="Heuristica"/>
              </a:rPr>
              <a:t>The report recognizes that </a:t>
            </a:r>
            <a:r>
              <a:rPr lang="en-US" dirty="0"/>
              <a:t>2020 was an extraordinarily volatile year, and unforeseen circumstances and events could further shift the charitable landscape</a:t>
            </a:r>
          </a:p>
          <a:p>
            <a:endParaRPr lang="en-US" dirty="0"/>
          </a:p>
        </p:txBody>
      </p:sp>
      <p:sp>
        <p:nvSpPr>
          <p:cNvPr id="4" name="Slide Number Placeholder 3"/>
          <p:cNvSpPr>
            <a:spLocks noGrp="1"/>
          </p:cNvSpPr>
          <p:nvPr>
            <p:ph type="sldNum" sz="quarter" idx="5"/>
          </p:nvPr>
        </p:nvSpPr>
        <p:spPr/>
        <p:txBody>
          <a:bodyPr/>
          <a:lstStyle/>
          <a:p>
            <a:fld id="{BC248FF8-6499-4A73-8618-CEDB5BE68F74}" type="slidenum">
              <a:rPr lang="en-US" smtClean="0"/>
              <a:t>4</a:t>
            </a:fld>
            <a:endParaRPr lang="en-US" dirty="0"/>
          </a:p>
        </p:txBody>
      </p:sp>
    </p:spTree>
    <p:extLst>
      <p:ext uri="{BB962C8B-B14F-4D97-AF65-F5344CB8AC3E}">
        <p14:creationId xmlns:p14="http://schemas.microsoft.com/office/powerpoint/2010/main" val="166951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5</a:t>
            </a:fld>
            <a:endParaRPr lang="en-US"/>
          </a:p>
        </p:txBody>
      </p:sp>
    </p:spTree>
    <p:extLst>
      <p:ext uri="{BB962C8B-B14F-4D97-AF65-F5344CB8AC3E}">
        <p14:creationId xmlns:p14="http://schemas.microsoft.com/office/powerpoint/2010/main" val="376586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21395-3248-4087-B397-F8687CB678FF}" type="slidenum">
              <a:rPr lang="en-US" smtClean="0"/>
              <a:t>6</a:t>
            </a:fld>
            <a:endParaRPr lang="en-US"/>
          </a:p>
        </p:txBody>
      </p:sp>
    </p:spTree>
    <p:extLst>
      <p:ext uri="{BB962C8B-B14F-4D97-AF65-F5344CB8AC3E}">
        <p14:creationId xmlns:p14="http://schemas.microsoft.com/office/powerpoint/2010/main" val="106528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7</a:t>
            </a:fld>
            <a:endParaRPr lang="en-US"/>
          </a:p>
        </p:txBody>
      </p:sp>
    </p:spTree>
    <p:extLst>
      <p:ext uri="{BB962C8B-B14F-4D97-AF65-F5344CB8AC3E}">
        <p14:creationId xmlns:p14="http://schemas.microsoft.com/office/powerpoint/2010/main" val="192389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8</a:t>
            </a:fld>
            <a:endParaRPr lang="en-US"/>
          </a:p>
        </p:txBody>
      </p:sp>
    </p:spTree>
    <p:extLst>
      <p:ext uri="{BB962C8B-B14F-4D97-AF65-F5344CB8AC3E}">
        <p14:creationId xmlns:p14="http://schemas.microsoft.com/office/powerpoint/2010/main" val="254545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221395-3248-4087-B397-F8687CB678FF}" type="slidenum">
              <a:rPr lang="en-US" smtClean="0"/>
              <a:t>9</a:t>
            </a:fld>
            <a:endParaRPr lang="en-US"/>
          </a:p>
        </p:txBody>
      </p:sp>
    </p:spTree>
    <p:extLst>
      <p:ext uri="{BB962C8B-B14F-4D97-AF65-F5344CB8AC3E}">
        <p14:creationId xmlns:p14="http://schemas.microsoft.com/office/powerpoint/2010/main" val="342160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1B525-F493-4D08-BCE1-8CF46BC8D02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146781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1B525-F493-4D08-BCE1-8CF46BC8D02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143769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1B525-F493-4D08-BCE1-8CF46BC8D02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21347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247" r="15358" b="18038"/>
          <a:stretch/>
        </p:blipFill>
        <p:spPr>
          <a:xfrm>
            <a:off x="350380" y="228477"/>
            <a:ext cx="8485973" cy="6375524"/>
          </a:xfrm>
          <a:prstGeom prst="rect">
            <a:avLst/>
          </a:prstGeom>
        </p:spPr>
      </p:pic>
      <p:cxnSp>
        <p:nvCxnSpPr>
          <p:cNvPr id="5" name="Straight Connector 4"/>
          <p:cNvCxnSpPr/>
          <p:nvPr/>
        </p:nvCxnSpPr>
        <p:spPr>
          <a:xfrm flipV="1">
            <a:off x="104978" y="2362671"/>
            <a:ext cx="8969781" cy="1575"/>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6682" y="4501585"/>
            <a:ext cx="8969781" cy="1575"/>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78282" y="2342160"/>
            <a:ext cx="3116477" cy="2159425"/>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8" name="Rectangle 7"/>
          <p:cNvSpPr/>
          <p:nvPr/>
        </p:nvSpPr>
        <p:spPr>
          <a:xfrm>
            <a:off x="5869986" y="228482"/>
            <a:ext cx="3116477" cy="2159425"/>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9" name="Rectangle 8"/>
          <p:cNvSpPr/>
          <p:nvPr/>
        </p:nvSpPr>
        <p:spPr>
          <a:xfrm>
            <a:off x="5869986" y="4522093"/>
            <a:ext cx="3116477" cy="2081908"/>
          </a:xfrm>
          <a:prstGeom prst="rect">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846" y="2797448"/>
            <a:ext cx="4001531" cy="1311948"/>
          </a:xfrm>
          <a:prstGeom prst="rect">
            <a:avLst/>
          </a:prstGeom>
        </p:spPr>
      </p:pic>
    </p:spTree>
    <p:extLst>
      <p:ext uri="{BB962C8B-B14F-4D97-AF65-F5344CB8AC3E}">
        <p14:creationId xmlns:p14="http://schemas.microsoft.com/office/powerpoint/2010/main" val="2976464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Width Content—White">
    <p:spTree>
      <p:nvGrpSpPr>
        <p:cNvPr id="1" name=""/>
        <p:cNvGrpSpPr/>
        <p:nvPr/>
      </p:nvGrpSpPr>
      <p:grpSpPr>
        <a:xfrm>
          <a:off x="0" y="0"/>
          <a:ext cx="0" cy="0"/>
          <a:chOff x="0" y="0"/>
          <a:chExt cx="0" cy="0"/>
        </a:xfrm>
      </p:grpSpPr>
      <p:sp>
        <p:nvSpPr>
          <p:cNvPr id="4" name="Rectangle 3"/>
          <p:cNvSpPr/>
          <p:nvPr userDrawn="1"/>
        </p:nvSpPr>
        <p:spPr>
          <a:xfrm>
            <a:off x="178280" y="1103586"/>
            <a:ext cx="8788728" cy="5754414"/>
          </a:xfrm>
          <a:prstGeom prst="rect">
            <a:avLst/>
          </a:prstGeom>
          <a:gradFill flip="none" rotWithShape="1">
            <a:gsLst>
              <a:gs pos="0">
                <a:schemeClr val="bg2">
                  <a:lumMod val="60000"/>
                  <a:lumOff val="4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lumMod val="85000"/>
                </a:srgbClr>
              </a:solidFill>
            </a:endParaRPr>
          </a:p>
        </p:txBody>
      </p:sp>
      <p:sp>
        <p:nvSpPr>
          <p:cNvPr id="17" name="Text Placeholder 15"/>
          <p:cNvSpPr>
            <a:spLocks noGrp="1"/>
          </p:cNvSpPr>
          <p:nvPr>
            <p:ph type="body" sz="quarter" idx="13"/>
          </p:nvPr>
        </p:nvSpPr>
        <p:spPr>
          <a:xfrm>
            <a:off x="355601" y="1460939"/>
            <a:ext cx="8429625" cy="4918696"/>
          </a:xfrm>
          <a:prstGeom prst="rect">
            <a:avLst/>
          </a:prstGeom>
        </p:spPr>
        <p:txBody>
          <a:bodyPr vert="horz" lIns="0" tIns="0"/>
          <a:lstStyle>
            <a:lvl1pPr marL="182880" indent="-182880">
              <a:spcBef>
                <a:spcPts val="600"/>
              </a:spcBef>
              <a:spcAft>
                <a:spcPts val="300"/>
              </a:spcAft>
              <a:buSzPct val="90000"/>
              <a:buFont typeface="Wingdings" charset="2"/>
              <a:buChar char="§"/>
              <a:defRPr sz="1600">
                <a:solidFill>
                  <a:schemeClr val="tx1"/>
                </a:solidFill>
              </a:defRPr>
            </a:lvl1pPr>
            <a:lvl2pPr marL="365760" indent="-182880">
              <a:spcBef>
                <a:spcPts val="600"/>
              </a:spcBef>
              <a:spcAft>
                <a:spcPts val="300"/>
              </a:spcAft>
              <a:buSzPct val="90000"/>
              <a:buFont typeface="Wingdings" charset="2"/>
              <a:buChar char="§"/>
              <a:defRPr sz="1400" baseline="0">
                <a:solidFill>
                  <a:schemeClr val="tx1"/>
                </a:solidFill>
              </a:defRPr>
            </a:lvl2pPr>
            <a:lvl3pPr marL="274320" indent="-137160">
              <a:spcBef>
                <a:spcPts val="600"/>
              </a:spcBef>
              <a:spcAft>
                <a:spcPts val="300"/>
              </a:spcAft>
              <a:buFont typeface="Arial"/>
              <a:buChar char="•"/>
              <a:defRPr sz="900">
                <a:solidFill>
                  <a:schemeClr val="tx1"/>
                </a:solidFill>
              </a:defRPr>
            </a:lvl3pPr>
            <a:lvl4pPr marL="1371600" indent="0">
              <a:buNone/>
              <a:defRPr/>
            </a:lvl4pPr>
          </a:lstStyle>
          <a:p>
            <a:pPr lvl="0"/>
            <a:r>
              <a:rPr lang="en-US" dirty="0"/>
              <a:t>Click to edit Master text styles</a:t>
            </a:r>
          </a:p>
          <a:p>
            <a:pPr lvl="1"/>
            <a:r>
              <a:rPr lang="en-US" dirty="0"/>
              <a:t>Second level</a:t>
            </a:r>
          </a:p>
        </p:txBody>
      </p:sp>
      <p:sp>
        <p:nvSpPr>
          <p:cNvPr id="19" name="Text Placeholder 15"/>
          <p:cNvSpPr>
            <a:spLocks noGrp="1"/>
          </p:cNvSpPr>
          <p:nvPr>
            <p:ph type="body" sz="quarter" idx="14" hasCustomPrompt="1"/>
          </p:nvPr>
        </p:nvSpPr>
        <p:spPr>
          <a:xfrm>
            <a:off x="173818" y="243623"/>
            <a:ext cx="8793190" cy="770328"/>
          </a:xfrm>
          <a:prstGeom prst="rect">
            <a:avLst/>
          </a:prstGeom>
        </p:spPr>
        <p:txBody>
          <a:bodyPr vert="horz" lIns="0" tIns="0" rIns="0" bIns="0"/>
          <a:lstStyle>
            <a:lvl1pPr marL="0" indent="0" algn="ctr">
              <a:lnSpc>
                <a:spcPct val="90000"/>
              </a:lnSpc>
              <a:spcBef>
                <a:spcPts val="600"/>
              </a:spcBef>
              <a:spcAft>
                <a:spcPts val="300"/>
              </a:spcAft>
              <a:buFont typeface="Wingdings" charset="2"/>
              <a:buNone/>
              <a:defRPr sz="2000" b="0">
                <a:solidFill>
                  <a:schemeClr val="bg1"/>
                </a:solidFill>
                <a:latin typeface="+mj-lt"/>
              </a:defRPr>
            </a:lvl1pPr>
            <a:lvl2pPr marL="0" indent="0">
              <a:lnSpc>
                <a:spcPct val="90000"/>
              </a:lnSpc>
              <a:spcBef>
                <a:spcPts val="0"/>
              </a:spcBef>
              <a:spcAft>
                <a:spcPts val="0"/>
              </a:spcAft>
              <a:buFont typeface="Wingdings" charset="2"/>
              <a:buNone/>
              <a:defRPr sz="2000" baseline="0">
                <a:solidFill>
                  <a:schemeClr val="tx1"/>
                </a:solidFill>
                <a:latin typeface="+mj-lt"/>
              </a:defRPr>
            </a:lvl2pPr>
            <a:lvl3pPr marL="274320" indent="-137160">
              <a:spcBef>
                <a:spcPts val="600"/>
              </a:spcBef>
              <a:spcAft>
                <a:spcPts val="300"/>
              </a:spcAft>
              <a:buFont typeface="Arial"/>
              <a:buChar char="•"/>
              <a:defRPr sz="900">
                <a:solidFill>
                  <a:schemeClr val="tx1"/>
                </a:solidFill>
              </a:defRPr>
            </a:lvl3pPr>
            <a:lvl4pPr marL="1371600" indent="0">
              <a:buNone/>
              <a:defRPr/>
            </a:lvl4pPr>
          </a:lstStyle>
          <a:p>
            <a:pPr algn="ctr"/>
            <a:r>
              <a:rPr lang="en-US" dirty="0">
                <a:solidFill>
                  <a:schemeClr val="bg1"/>
                </a:solidFill>
              </a:rPr>
              <a:t>SLIDE HEADER</a:t>
            </a:r>
          </a:p>
        </p:txBody>
      </p:sp>
      <p:sp>
        <p:nvSpPr>
          <p:cNvPr id="6" name="Slide Number Placeholder 3">
            <a:extLst>
              <a:ext uri="{FF2B5EF4-FFF2-40B4-BE49-F238E27FC236}">
                <a16:creationId xmlns:a16="http://schemas.microsoft.com/office/drawing/2014/main" id="{423D0654-9D93-4B6D-A008-BB5EA43A446A}"/>
              </a:ext>
            </a:extLst>
          </p:cNvPr>
          <p:cNvSpPr txBox="1">
            <a:spLocks/>
          </p:cNvSpPr>
          <p:nvPr userDrawn="1"/>
        </p:nvSpPr>
        <p:spPr>
          <a:xfrm>
            <a:off x="8622053" y="6476352"/>
            <a:ext cx="689909" cy="5198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6E9084-D5E9-405B-ABAB-65B39E3D91E9}" type="slidenum">
              <a:rPr lang="en-US" sz="1200" smtClean="0">
                <a:solidFill>
                  <a:srgbClr val="4D4D4F"/>
                </a:solidFill>
              </a:rPr>
              <a:pPr/>
              <a:t>‹#›</a:t>
            </a:fld>
            <a:endParaRPr lang="en-US" dirty="0">
              <a:solidFill>
                <a:srgbClr val="4D4D4F"/>
              </a:solidFill>
            </a:endParaRPr>
          </a:p>
        </p:txBody>
      </p:sp>
      <p:pic>
        <p:nvPicPr>
          <p:cNvPr id="8" name="Picture 7">
            <a:extLst>
              <a:ext uri="{FF2B5EF4-FFF2-40B4-BE49-F238E27FC236}">
                <a16:creationId xmlns:a16="http://schemas.microsoft.com/office/drawing/2014/main" id="{2F43B7BE-C6AD-9142-8636-18C66F42F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99" y="5922335"/>
            <a:ext cx="985968" cy="909648"/>
          </a:xfrm>
          <a:prstGeom prst="rect">
            <a:avLst/>
          </a:prstGeom>
        </p:spPr>
      </p:pic>
    </p:spTree>
    <p:extLst>
      <p:ext uri="{BB962C8B-B14F-4D97-AF65-F5344CB8AC3E}">
        <p14:creationId xmlns:p14="http://schemas.microsoft.com/office/powerpoint/2010/main" val="15133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1B525-F493-4D08-BCE1-8CF46BC8D02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86355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1B525-F493-4D08-BCE1-8CF46BC8D02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236883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1B525-F493-4D08-BCE1-8CF46BC8D02D}"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362421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1B525-F493-4D08-BCE1-8CF46BC8D02D}"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224313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1B525-F493-4D08-BCE1-8CF46BC8D02D}"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124790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1B525-F493-4D08-BCE1-8CF46BC8D02D}"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316590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11B525-F493-4D08-BCE1-8CF46BC8D02D}"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425128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11B525-F493-4D08-BCE1-8CF46BC8D02D}"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2117E-6857-4407-A581-59515D66CBF9}" type="slidenum">
              <a:rPr lang="en-US" smtClean="0"/>
              <a:t>‹#›</a:t>
            </a:fld>
            <a:endParaRPr lang="en-US"/>
          </a:p>
        </p:txBody>
      </p:sp>
    </p:spTree>
    <p:extLst>
      <p:ext uri="{BB962C8B-B14F-4D97-AF65-F5344CB8AC3E}">
        <p14:creationId xmlns:p14="http://schemas.microsoft.com/office/powerpoint/2010/main" val="26039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1B525-F493-4D08-BCE1-8CF46BC8D02D}" type="datetimeFigureOut">
              <a:rPr lang="en-US" smtClean="0"/>
              <a:t>10/25/2021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2117E-6857-4407-A581-59515D66CBF9}" type="slidenum">
              <a:rPr lang="en-US" smtClean="0"/>
              <a:t>‹#›</a:t>
            </a:fld>
            <a:endParaRPr lang="en-US"/>
          </a:p>
        </p:txBody>
      </p:sp>
    </p:spTree>
    <p:extLst>
      <p:ext uri="{BB962C8B-B14F-4D97-AF65-F5344CB8AC3E}">
        <p14:creationId xmlns:p14="http://schemas.microsoft.com/office/powerpoint/2010/main" val="26551648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5ADCB-009B-4475-9A85-6E56E09586F8}"/>
              </a:ext>
            </a:extLst>
          </p:cNvPr>
          <p:cNvSpPr/>
          <p:nvPr/>
        </p:nvSpPr>
        <p:spPr>
          <a:xfrm>
            <a:off x="6258297" y="771896"/>
            <a:ext cx="2438766" cy="369332"/>
          </a:xfrm>
          <a:prstGeom prst="rect">
            <a:avLst/>
          </a:prstGeom>
        </p:spPr>
        <p:txBody>
          <a:bodyPr wrap="square">
            <a:spAutoFit/>
          </a:bodyPr>
          <a:lstStyle/>
          <a:p>
            <a:pPr lvl="0" algn="ctr">
              <a:defRPr/>
            </a:pPr>
            <a:r>
              <a:rPr lang="en-US" dirty="0">
                <a:solidFill>
                  <a:prstClr val="white"/>
                </a:solidFill>
                <a:latin typeface="Garamond" panose="02020404030301010803" pitchFamily="18" charset="0"/>
                <a:ea typeface="Garamond" charset="0"/>
                <a:cs typeface="Garamond" charset="0"/>
              </a:rPr>
              <a:t>October 21, 2021</a:t>
            </a:r>
          </a:p>
        </p:txBody>
      </p:sp>
      <p:sp>
        <p:nvSpPr>
          <p:cNvPr id="5" name="TextBox 4">
            <a:extLst>
              <a:ext uri="{FF2B5EF4-FFF2-40B4-BE49-F238E27FC236}">
                <a16:creationId xmlns:a16="http://schemas.microsoft.com/office/drawing/2014/main" id="{68236781-6A23-4BB9-8D59-5919D1710703}"/>
              </a:ext>
            </a:extLst>
          </p:cNvPr>
          <p:cNvSpPr txBox="1"/>
          <p:nvPr/>
        </p:nvSpPr>
        <p:spPr>
          <a:xfrm>
            <a:off x="446940" y="534392"/>
            <a:ext cx="5431347" cy="954107"/>
          </a:xfrm>
          <a:prstGeom prst="rect">
            <a:avLst/>
          </a:prstGeom>
          <a:noFill/>
        </p:spPr>
        <p:txBody>
          <a:bodyPr wrap="square" rtlCol="0">
            <a:spAutoFit/>
          </a:bodyPr>
          <a:lstStyle/>
          <a:p>
            <a:r>
              <a:rPr lang="en-US" sz="2800" dirty="0">
                <a:solidFill>
                  <a:schemeClr val="bg1"/>
                </a:solidFill>
                <a:latin typeface="Garamond" panose="02020404030301010803" pitchFamily="18" charset="0"/>
              </a:rPr>
              <a:t>Real-Life, Strategic Charitable Planning Techniques</a:t>
            </a:r>
          </a:p>
        </p:txBody>
      </p:sp>
    </p:spTree>
    <p:extLst>
      <p:ext uri="{BB962C8B-B14F-4D97-AF65-F5344CB8AC3E}">
        <p14:creationId xmlns:p14="http://schemas.microsoft.com/office/powerpoint/2010/main" val="149539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596F8D-C2B8-41CA-9054-D62F5A62B784}"/>
              </a:ext>
            </a:extLst>
          </p:cNvPr>
          <p:cNvSpPr>
            <a:spLocks noGrp="1"/>
          </p:cNvSpPr>
          <p:nvPr>
            <p:ph type="body" sz="quarter" idx="14"/>
          </p:nvPr>
        </p:nvSpPr>
        <p:spPr>
          <a:xfrm>
            <a:off x="173038" y="242888"/>
            <a:ext cx="8794750" cy="771525"/>
          </a:xfrm>
          <a:solidFill>
            <a:srgbClr val="6F94C0"/>
          </a:solidFill>
        </p:spPr>
        <p:txBody>
          <a:bodyPr anchor="ctr"/>
          <a:lstStyle/>
          <a:p>
            <a:r>
              <a:rPr lang="en-US" sz="3200" b="1" dirty="0">
                <a:latin typeface="Garamond" panose="02020404030301010803" pitchFamily="18" charset="0"/>
              </a:rPr>
              <a:t>Case Study: Bunching Gifts</a:t>
            </a:r>
          </a:p>
        </p:txBody>
      </p:sp>
      <p:pic>
        <p:nvPicPr>
          <p:cNvPr id="2" name="Picture 1">
            <a:extLst>
              <a:ext uri="{FF2B5EF4-FFF2-40B4-BE49-F238E27FC236}">
                <a16:creationId xmlns:a16="http://schemas.microsoft.com/office/drawing/2014/main" id="{578E0421-DAD0-45BF-ADEB-9FAAF57BDBA3}"/>
              </a:ext>
            </a:extLst>
          </p:cNvPr>
          <p:cNvPicPr>
            <a:picLocks noChangeAspect="1"/>
          </p:cNvPicPr>
          <p:nvPr/>
        </p:nvPicPr>
        <p:blipFill>
          <a:blip r:embed="rId3"/>
          <a:stretch>
            <a:fillRect/>
          </a:stretch>
        </p:blipFill>
        <p:spPr>
          <a:xfrm>
            <a:off x="407988" y="1178650"/>
            <a:ext cx="8324850" cy="1969499"/>
          </a:xfrm>
          <a:prstGeom prst="rect">
            <a:avLst/>
          </a:prstGeom>
        </p:spPr>
      </p:pic>
      <p:pic>
        <p:nvPicPr>
          <p:cNvPr id="3" name="Picture 2">
            <a:extLst>
              <a:ext uri="{FF2B5EF4-FFF2-40B4-BE49-F238E27FC236}">
                <a16:creationId xmlns:a16="http://schemas.microsoft.com/office/drawing/2014/main" id="{0C69BCFB-D90F-4849-887B-9343BFCE9A96}"/>
              </a:ext>
            </a:extLst>
          </p:cNvPr>
          <p:cNvPicPr>
            <a:picLocks noChangeAspect="1"/>
          </p:cNvPicPr>
          <p:nvPr/>
        </p:nvPicPr>
        <p:blipFill>
          <a:blip r:embed="rId4"/>
          <a:stretch>
            <a:fillRect/>
          </a:stretch>
        </p:blipFill>
        <p:spPr>
          <a:xfrm>
            <a:off x="407988" y="3298100"/>
            <a:ext cx="8324850" cy="2240551"/>
          </a:xfrm>
          <a:prstGeom prst="rect">
            <a:avLst/>
          </a:prstGeom>
        </p:spPr>
      </p:pic>
      <p:pic>
        <p:nvPicPr>
          <p:cNvPr id="5" name="Picture 4">
            <a:extLst>
              <a:ext uri="{FF2B5EF4-FFF2-40B4-BE49-F238E27FC236}">
                <a16:creationId xmlns:a16="http://schemas.microsoft.com/office/drawing/2014/main" id="{966DC45E-156F-4C09-98CA-49AB93D3769E}"/>
              </a:ext>
            </a:extLst>
          </p:cNvPr>
          <p:cNvPicPr>
            <a:picLocks noChangeAspect="1"/>
          </p:cNvPicPr>
          <p:nvPr/>
        </p:nvPicPr>
        <p:blipFill>
          <a:blip r:embed="rId5"/>
          <a:stretch>
            <a:fillRect/>
          </a:stretch>
        </p:blipFill>
        <p:spPr>
          <a:xfrm>
            <a:off x="446088" y="5558245"/>
            <a:ext cx="8286750" cy="323850"/>
          </a:xfrm>
          <a:prstGeom prst="rect">
            <a:avLst/>
          </a:prstGeom>
        </p:spPr>
      </p:pic>
      <p:sp>
        <p:nvSpPr>
          <p:cNvPr id="6" name="TextBox 5">
            <a:extLst>
              <a:ext uri="{FF2B5EF4-FFF2-40B4-BE49-F238E27FC236}">
                <a16:creationId xmlns:a16="http://schemas.microsoft.com/office/drawing/2014/main" id="{9386CD34-7996-4C36-8C49-25E26021448C}"/>
              </a:ext>
            </a:extLst>
          </p:cNvPr>
          <p:cNvSpPr txBox="1"/>
          <p:nvPr/>
        </p:nvSpPr>
        <p:spPr>
          <a:xfrm>
            <a:off x="2942185" y="6128215"/>
            <a:ext cx="3294556" cy="369332"/>
          </a:xfrm>
          <a:prstGeom prst="rect">
            <a:avLst/>
          </a:prstGeom>
          <a:noFill/>
          <a:ln w="25400" cmpd="sng">
            <a:solidFill>
              <a:srgbClr val="00B050"/>
            </a:solidFill>
          </a:ln>
        </p:spPr>
        <p:txBody>
          <a:bodyPr wrap="none" rtlCol="0">
            <a:spAutoFit/>
          </a:bodyPr>
          <a:lstStyle/>
          <a:p>
            <a:r>
              <a:rPr lang="en-US" dirty="0">
                <a:solidFill>
                  <a:srgbClr val="00B050"/>
                </a:solidFill>
              </a:rPr>
              <a:t>Tax savings = $5,376 (at 24%)</a:t>
            </a:r>
          </a:p>
        </p:txBody>
      </p:sp>
      <p:sp>
        <p:nvSpPr>
          <p:cNvPr id="8" name="TextBox 7">
            <a:extLst>
              <a:ext uri="{FF2B5EF4-FFF2-40B4-BE49-F238E27FC236}">
                <a16:creationId xmlns:a16="http://schemas.microsoft.com/office/drawing/2014/main" id="{2843CD37-1F94-4D76-8AB0-9383F6CCDFE3}"/>
              </a:ext>
            </a:extLst>
          </p:cNvPr>
          <p:cNvSpPr txBox="1"/>
          <p:nvPr/>
        </p:nvSpPr>
        <p:spPr>
          <a:xfrm>
            <a:off x="7272169" y="5154032"/>
            <a:ext cx="1146468" cy="369332"/>
          </a:xfrm>
          <a:prstGeom prst="rect">
            <a:avLst/>
          </a:prstGeom>
          <a:noFill/>
        </p:spPr>
        <p:txBody>
          <a:bodyPr wrap="none" rtlCol="0">
            <a:spAutoFit/>
          </a:bodyPr>
          <a:lstStyle/>
          <a:p>
            <a:pPr algn="l"/>
            <a:r>
              <a:rPr lang="en-US" dirty="0">
                <a:solidFill>
                  <a:schemeClr val="bg1"/>
                </a:solidFill>
                <a:highlight>
                  <a:srgbClr val="FF0000"/>
                </a:highlight>
              </a:rPr>
              <a:t>$135,400</a:t>
            </a:r>
          </a:p>
        </p:txBody>
      </p:sp>
      <p:sp>
        <p:nvSpPr>
          <p:cNvPr id="9" name="TextBox 8">
            <a:extLst>
              <a:ext uri="{FF2B5EF4-FFF2-40B4-BE49-F238E27FC236}">
                <a16:creationId xmlns:a16="http://schemas.microsoft.com/office/drawing/2014/main" id="{477C0027-1215-4E17-90C5-BBA53CD091ED}"/>
              </a:ext>
            </a:extLst>
          </p:cNvPr>
          <p:cNvSpPr txBox="1"/>
          <p:nvPr/>
        </p:nvSpPr>
        <p:spPr>
          <a:xfrm>
            <a:off x="7336289" y="5538651"/>
            <a:ext cx="1018227" cy="369332"/>
          </a:xfrm>
          <a:prstGeom prst="rect">
            <a:avLst/>
          </a:prstGeom>
          <a:noFill/>
        </p:spPr>
        <p:txBody>
          <a:bodyPr wrap="none" rtlCol="0">
            <a:spAutoFit/>
          </a:bodyPr>
          <a:lstStyle/>
          <a:p>
            <a:pPr algn="l"/>
            <a:r>
              <a:rPr lang="en-US" dirty="0">
                <a:solidFill>
                  <a:schemeClr val="bg1"/>
                </a:solidFill>
                <a:highlight>
                  <a:srgbClr val="FF0000"/>
                </a:highlight>
              </a:rPr>
              <a:t>$36,200</a:t>
            </a:r>
          </a:p>
        </p:txBody>
      </p:sp>
      <p:sp>
        <p:nvSpPr>
          <p:cNvPr id="10" name="TextBox 9">
            <a:extLst>
              <a:ext uri="{FF2B5EF4-FFF2-40B4-BE49-F238E27FC236}">
                <a16:creationId xmlns:a16="http://schemas.microsoft.com/office/drawing/2014/main" id="{D77C52E3-81E8-42CE-96EC-D59CFDC132AE}"/>
              </a:ext>
            </a:extLst>
          </p:cNvPr>
          <p:cNvSpPr txBox="1"/>
          <p:nvPr/>
        </p:nvSpPr>
        <p:spPr>
          <a:xfrm>
            <a:off x="4258440" y="6082048"/>
            <a:ext cx="1163413" cy="461665"/>
          </a:xfrm>
          <a:prstGeom prst="rect">
            <a:avLst/>
          </a:prstGeom>
          <a:noFill/>
        </p:spPr>
        <p:txBody>
          <a:bodyPr wrap="square" rtlCol="0">
            <a:spAutoFit/>
          </a:bodyPr>
          <a:lstStyle/>
          <a:p>
            <a:pPr algn="l"/>
            <a:r>
              <a:rPr lang="en-US" sz="2400" dirty="0">
                <a:highlight>
                  <a:srgbClr val="00FF00"/>
                </a:highlight>
              </a:rPr>
              <a:t>$8,688</a:t>
            </a:r>
          </a:p>
        </p:txBody>
      </p:sp>
    </p:spTree>
    <p:extLst>
      <p:ext uri="{BB962C8B-B14F-4D97-AF65-F5344CB8AC3E}">
        <p14:creationId xmlns:p14="http://schemas.microsoft.com/office/powerpoint/2010/main" val="38592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596F8D-C2B8-41CA-9054-D62F5A62B784}"/>
              </a:ext>
            </a:extLst>
          </p:cNvPr>
          <p:cNvSpPr>
            <a:spLocks noGrp="1"/>
          </p:cNvSpPr>
          <p:nvPr>
            <p:ph type="body" sz="quarter" idx="14"/>
          </p:nvPr>
        </p:nvSpPr>
        <p:spPr>
          <a:xfrm>
            <a:off x="173038" y="242888"/>
            <a:ext cx="8794750" cy="771525"/>
          </a:xfrm>
          <a:solidFill>
            <a:srgbClr val="6F94C0"/>
          </a:solidFill>
        </p:spPr>
        <p:txBody>
          <a:bodyPr anchor="ctr"/>
          <a:lstStyle/>
          <a:p>
            <a:r>
              <a:rPr lang="en-US" sz="3200" b="1" dirty="0">
                <a:latin typeface="Garamond" panose="02020404030301010803" pitchFamily="18" charset="0"/>
              </a:rPr>
              <a:t>Case Study: Convert Private Foundation to DAF</a:t>
            </a:r>
          </a:p>
        </p:txBody>
      </p:sp>
      <p:sp>
        <p:nvSpPr>
          <p:cNvPr id="2" name="TextBox 1">
            <a:extLst>
              <a:ext uri="{FF2B5EF4-FFF2-40B4-BE49-F238E27FC236}">
                <a16:creationId xmlns:a16="http://schemas.microsoft.com/office/drawing/2014/main" id="{777ADA34-5972-4E7A-B5AA-A5F30BF1FD7F}"/>
              </a:ext>
            </a:extLst>
          </p:cNvPr>
          <p:cNvSpPr txBox="1"/>
          <p:nvPr/>
        </p:nvSpPr>
        <p:spPr>
          <a:xfrm>
            <a:off x="590084" y="1290577"/>
            <a:ext cx="7960658" cy="5324535"/>
          </a:xfrm>
          <a:prstGeom prst="rect">
            <a:avLst/>
          </a:prstGeom>
          <a:noFill/>
        </p:spPr>
        <p:txBody>
          <a:bodyPr wrap="square" rtlCol="0">
            <a:spAutoFit/>
          </a:bodyPr>
          <a:lstStyle/>
          <a:p>
            <a:pPr algn="ctr"/>
            <a:r>
              <a:rPr lang="en-US" sz="2000" u="sng" dirty="0">
                <a:solidFill>
                  <a:srgbClr val="060606"/>
                </a:solidFill>
                <a:latin typeface="Garamond" panose="02020404030301010803" pitchFamily="18" charset="0"/>
              </a:rPr>
              <a:t>Background</a:t>
            </a:r>
          </a:p>
          <a:p>
            <a:pPr marL="285750" indent="-285750" algn="l">
              <a:buFont typeface="Arial" panose="020B0604020202020204" pitchFamily="34" charset="0"/>
              <a:buChar char="•"/>
            </a:pPr>
            <a:r>
              <a:rPr lang="en-US" sz="2000" dirty="0">
                <a:solidFill>
                  <a:srgbClr val="060606"/>
                </a:solidFill>
                <a:latin typeface="Garamond" panose="02020404030301010803" pitchFamily="18" charset="0"/>
              </a:rPr>
              <a:t>$9m private family foundation</a:t>
            </a:r>
          </a:p>
          <a:p>
            <a:pPr marL="285750" indent="-285750" algn="l">
              <a:buFont typeface="Arial" panose="020B0604020202020204" pitchFamily="34" charset="0"/>
              <a:buChar char="•"/>
            </a:pPr>
            <a:r>
              <a:rPr lang="en-US" sz="2000" dirty="0">
                <a:solidFill>
                  <a:srgbClr val="060606"/>
                </a:solidFill>
                <a:latin typeface="Garamond" panose="02020404030301010803" pitchFamily="18" charset="0"/>
              </a:rPr>
              <a:t>Lots of grants and other administrative work</a:t>
            </a:r>
          </a:p>
          <a:p>
            <a:pPr marL="285750" indent="-285750" algn="l">
              <a:buFont typeface="Arial" panose="020B0604020202020204" pitchFamily="34" charset="0"/>
              <a:buChar char="•"/>
            </a:pPr>
            <a:r>
              <a:rPr lang="en-US" sz="2000" dirty="0">
                <a:solidFill>
                  <a:srgbClr val="060606"/>
                </a:solidFill>
                <a:latin typeface="Garamond" panose="02020404030301010803" pitchFamily="18" charset="0"/>
              </a:rPr>
              <a:t>Three Directors disbursed throughout USA</a:t>
            </a:r>
          </a:p>
          <a:p>
            <a:pPr marL="285750" indent="-285750" algn="l">
              <a:buFont typeface="Arial" panose="020B0604020202020204" pitchFamily="34" charset="0"/>
              <a:buChar char="•"/>
            </a:pPr>
            <a:r>
              <a:rPr lang="en-US" sz="2000" dirty="0">
                <a:solidFill>
                  <a:srgbClr val="060606"/>
                </a:solidFill>
                <a:latin typeface="Garamond" panose="02020404030301010803" pitchFamily="18" charset="0"/>
              </a:rPr>
              <a:t>Existing plan for the PF to eventually distribute to DAF</a:t>
            </a:r>
          </a:p>
          <a:p>
            <a:pPr marL="285750" indent="-285750" algn="l">
              <a:buFont typeface="Arial" panose="020B0604020202020204" pitchFamily="34" charset="0"/>
              <a:buChar char="•"/>
            </a:pPr>
            <a:endParaRPr lang="en-US" sz="2000" dirty="0">
              <a:solidFill>
                <a:srgbClr val="060606"/>
              </a:solidFill>
              <a:latin typeface="Garamond" panose="02020404030301010803" pitchFamily="18" charset="0"/>
            </a:endParaRPr>
          </a:p>
          <a:p>
            <a:pPr algn="ctr"/>
            <a:r>
              <a:rPr lang="en-US" sz="2000" u="sng" dirty="0">
                <a:solidFill>
                  <a:srgbClr val="060606"/>
                </a:solidFill>
                <a:latin typeface="Garamond" panose="02020404030301010803" pitchFamily="18" charset="0"/>
              </a:rPr>
              <a:t>Why Convert?</a:t>
            </a:r>
          </a:p>
          <a:p>
            <a:pPr marL="285750" indent="-285750" algn="l">
              <a:buFont typeface="Arial" panose="020B0604020202020204" pitchFamily="34" charset="0"/>
              <a:buChar char="•"/>
            </a:pPr>
            <a:r>
              <a:rPr lang="en-US" sz="2000" dirty="0">
                <a:solidFill>
                  <a:srgbClr val="060606"/>
                </a:solidFill>
                <a:latin typeface="Garamond" panose="02020404030301010803" pitchFamily="18" charset="0"/>
              </a:rPr>
              <a:t>Streamlined communication </a:t>
            </a:r>
          </a:p>
          <a:p>
            <a:pPr marL="285750" indent="-285750" algn="l">
              <a:buFont typeface="Arial" panose="020B0604020202020204" pitchFamily="34" charset="0"/>
              <a:buChar char="•"/>
            </a:pPr>
            <a:r>
              <a:rPr lang="en-US" sz="2000" dirty="0">
                <a:solidFill>
                  <a:srgbClr val="060606"/>
                </a:solidFill>
                <a:latin typeface="Garamond" panose="02020404030301010803" pitchFamily="18" charset="0"/>
              </a:rPr>
              <a:t>Centralized coordination and administration of all administration and grantmaking</a:t>
            </a:r>
          </a:p>
          <a:p>
            <a:pPr marL="285750" indent="-285750" algn="l">
              <a:buFont typeface="Arial" panose="020B0604020202020204" pitchFamily="34" charset="0"/>
              <a:buChar char="•"/>
            </a:pPr>
            <a:endParaRPr lang="en-US" sz="2000" dirty="0">
              <a:solidFill>
                <a:srgbClr val="060606"/>
              </a:solidFill>
              <a:latin typeface="Garamond" panose="02020404030301010803" pitchFamily="18" charset="0"/>
            </a:endParaRPr>
          </a:p>
          <a:p>
            <a:pPr algn="ctr"/>
            <a:r>
              <a:rPr lang="en-US" sz="2000" u="sng" dirty="0">
                <a:solidFill>
                  <a:srgbClr val="060606"/>
                </a:solidFill>
                <a:latin typeface="Garamond" panose="02020404030301010803" pitchFamily="18" charset="0"/>
              </a:rPr>
              <a:t>The Process</a:t>
            </a:r>
          </a:p>
          <a:p>
            <a:pPr marL="342900" indent="-342900" algn="l">
              <a:buFont typeface="Arial" panose="020B0604020202020204" pitchFamily="34" charset="0"/>
              <a:buChar char="•"/>
            </a:pPr>
            <a:r>
              <a:rPr lang="en-US" sz="2000" dirty="0">
                <a:solidFill>
                  <a:srgbClr val="060606"/>
                </a:solidFill>
                <a:latin typeface="Garamond" panose="02020404030301010803" pitchFamily="18" charset="0"/>
              </a:rPr>
              <a:t>Cleveland Foundation reviews all grantmaking, other activity, and assets</a:t>
            </a:r>
          </a:p>
          <a:p>
            <a:pPr marL="342900" indent="-342900" algn="l">
              <a:buFont typeface="Arial" panose="020B0604020202020204" pitchFamily="34" charset="0"/>
              <a:buChar char="•"/>
            </a:pPr>
            <a:r>
              <a:rPr lang="en-US" sz="2000" dirty="0">
                <a:solidFill>
                  <a:srgbClr val="060606"/>
                </a:solidFill>
                <a:latin typeface="Garamond" panose="02020404030301010803" pitchFamily="18" charset="0"/>
              </a:rPr>
              <a:t>Seamless coordination for an easy transition</a:t>
            </a:r>
          </a:p>
          <a:p>
            <a:pPr marL="285750" indent="-285750" algn="l">
              <a:buFont typeface="Arial" panose="020B0604020202020204" pitchFamily="34" charset="0"/>
              <a:buChar char="•"/>
            </a:pPr>
            <a:endParaRPr lang="en-US" sz="2000" dirty="0">
              <a:latin typeface="Garamond" panose="02020404030301010803" pitchFamily="18" charset="0"/>
            </a:endParaRPr>
          </a:p>
          <a:p>
            <a:pPr algn="l"/>
            <a:endParaRPr lang="en-US" sz="2000" dirty="0">
              <a:latin typeface="Garamond" panose="02020404030301010803" pitchFamily="18" charset="0"/>
            </a:endParaRPr>
          </a:p>
          <a:p>
            <a:pPr marL="285750" indent="-285750" algn="l">
              <a:buFont typeface="Arial" panose="020B0604020202020204" pitchFamily="34" charset="0"/>
              <a:buChar char="•"/>
            </a:pPr>
            <a:endParaRPr lang="en-US" sz="2000" dirty="0">
              <a:latin typeface="Garamond" panose="02020404030301010803" pitchFamily="18" charset="0"/>
            </a:endParaRPr>
          </a:p>
        </p:txBody>
      </p:sp>
    </p:spTree>
    <p:extLst>
      <p:ext uri="{BB962C8B-B14F-4D97-AF65-F5344CB8AC3E}">
        <p14:creationId xmlns:p14="http://schemas.microsoft.com/office/powerpoint/2010/main" val="23299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9A26C3F-8C5B-4BED-AFF2-0E09D3981520}"/>
              </a:ext>
            </a:extLst>
          </p:cNvPr>
          <p:cNvSpPr>
            <a:spLocks noGrp="1"/>
          </p:cNvSpPr>
          <p:nvPr>
            <p:ph type="body" sz="quarter" idx="14"/>
          </p:nvPr>
        </p:nvSpPr>
        <p:spPr>
          <a:xfrm>
            <a:off x="173038" y="242888"/>
            <a:ext cx="8794750" cy="771525"/>
          </a:xfrm>
          <a:solidFill>
            <a:srgbClr val="6F94C0"/>
          </a:solidFill>
        </p:spPr>
        <p:txBody>
          <a:bodyPr anchor="ctr"/>
          <a:lstStyle/>
          <a:p>
            <a:r>
              <a:rPr lang="en-US" sz="3200" b="1" dirty="0">
                <a:latin typeface="Garamond" panose="02020404030301010803" pitchFamily="18" charset="0"/>
                <a:cs typeface="Times New Roman" panose="02020603050405020304" pitchFamily="18" charset="0"/>
              </a:rPr>
              <a:t>Private Foundation vs. Donor Advised Fund</a:t>
            </a:r>
            <a:endParaRPr lang="en-US" sz="3200" dirty="0">
              <a:latin typeface="Garamond" panose="02020404030301010803" pitchFamily="18" charset="0"/>
            </a:endParaRPr>
          </a:p>
        </p:txBody>
      </p:sp>
      <p:graphicFrame>
        <p:nvGraphicFramePr>
          <p:cNvPr id="5" name="Table 4">
            <a:extLst>
              <a:ext uri="{FF2B5EF4-FFF2-40B4-BE49-F238E27FC236}">
                <a16:creationId xmlns:a16="http://schemas.microsoft.com/office/drawing/2014/main" id="{C04A8536-0D8F-46D1-8B2E-46CA73B99218}"/>
              </a:ext>
            </a:extLst>
          </p:cNvPr>
          <p:cNvGraphicFramePr>
            <a:graphicFrameLocks noGrp="1"/>
          </p:cNvGraphicFramePr>
          <p:nvPr>
            <p:extLst>
              <p:ext uri="{D42A27DB-BD31-4B8C-83A1-F6EECF244321}">
                <p14:modId xmlns:p14="http://schemas.microsoft.com/office/powerpoint/2010/main" val="1171107103"/>
              </p:ext>
            </p:extLst>
          </p:nvPr>
        </p:nvGraphicFramePr>
        <p:xfrm>
          <a:off x="173037" y="1099335"/>
          <a:ext cx="8794750" cy="4816221"/>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4397375">
                  <a:extLst>
                    <a:ext uri="{9D8B030D-6E8A-4147-A177-3AD203B41FA5}">
                      <a16:colId xmlns:a16="http://schemas.microsoft.com/office/drawing/2014/main" val="3239666604"/>
                    </a:ext>
                  </a:extLst>
                </a:gridCol>
                <a:gridCol w="4397375">
                  <a:extLst>
                    <a:ext uri="{9D8B030D-6E8A-4147-A177-3AD203B41FA5}">
                      <a16:colId xmlns:a16="http://schemas.microsoft.com/office/drawing/2014/main" val="104655276"/>
                    </a:ext>
                  </a:extLst>
                </a:gridCol>
              </a:tblGrid>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latin typeface="Garamond" panose="02020404030301010803" pitchFamily="18" charset="0"/>
                        </a:rPr>
                        <a:t>Private Foundation</a:t>
                      </a:r>
                      <a:endParaRPr kumimoji="0" lang="en-US" sz="1600" b="1" i="0" u="none" strike="noStrike" cap="none" normalizeH="0" baseline="0" dirty="0">
                        <a:ln>
                          <a:noFill/>
                        </a:ln>
                        <a:solidFill>
                          <a:srgbClr val="FFFFFF"/>
                        </a:solidFill>
                        <a:effectLst/>
                        <a:latin typeface="Garamond" panose="02020404030301010803" pitchFamily="18" charset="0"/>
                        <a:cs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latin typeface="Garamond" panose="02020404030301010803" pitchFamily="18" charset="0"/>
                        </a:rPr>
                        <a:t>Donor Advised Fund</a:t>
                      </a:r>
                      <a:endParaRPr kumimoji="0" lang="en-US" sz="1600" b="1" i="0" u="none" strike="noStrike" cap="none" normalizeH="0" baseline="0" dirty="0">
                        <a:ln>
                          <a:noFill/>
                        </a:ln>
                        <a:solidFill>
                          <a:srgbClr val="FFFFFF"/>
                        </a:solidFill>
                        <a:effectLst/>
                        <a:latin typeface="Garamond" panose="02020404030301010803" pitchFamily="18" charset="0"/>
                        <a:cs typeface="Arial" charset="0"/>
                      </a:endParaRPr>
                    </a:p>
                  </a:txBody>
                  <a:tcPr/>
                </a:tc>
                <a:extLst>
                  <a:ext uri="{0D108BD9-81ED-4DB2-BD59-A6C34878D82A}">
                    <a16:rowId xmlns:a16="http://schemas.microsoft.com/office/drawing/2014/main" val="870870411"/>
                  </a:ext>
                </a:extLst>
              </a:tr>
              <a:tr h="55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solidFill>
                            <a:srgbClr val="060606"/>
                          </a:solidFill>
                          <a:effectLst/>
                          <a:latin typeface="Garamond" panose="02020404030301010803" pitchFamily="18" charset="0"/>
                        </a:rPr>
                        <a:t>Separate nonprofit</a:t>
                      </a:r>
                      <a:endParaRPr kumimoji="0" lang="en-US" sz="1600" b="0" i="0" u="none" strike="noStrike" cap="none" normalizeH="0" baseline="0" dirty="0">
                        <a:ln>
                          <a:noFill/>
                        </a:ln>
                        <a:solidFill>
                          <a:srgbClr val="060606"/>
                        </a:solidFill>
                        <a:effectLst/>
                        <a:latin typeface="Garamond" panose="02020404030301010803" pitchFamily="18" charset="0"/>
                        <a:cs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solidFill>
                            <a:srgbClr val="060606"/>
                          </a:solidFill>
                          <a:effectLst/>
                          <a:latin typeface="Garamond" panose="02020404030301010803" pitchFamily="18" charset="0"/>
                        </a:rPr>
                        <a:t>[sponsoring organization] Fund with Donor input on Grantmaking</a:t>
                      </a:r>
                      <a:endParaRPr kumimoji="0" lang="en-US" sz="1600" b="0" i="0" u="none" strike="noStrike" cap="none" normalizeH="0" baseline="0" dirty="0">
                        <a:ln>
                          <a:noFill/>
                        </a:ln>
                        <a:solidFill>
                          <a:srgbClr val="060606"/>
                        </a:solidFill>
                        <a:effectLst/>
                        <a:latin typeface="Garamond" panose="02020404030301010803" pitchFamily="18" charset="0"/>
                        <a:cs typeface="Arial" charset="0"/>
                      </a:endParaRPr>
                    </a:p>
                  </a:txBody>
                  <a:tcPr/>
                </a:tc>
                <a:extLst>
                  <a:ext uri="{0D108BD9-81ED-4DB2-BD59-A6C34878D82A}">
                    <a16:rowId xmlns:a16="http://schemas.microsoft.com/office/drawing/2014/main" val="1796967154"/>
                  </a:ext>
                </a:extLst>
              </a:tr>
              <a:tr h="3770555">
                <a:tc>
                  <a:txBody>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Private Foundation</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Deductibility:</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solidFill>
                            <a:srgbClr val="060606"/>
                          </a:solidFill>
                          <a:effectLst/>
                          <a:latin typeface="Garamond" panose="02020404030301010803" pitchFamily="18" charset="0"/>
                        </a:rPr>
                        <a:t>       -20% AGI for appreciated property</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solidFill>
                            <a:srgbClr val="060606"/>
                          </a:solidFill>
                          <a:effectLst/>
                          <a:latin typeface="Garamond" panose="02020404030301010803" pitchFamily="18" charset="0"/>
                        </a:rPr>
                        <a:t>       -30% AGI cash</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2% taxation of investment income</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Minimum payout of 5%</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Detailed annual filing with IRS</a:t>
                      </a:r>
                    </a:p>
                    <a:p>
                      <a:pPr marL="174625" marR="0" lvl="0" indent="-174625"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Staff support or actively engaged volunteers needed to handle requests and grant making support</a:t>
                      </a:r>
                    </a:p>
                    <a:p>
                      <a:pPr marL="174625" marR="0" lvl="0" indent="-174625"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Trustees have complete control and responsibility of distributions and management of assets</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Public record of giving</a:t>
                      </a:r>
                      <a:endParaRPr lang="en-US" sz="1400" dirty="0">
                        <a:solidFill>
                          <a:srgbClr val="060606"/>
                        </a:solidFill>
                        <a:latin typeface="Garamond" panose="02020404030301010803" pitchFamily="18" charset="0"/>
                      </a:endParaRPr>
                    </a:p>
                  </a:txBody>
                  <a:tcPr/>
                </a:tc>
                <a:tc>
                  <a:txBody>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Public Charity</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Deductibility:</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solidFill>
                            <a:srgbClr val="060606"/>
                          </a:solidFill>
                          <a:effectLst/>
                          <a:latin typeface="Garamond" panose="02020404030301010803" pitchFamily="18" charset="0"/>
                        </a:rPr>
                        <a:t>       -30% AGI for appreciated property</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u="none" strike="noStrike" cap="none" normalizeH="0" baseline="0" dirty="0">
                          <a:ln>
                            <a:noFill/>
                          </a:ln>
                          <a:solidFill>
                            <a:srgbClr val="060606"/>
                          </a:solidFill>
                          <a:effectLst/>
                          <a:latin typeface="Garamond" panose="02020404030301010803" pitchFamily="18" charset="0"/>
                        </a:rPr>
                        <a:t>       -60% AGI cash</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No taxation on income </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No payout minimum</a:t>
                      </a:r>
                    </a:p>
                    <a:p>
                      <a:pPr marL="174625" marR="0" lvl="0" indent="-174625"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All filings handled by sponsoring organization</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Donor recommends grants</a:t>
                      </a:r>
                    </a:p>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u="none" strike="noStrike" cap="none" normalizeH="0" baseline="0" dirty="0">
                          <a:ln>
                            <a:noFill/>
                          </a:ln>
                          <a:solidFill>
                            <a:srgbClr val="060606"/>
                          </a:solidFill>
                          <a:effectLst/>
                          <a:latin typeface="Garamond" panose="02020404030301010803" pitchFamily="18" charset="0"/>
                        </a:rPr>
                        <a:t> Giving can be anonymous</a:t>
                      </a:r>
                      <a:endParaRPr kumimoji="0" lang="en-US" sz="1400" b="1" i="0" u="none" strike="noStrike" cap="none" normalizeH="0" baseline="0" dirty="0">
                        <a:ln>
                          <a:noFill/>
                        </a:ln>
                        <a:solidFill>
                          <a:srgbClr val="060606"/>
                        </a:solidFill>
                        <a:effectLst/>
                        <a:latin typeface="Garamond" panose="02020404030301010803" pitchFamily="18" charset="0"/>
                        <a:cs typeface="Arial" charset="0"/>
                      </a:endParaRPr>
                    </a:p>
                  </a:txBody>
                  <a:tcPr/>
                </a:tc>
                <a:extLst>
                  <a:ext uri="{0D108BD9-81ED-4DB2-BD59-A6C34878D82A}">
                    <a16:rowId xmlns:a16="http://schemas.microsoft.com/office/drawing/2014/main" val="2919390181"/>
                  </a:ext>
                </a:extLst>
              </a:tr>
            </a:tbl>
          </a:graphicData>
        </a:graphic>
      </p:graphicFrame>
    </p:spTree>
    <p:extLst>
      <p:ext uri="{BB962C8B-B14F-4D97-AF65-F5344CB8AC3E}">
        <p14:creationId xmlns:p14="http://schemas.microsoft.com/office/powerpoint/2010/main" val="307517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596F8D-C2B8-41CA-9054-D62F5A62B784}"/>
              </a:ext>
            </a:extLst>
          </p:cNvPr>
          <p:cNvSpPr>
            <a:spLocks noGrp="1"/>
          </p:cNvSpPr>
          <p:nvPr>
            <p:ph type="body" sz="quarter" idx="14"/>
          </p:nvPr>
        </p:nvSpPr>
        <p:spPr>
          <a:xfrm>
            <a:off x="173038" y="242888"/>
            <a:ext cx="8794750" cy="771525"/>
          </a:xfrm>
          <a:solidFill>
            <a:srgbClr val="6F94C0"/>
          </a:solidFill>
        </p:spPr>
        <p:txBody>
          <a:bodyPr anchor="ctr"/>
          <a:lstStyle/>
          <a:p>
            <a:r>
              <a:rPr lang="en-US" sz="3200" dirty="0">
                <a:latin typeface="Garamond" panose="02020404030301010803" pitchFamily="18" charset="0"/>
              </a:rPr>
              <a:t>Case Studies: Simplifying Giving</a:t>
            </a:r>
            <a:endParaRPr lang="en-US" sz="3200" b="1" dirty="0">
              <a:latin typeface="Garamond" panose="02020404030301010803" pitchFamily="18" charset="0"/>
            </a:endParaRPr>
          </a:p>
        </p:txBody>
      </p:sp>
      <p:sp>
        <p:nvSpPr>
          <p:cNvPr id="7" name="TextBox 6">
            <a:extLst>
              <a:ext uri="{FF2B5EF4-FFF2-40B4-BE49-F238E27FC236}">
                <a16:creationId xmlns:a16="http://schemas.microsoft.com/office/drawing/2014/main" id="{7D7CEB37-02CE-4156-940D-E1A826187E76}"/>
              </a:ext>
            </a:extLst>
          </p:cNvPr>
          <p:cNvSpPr txBox="1"/>
          <p:nvPr/>
        </p:nvSpPr>
        <p:spPr>
          <a:xfrm>
            <a:off x="400050" y="1394460"/>
            <a:ext cx="8389622" cy="50261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Garamond" panose="02020404030301010803" pitchFamily="18" charset="0"/>
              </a:rPr>
              <a:t>Marcus makes $50,000 in gifts to charities every year.</a:t>
            </a:r>
          </a:p>
          <a:p>
            <a:pPr marL="285750" indent="-285750">
              <a:lnSpc>
                <a:spcPct val="150000"/>
              </a:lnSpc>
              <a:buFont typeface="Arial" panose="020B0604020202020204" pitchFamily="34" charset="0"/>
              <a:buChar char="•"/>
            </a:pPr>
            <a:r>
              <a:rPr lang="en-US" sz="2400" dirty="0">
                <a:latin typeface="Garamond" panose="02020404030301010803" pitchFamily="18" charset="0"/>
              </a:rPr>
              <a:t>Appreciated stock.</a:t>
            </a:r>
          </a:p>
          <a:p>
            <a:pPr marL="285750" indent="-285750">
              <a:lnSpc>
                <a:spcPct val="150000"/>
              </a:lnSpc>
              <a:buFont typeface="Arial" panose="020B0604020202020204" pitchFamily="34" charset="0"/>
              <a:buChar char="•"/>
            </a:pPr>
            <a:r>
              <a:rPr lang="en-US" sz="2400" dirty="0">
                <a:latin typeface="Garamond" panose="02020404030301010803" pitchFamily="18" charset="0"/>
              </a:rPr>
              <a:t>~ 10 charities; $500 - $10,000</a:t>
            </a:r>
          </a:p>
          <a:p>
            <a:pPr marL="285750" indent="-285750">
              <a:lnSpc>
                <a:spcPct val="150000"/>
              </a:lnSpc>
              <a:buFont typeface="Arial" panose="020B0604020202020204" pitchFamily="34" charset="0"/>
              <a:buChar char="•"/>
            </a:pPr>
            <a:endParaRPr lang="en-US" sz="2400" dirty="0">
              <a:latin typeface="Garamond" panose="02020404030301010803" pitchFamily="18" charset="0"/>
            </a:endParaRPr>
          </a:p>
          <a:p>
            <a:pPr marL="285750" indent="-285750">
              <a:lnSpc>
                <a:spcPct val="150000"/>
              </a:lnSpc>
              <a:buFont typeface="Arial" panose="020B0604020202020204" pitchFamily="34" charset="0"/>
              <a:buChar char="•"/>
            </a:pPr>
            <a:r>
              <a:rPr lang="en-US" sz="2400" dirty="0">
                <a:latin typeface="Garamond" panose="02020404030301010803" pitchFamily="18" charset="0"/>
              </a:rPr>
              <a:t>Marcus opens DAF, funds with $50,000 appreciated stock</a:t>
            </a:r>
          </a:p>
          <a:p>
            <a:pPr marL="285750" indent="-285750">
              <a:lnSpc>
                <a:spcPct val="150000"/>
              </a:lnSpc>
              <a:buFont typeface="Arial" panose="020B0604020202020204" pitchFamily="34" charset="0"/>
              <a:buChar char="•"/>
            </a:pPr>
            <a:r>
              <a:rPr lang="en-US" sz="2400" dirty="0">
                <a:latin typeface="Garamond" panose="02020404030301010803" pitchFamily="18" charset="0"/>
              </a:rPr>
              <a:t>Recommend grants through our online portal</a:t>
            </a:r>
          </a:p>
          <a:p>
            <a:pPr marL="285750" indent="-285750">
              <a:lnSpc>
                <a:spcPct val="150000"/>
              </a:lnSpc>
              <a:buFont typeface="Arial" panose="020B0604020202020204" pitchFamily="34" charset="0"/>
              <a:buChar char="•"/>
            </a:pPr>
            <a:r>
              <a:rPr lang="en-US" sz="2400" dirty="0">
                <a:latin typeface="Garamond" panose="02020404030301010803" pitchFamily="18" charset="0"/>
              </a:rPr>
              <a:t>Only has one gift receipt for all his giving</a:t>
            </a:r>
          </a:p>
          <a:p>
            <a:pPr>
              <a:lnSpc>
                <a:spcPct val="150000"/>
              </a:lnSpc>
            </a:pPr>
            <a:endParaRPr lang="en-US" sz="2400" dirty="0">
              <a:latin typeface="Garamond" panose="02020404030301010803" pitchFamily="18" charset="0"/>
            </a:endParaRPr>
          </a:p>
          <a:p>
            <a:pPr marL="742950" lvl="1" indent="-285750">
              <a:lnSpc>
                <a:spcPct val="150000"/>
              </a:lnSpc>
              <a:buFont typeface="Arial" panose="020B0604020202020204" pitchFamily="34" charset="0"/>
              <a:buChar char="•"/>
            </a:pPr>
            <a:endParaRPr lang="en-US" sz="2400" dirty="0">
              <a:latin typeface="Garamond" panose="02020404030301010803" pitchFamily="18" charset="0"/>
            </a:endParaRPr>
          </a:p>
        </p:txBody>
      </p:sp>
    </p:spTree>
    <p:extLst>
      <p:ext uri="{BB962C8B-B14F-4D97-AF65-F5344CB8AC3E}">
        <p14:creationId xmlns:p14="http://schemas.microsoft.com/office/powerpoint/2010/main" val="13515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596F8D-C2B8-41CA-9054-D62F5A62B784}"/>
              </a:ext>
            </a:extLst>
          </p:cNvPr>
          <p:cNvSpPr>
            <a:spLocks noGrp="1"/>
          </p:cNvSpPr>
          <p:nvPr>
            <p:ph type="body" sz="quarter" idx="14"/>
          </p:nvPr>
        </p:nvSpPr>
        <p:spPr>
          <a:xfrm>
            <a:off x="173038" y="242888"/>
            <a:ext cx="8794750" cy="771525"/>
          </a:xfrm>
          <a:solidFill>
            <a:srgbClr val="6F94C0"/>
          </a:solidFill>
        </p:spPr>
        <p:txBody>
          <a:bodyPr anchor="ctr"/>
          <a:lstStyle/>
          <a:p>
            <a:r>
              <a:rPr lang="en-US" sz="3200" dirty="0">
                <a:latin typeface="Garamond" panose="02020404030301010803" pitchFamily="18" charset="0"/>
              </a:rPr>
              <a:t>Case Studies: Family Philanthropy</a:t>
            </a:r>
            <a:endParaRPr lang="en-US" sz="3200" b="1" dirty="0">
              <a:latin typeface="Garamond" panose="02020404030301010803" pitchFamily="18" charset="0"/>
            </a:endParaRPr>
          </a:p>
        </p:txBody>
      </p:sp>
      <p:sp>
        <p:nvSpPr>
          <p:cNvPr id="7" name="TextBox 6">
            <a:extLst>
              <a:ext uri="{FF2B5EF4-FFF2-40B4-BE49-F238E27FC236}">
                <a16:creationId xmlns:a16="http://schemas.microsoft.com/office/drawing/2014/main" id="{7D7CEB37-02CE-4156-940D-E1A826187E76}"/>
              </a:ext>
            </a:extLst>
          </p:cNvPr>
          <p:cNvSpPr txBox="1"/>
          <p:nvPr/>
        </p:nvSpPr>
        <p:spPr>
          <a:xfrm>
            <a:off x="321866" y="1074703"/>
            <a:ext cx="8497093" cy="52282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Garamond" panose="02020404030301010803" pitchFamily="18" charset="0"/>
              </a:rPr>
              <a:t>Background</a:t>
            </a:r>
          </a:p>
          <a:p>
            <a:pPr marL="742950" lvl="1" indent="-285750">
              <a:lnSpc>
                <a:spcPct val="150000"/>
              </a:lnSpc>
              <a:buFont typeface="Courier New" panose="02070309020205020404" pitchFamily="49" charset="0"/>
              <a:buChar char="o"/>
            </a:pPr>
            <a:r>
              <a:rPr lang="en-US" sz="1600" dirty="0">
                <a:latin typeface="Garamond" panose="02020404030301010803" pitchFamily="18" charset="0"/>
              </a:rPr>
              <a:t>Gen A’s desire to pass legacy of giving to Gen B through a multi-million-dollar fund</a:t>
            </a:r>
          </a:p>
          <a:p>
            <a:pPr marL="742950" lvl="1" indent="-285750">
              <a:lnSpc>
                <a:spcPct val="150000"/>
              </a:lnSpc>
              <a:buFont typeface="Courier New" panose="02070309020205020404" pitchFamily="49" charset="0"/>
              <a:buChar char="o"/>
            </a:pPr>
            <a:r>
              <a:rPr lang="en-US" sz="1600" dirty="0">
                <a:latin typeface="Garamond" panose="02020404030301010803" pitchFamily="18" charset="0"/>
              </a:rPr>
              <a:t>Family wasn’t sure how to execute grants in a way that would teach Gen B how to run the fund.</a:t>
            </a:r>
          </a:p>
          <a:p>
            <a:pPr marL="742950" lvl="1" indent="-285750">
              <a:lnSpc>
                <a:spcPct val="150000"/>
              </a:lnSpc>
              <a:buFont typeface="Courier New" panose="02070309020205020404" pitchFamily="49" charset="0"/>
              <a:buChar char="o"/>
            </a:pPr>
            <a:r>
              <a:rPr lang="en-US" sz="1600" dirty="0">
                <a:latin typeface="Garamond" panose="02020404030301010803" pitchFamily="18" charset="0"/>
              </a:rPr>
              <a:t>Professional advisor connected family to Cleveland Foundation; understood the family would desire personalized and customizable services as family’s needs changed </a:t>
            </a:r>
          </a:p>
          <a:p>
            <a:pPr marL="285750" indent="-285750">
              <a:lnSpc>
                <a:spcPct val="150000"/>
              </a:lnSpc>
              <a:buFont typeface="Arial" panose="020B0604020202020204" pitchFamily="34" charset="0"/>
              <a:buChar char="•"/>
            </a:pPr>
            <a:endParaRPr lang="en-US" sz="1600" dirty="0">
              <a:latin typeface="Garamond" panose="02020404030301010803" pitchFamily="18" charset="0"/>
            </a:endParaRPr>
          </a:p>
          <a:p>
            <a:pPr marL="285750" indent="-285750">
              <a:lnSpc>
                <a:spcPct val="150000"/>
              </a:lnSpc>
              <a:buFont typeface="Arial" panose="020B0604020202020204" pitchFamily="34" charset="0"/>
              <a:buChar char="•"/>
            </a:pPr>
            <a:r>
              <a:rPr lang="en-US" sz="1600" dirty="0">
                <a:latin typeface="Garamond" panose="02020404030301010803" pitchFamily="18" charset="0"/>
              </a:rPr>
              <a:t>Protocol</a:t>
            </a:r>
          </a:p>
          <a:p>
            <a:pPr marL="742950" lvl="1" indent="-285750">
              <a:lnSpc>
                <a:spcPct val="150000"/>
              </a:lnSpc>
              <a:buFont typeface="Courier New" panose="02070309020205020404" pitchFamily="49" charset="0"/>
              <a:buChar char="o"/>
            </a:pPr>
            <a:r>
              <a:rPr lang="en-US" sz="1600" dirty="0">
                <a:latin typeface="Garamond" panose="02020404030301010803" pitchFamily="18" charset="0"/>
              </a:rPr>
              <a:t>Cleveland Foundation chosen for resources we provide, </a:t>
            </a:r>
          </a:p>
          <a:p>
            <a:pPr lvl="1">
              <a:lnSpc>
                <a:spcPct val="150000"/>
              </a:lnSpc>
            </a:pPr>
            <a:r>
              <a:rPr lang="en-US" sz="1600" dirty="0">
                <a:latin typeface="Garamond" panose="02020404030301010803" pitchFamily="18" charset="0"/>
              </a:rPr>
              <a:t>	e.g. strategy, mapping policy and procedure.</a:t>
            </a:r>
          </a:p>
          <a:p>
            <a:pPr marL="742950" lvl="1" indent="-285750">
              <a:lnSpc>
                <a:spcPct val="150000"/>
              </a:lnSpc>
              <a:buFont typeface="Courier New" panose="02070309020205020404" pitchFamily="49" charset="0"/>
              <a:buChar char="o"/>
            </a:pPr>
            <a:r>
              <a:rPr lang="en-US" sz="1600" dirty="0">
                <a:latin typeface="Garamond" panose="02020404030301010803" pitchFamily="18" charset="0"/>
              </a:rPr>
              <a:t>DAF chosen for flexibility </a:t>
            </a:r>
          </a:p>
          <a:p>
            <a:pPr marL="742950" lvl="1" indent="-285750">
              <a:lnSpc>
                <a:spcPct val="150000"/>
              </a:lnSpc>
              <a:buFont typeface="Courier New" panose="02070309020205020404" pitchFamily="49" charset="0"/>
              <a:buChar char="o"/>
            </a:pPr>
            <a:r>
              <a:rPr lang="en-US" sz="1600" dirty="0">
                <a:latin typeface="Garamond" panose="02020404030301010803" pitchFamily="18" charset="0"/>
              </a:rPr>
              <a:t>Proactive approach with family</a:t>
            </a:r>
          </a:p>
          <a:p>
            <a:pPr marL="742950" lvl="1" indent="-285750">
              <a:lnSpc>
                <a:spcPct val="150000"/>
              </a:lnSpc>
              <a:buFont typeface="Courier New" panose="02070309020205020404" pitchFamily="49" charset="0"/>
              <a:buChar char="o"/>
            </a:pPr>
            <a:r>
              <a:rPr lang="en-US" sz="1600" dirty="0">
                <a:latin typeface="Garamond" panose="02020404030301010803" pitchFamily="18" charset="0"/>
              </a:rPr>
              <a:t>Formal annual review, with additional connections as needed</a:t>
            </a:r>
          </a:p>
          <a:p>
            <a:pPr marL="342900" indent="-342900">
              <a:lnSpc>
                <a:spcPct val="150000"/>
              </a:lnSpc>
              <a:buFont typeface="Arial" panose="020B0604020202020204" pitchFamily="34" charset="0"/>
              <a:buChar char="•"/>
            </a:pPr>
            <a:endParaRPr lang="en-US" sz="1600" dirty="0">
              <a:latin typeface="Garamond" panose="02020404030301010803" pitchFamily="18" charset="0"/>
            </a:endParaRPr>
          </a:p>
          <a:p>
            <a:pPr marL="742950" lvl="1" indent="-285750">
              <a:lnSpc>
                <a:spcPct val="150000"/>
              </a:lnSpc>
              <a:buFont typeface="Arial" panose="020B0604020202020204" pitchFamily="34" charset="0"/>
              <a:buChar char="•"/>
            </a:pPr>
            <a:endParaRPr lang="en-US" sz="1600" dirty="0">
              <a:latin typeface="Garamond" panose="02020404030301010803" pitchFamily="18" charset="0"/>
            </a:endParaRPr>
          </a:p>
        </p:txBody>
      </p:sp>
      <p:pic>
        <p:nvPicPr>
          <p:cNvPr id="5" name="Picture 4">
            <a:extLst>
              <a:ext uri="{FF2B5EF4-FFF2-40B4-BE49-F238E27FC236}">
                <a16:creationId xmlns:a16="http://schemas.microsoft.com/office/drawing/2014/main" id="{E5D81B6E-58A3-429A-9758-775416463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077" y="3688816"/>
            <a:ext cx="2627321" cy="1751547"/>
          </a:xfrm>
          <a:prstGeom prst="rect">
            <a:avLst/>
          </a:prstGeom>
        </p:spPr>
      </p:pic>
    </p:spTree>
    <p:extLst>
      <p:ext uri="{BB962C8B-B14F-4D97-AF65-F5344CB8AC3E}">
        <p14:creationId xmlns:p14="http://schemas.microsoft.com/office/powerpoint/2010/main" val="3192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9A26C3F-8C5B-4BED-AFF2-0E09D3981520}"/>
              </a:ext>
            </a:extLst>
          </p:cNvPr>
          <p:cNvSpPr>
            <a:spLocks noGrp="1"/>
          </p:cNvSpPr>
          <p:nvPr>
            <p:ph type="body" sz="quarter" idx="14"/>
          </p:nvPr>
        </p:nvSpPr>
        <p:spPr>
          <a:xfrm>
            <a:off x="173038" y="242888"/>
            <a:ext cx="8794750" cy="771525"/>
          </a:xfrm>
          <a:solidFill>
            <a:srgbClr val="6F94C0"/>
          </a:solidFill>
        </p:spPr>
        <p:txBody>
          <a:bodyPr anchor="ctr">
            <a:noAutofit/>
          </a:bodyPr>
          <a:lstStyle/>
          <a:p>
            <a:r>
              <a:rPr lang="en-US" sz="2700" b="1" dirty="0">
                <a:latin typeface="Garamond" panose="02020404030301010803" pitchFamily="18" charset="0"/>
                <a:cs typeface="Times New Roman" panose="02020603050405020304" pitchFamily="18" charset="0"/>
              </a:rPr>
              <a:t>Case Study: Gift of Real Estate</a:t>
            </a:r>
            <a:endParaRPr lang="en-US" sz="2700" dirty="0">
              <a:latin typeface="Garamond" panose="02020404030301010803" pitchFamily="18" charset="0"/>
            </a:endParaRPr>
          </a:p>
        </p:txBody>
      </p:sp>
      <p:sp>
        <p:nvSpPr>
          <p:cNvPr id="4" name="Rectangle 3">
            <a:extLst>
              <a:ext uri="{FF2B5EF4-FFF2-40B4-BE49-F238E27FC236}">
                <a16:creationId xmlns:a16="http://schemas.microsoft.com/office/drawing/2014/main" id="{98744939-4635-42D4-B90A-B18B2018FBAA}"/>
              </a:ext>
            </a:extLst>
          </p:cNvPr>
          <p:cNvSpPr txBox="1">
            <a:spLocks noChangeArrowheads="1"/>
          </p:cNvSpPr>
          <p:nvPr/>
        </p:nvSpPr>
        <p:spPr bwMode="auto">
          <a:xfrm>
            <a:off x="741164" y="1209926"/>
            <a:ext cx="8132380" cy="5064713"/>
          </a:xfrm>
          <a:prstGeom prst="rect">
            <a:avLst/>
          </a:prstGeom>
          <a:noFill/>
          <a:ln>
            <a:miter lim="800000"/>
            <a:headEnd/>
            <a:tailEnd/>
          </a:ln>
        </p:spPr>
        <p:txBody>
          <a:bodyPr vert="horz" wrap="square" lIns="89896" tIns="44948" rIns="89896" bIns="44948"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sz="1700" dirty="0">
                <a:latin typeface="Garamond" panose="02020404030301010803" pitchFamily="18" charset="0"/>
                <a:cs typeface="Times New Roman" panose="02020603050405020304" pitchFamily="18" charset="0"/>
              </a:rPr>
              <a:t>Facts</a:t>
            </a:r>
          </a:p>
          <a:p>
            <a:pPr lvl="1">
              <a:lnSpc>
                <a:spcPct val="120000"/>
              </a:lnSpc>
              <a:spcBef>
                <a:spcPts val="0"/>
              </a:spcBef>
            </a:pPr>
            <a:r>
              <a:rPr lang="en-US" sz="1700" dirty="0">
                <a:latin typeface="Garamond" panose="02020404030301010803" pitchFamily="18" charset="0"/>
                <a:cs typeface="Times New Roman" panose="02020603050405020304" pitchFamily="18" charset="0"/>
              </a:rPr>
              <a:t>Darlene has owned  vacation home for 30 years and                                           doesn’t want to maintain/manage anymore.</a:t>
            </a:r>
          </a:p>
          <a:p>
            <a:pPr lvl="1">
              <a:lnSpc>
                <a:spcPct val="120000"/>
              </a:lnSpc>
              <a:spcBef>
                <a:spcPts val="0"/>
              </a:spcBef>
            </a:pPr>
            <a:r>
              <a:rPr lang="en-US" sz="1700" dirty="0">
                <a:latin typeface="Garamond" panose="02020404030301010803" pitchFamily="18" charset="0"/>
                <a:cs typeface="Times New Roman" panose="02020603050405020304" pitchFamily="18" charset="0"/>
              </a:rPr>
              <a:t>Value = $400k; Adjusted Cost Basis = $100k</a:t>
            </a:r>
          </a:p>
          <a:p>
            <a:pPr lvl="1">
              <a:lnSpc>
                <a:spcPct val="120000"/>
              </a:lnSpc>
              <a:spcBef>
                <a:spcPts val="0"/>
              </a:spcBef>
            </a:pPr>
            <a:endParaRPr lang="en-US" sz="1700" dirty="0">
              <a:latin typeface="Garamond" panose="02020404030301010803" pitchFamily="18" charset="0"/>
              <a:cs typeface="Times New Roman" panose="02020603050405020304" pitchFamily="18" charset="0"/>
            </a:endParaRPr>
          </a:p>
          <a:p>
            <a:pPr>
              <a:lnSpc>
                <a:spcPct val="120000"/>
              </a:lnSpc>
              <a:spcBef>
                <a:spcPts val="0"/>
              </a:spcBef>
            </a:pPr>
            <a:r>
              <a:rPr lang="en-US" sz="1700" dirty="0">
                <a:latin typeface="Garamond" panose="02020404030301010803" pitchFamily="18" charset="0"/>
                <a:cs typeface="Times New Roman" panose="02020603050405020304" pitchFamily="18" charset="0"/>
              </a:rPr>
              <a:t>Option 1 – Sell, then make gifts</a:t>
            </a:r>
          </a:p>
          <a:p>
            <a:pPr lvl="1">
              <a:lnSpc>
                <a:spcPct val="120000"/>
              </a:lnSpc>
              <a:spcBef>
                <a:spcPts val="0"/>
              </a:spcBef>
            </a:pPr>
            <a:r>
              <a:rPr lang="en-US" sz="1700" dirty="0">
                <a:latin typeface="Garamond" panose="02020404030301010803" pitchFamily="18" charset="0"/>
                <a:cs typeface="Times New Roman" panose="02020603050405020304" pitchFamily="18" charset="0"/>
              </a:rPr>
              <a:t>At 15% federal capital gains rate, she pays $45k tax</a:t>
            </a:r>
          </a:p>
          <a:p>
            <a:pPr lvl="1">
              <a:lnSpc>
                <a:spcPct val="120000"/>
              </a:lnSpc>
              <a:spcBef>
                <a:spcPts val="0"/>
              </a:spcBef>
            </a:pPr>
            <a:r>
              <a:rPr lang="en-US" sz="1700" dirty="0">
                <a:latin typeface="Garamond" panose="02020404030301010803" pitchFamily="18" charset="0"/>
                <a:cs typeface="Times New Roman" panose="02020603050405020304" pitchFamily="18" charset="0"/>
              </a:rPr>
              <a:t>Leaving $355k for giving</a:t>
            </a:r>
          </a:p>
          <a:p>
            <a:pPr marL="457200" lvl="1" indent="0">
              <a:lnSpc>
                <a:spcPct val="120000"/>
              </a:lnSpc>
              <a:spcBef>
                <a:spcPts val="0"/>
              </a:spcBef>
              <a:buNone/>
            </a:pPr>
            <a:endParaRPr lang="en-US" sz="1700" dirty="0">
              <a:latin typeface="Garamond" panose="02020404030301010803" pitchFamily="18" charset="0"/>
              <a:cs typeface="Times New Roman" panose="02020603050405020304" pitchFamily="18" charset="0"/>
            </a:endParaRPr>
          </a:p>
          <a:p>
            <a:pPr>
              <a:lnSpc>
                <a:spcPct val="120000"/>
              </a:lnSpc>
              <a:spcBef>
                <a:spcPts val="0"/>
              </a:spcBef>
            </a:pPr>
            <a:r>
              <a:rPr lang="en-US" sz="1700" dirty="0">
                <a:latin typeface="Garamond" panose="02020404030301010803" pitchFamily="18" charset="0"/>
                <a:cs typeface="Times New Roman" panose="02020603050405020304" pitchFamily="18" charset="0"/>
              </a:rPr>
              <a:t>Option 2 – Gift directly to charity (including DAF)</a:t>
            </a:r>
          </a:p>
          <a:p>
            <a:pPr lvl="1">
              <a:lnSpc>
                <a:spcPct val="120000"/>
              </a:lnSpc>
              <a:spcBef>
                <a:spcPts val="0"/>
              </a:spcBef>
            </a:pPr>
            <a:r>
              <a:rPr lang="en-US" sz="1700" dirty="0">
                <a:latin typeface="Garamond" panose="02020404030301010803" pitchFamily="18" charset="0"/>
                <a:cs typeface="Times New Roman" panose="02020603050405020304" pitchFamily="18" charset="0"/>
              </a:rPr>
              <a:t>Larger gift to charity</a:t>
            </a:r>
          </a:p>
          <a:p>
            <a:pPr lvl="1">
              <a:lnSpc>
                <a:spcPct val="120000"/>
              </a:lnSpc>
              <a:spcBef>
                <a:spcPts val="0"/>
              </a:spcBef>
            </a:pPr>
            <a:r>
              <a:rPr lang="en-US" sz="1700" dirty="0">
                <a:latin typeface="Garamond" panose="02020404030301010803" pitchFamily="18" charset="0"/>
                <a:cs typeface="Times New Roman" panose="02020603050405020304" pitchFamily="18" charset="0"/>
              </a:rPr>
              <a:t>Avoid capital gains tax</a:t>
            </a:r>
          </a:p>
          <a:p>
            <a:pPr lvl="1">
              <a:lnSpc>
                <a:spcPct val="120000"/>
              </a:lnSpc>
              <a:spcBef>
                <a:spcPts val="0"/>
              </a:spcBef>
            </a:pPr>
            <a:r>
              <a:rPr lang="en-US" sz="1700" dirty="0">
                <a:latin typeface="Garamond" panose="02020404030301010803" pitchFamily="18" charset="0"/>
                <a:cs typeface="Times New Roman" panose="02020603050405020304" pitchFamily="18" charset="0"/>
              </a:rPr>
              <a:t>Larger tax deduction</a:t>
            </a:r>
          </a:p>
          <a:p>
            <a:pPr lvl="1">
              <a:lnSpc>
                <a:spcPct val="120000"/>
              </a:lnSpc>
              <a:spcBef>
                <a:spcPts val="0"/>
              </a:spcBef>
            </a:pPr>
            <a:endParaRPr lang="en-US" sz="1700" dirty="0">
              <a:latin typeface="Garamond" panose="02020404030301010803" pitchFamily="18" charset="0"/>
              <a:cs typeface="Times New Roman" panose="02020603050405020304" pitchFamily="18" charset="0"/>
            </a:endParaRPr>
          </a:p>
          <a:p>
            <a:pPr>
              <a:lnSpc>
                <a:spcPct val="120000"/>
              </a:lnSpc>
              <a:spcBef>
                <a:spcPts val="0"/>
              </a:spcBef>
            </a:pPr>
            <a:r>
              <a:rPr lang="en-US" sz="1700" dirty="0">
                <a:latin typeface="Garamond" panose="02020404030301010803" pitchFamily="18" charset="0"/>
                <a:cs typeface="Times New Roman" panose="02020603050405020304" pitchFamily="18" charset="0"/>
              </a:rPr>
              <a:t>Other Creative Options</a:t>
            </a:r>
          </a:p>
          <a:p>
            <a:pPr lvl="1">
              <a:lnSpc>
                <a:spcPct val="120000"/>
              </a:lnSpc>
              <a:spcBef>
                <a:spcPts val="0"/>
              </a:spcBef>
            </a:pPr>
            <a:r>
              <a:rPr lang="en-US" sz="1700" dirty="0">
                <a:latin typeface="Garamond" panose="02020404030301010803" pitchFamily="18" charset="0"/>
                <a:cs typeface="Times New Roman" panose="02020603050405020304" pitchFamily="18" charset="0"/>
              </a:rPr>
              <a:t>Use real estate to fund charitable trust</a:t>
            </a:r>
          </a:p>
          <a:p>
            <a:pPr lvl="1">
              <a:lnSpc>
                <a:spcPct val="120000"/>
              </a:lnSpc>
              <a:spcBef>
                <a:spcPts val="0"/>
              </a:spcBef>
            </a:pPr>
            <a:r>
              <a:rPr lang="en-US" sz="1700" dirty="0">
                <a:latin typeface="Garamond" panose="02020404030301010803" pitchFamily="18" charset="0"/>
                <a:cs typeface="Times New Roman" panose="02020603050405020304" pitchFamily="18" charset="0"/>
              </a:rPr>
              <a:t>Use real estate to fund gift annuity</a:t>
            </a:r>
          </a:p>
          <a:p>
            <a:pPr>
              <a:lnSpc>
                <a:spcPct val="120000"/>
              </a:lnSpc>
              <a:spcBef>
                <a:spcPts val="0"/>
              </a:spcBef>
            </a:pPr>
            <a:endParaRPr lang="en-US" sz="1700" dirty="0">
              <a:latin typeface="Garamond" panose="02020404030301010803" pitchFamily="18" charset="0"/>
              <a:cs typeface="Times New Roman" panose="02020603050405020304" pitchFamily="18" charset="0"/>
            </a:endParaRPr>
          </a:p>
          <a:p>
            <a:pPr>
              <a:lnSpc>
                <a:spcPct val="120000"/>
              </a:lnSpc>
              <a:spcBef>
                <a:spcPts val="0"/>
              </a:spcBef>
            </a:pPr>
            <a:endParaRPr lang="en-US" sz="1700" dirty="0">
              <a:latin typeface="Garamond" panose="02020404030301010803" pitchFamily="18" charset="0"/>
              <a:cs typeface="Times New Roman" panose="02020603050405020304" pitchFamily="18" charset="0"/>
            </a:endParaRPr>
          </a:p>
          <a:p>
            <a:pPr lvl="1">
              <a:lnSpc>
                <a:spcPct val="120000"/>
              </a:lnSpc>
              <a:spcBef>
                <a:spcPts val="0"/>
              </a:spcBef>
            </a:pPr>
            <a:endParaRPr lang="en-US" sz="1700" dirty="0">
              <a:latin typeface="Garamond" panose="02020404030301010803" pitchFamily="18" charset="0"/>
              <a:cs typeface="Times New Roman" panose="02020603050405020304" pitchFamily="18" charset="0"/>
            </a:endParaRPr>
          </a:p>
          <a:p>
            <a:pPr marL="0" indent="0">
              <a:lnSpc>
                <a:spcPct val="120000"/>
              </a:lnSpc>
              <a:spcBef>
                <a:spcPts val="0"/>
              </a:spcBef>
              <a:buNone/>
            </a:pPr>
            <a:endParaRPr lang="en-US" sz="1700" dirty="0">
              <a:latin typeface="Garamond" panose="02020404030301010803" pitchFamily="18" charset="0"/>
              <a:cs typeface="Times New Roman" panose="02020603050405020304" pitchFamily="18" charset="0"/>
            </a:endParaRPr>
          </a:p>
        </p:txBody>
      </p:sp>
      <p:pic>
        <p:nvPicPr>
          <p:cNvPr id="2050" name="Picture 2" descr="How Real Estate Gifts are the Key to Closing Deals">
            <a:extLst>
              <a:ext uri="{FF2B5EF4-FFF2-40B4-BE49-F238E27FC236}">
                <a16:creationId xmlns:a16="http://schemas.microsoft.com/office/drawing/2014/main" id="{D7C2F43C-471A-4694-AFB9-84299FF91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902" y="4220005"/>
            <a:ext cx="3080347" cy="205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9A26C3F-8C5B-4BED-AFF2-0E09D3981520}"/>
              </a:ext>
            </a:extLst>
          </p:cNvPr>
          <p:cNvSpPr>
            <a:spLocks noGrp="1"/>
          </p:cNvSpPr>
          <p:nvPr>
            <p:ph type="body" sz="quarter" idx="14"/>
          </p:nvPr>
        </p:nvSpPr>
        <p:spPr>
          <a:xfrm>
            <a:off x="173038" y="242888"/>
            <a:ext cx="8794750" cy="771525"/>
          </a:xfrm>
          <a:solidFill>
            <a:srgbClr val="6F94C0"/>
          </a:solidFill>
        </p:spPr>
        <p:txBody>
          <a:bodyPr anchor="ctr">
            <a:noAutofit/>
          </a:bodyPr>
          <a:lstStyle/>
          <a:p>
            <a:r>
              <a:rPr lang="en-US" sz="2700" b="1" dirty="0">
                <a:latin typeface="Garamond" panose="02020404030301010803" pitchFamily="18" charset="0"/>
                <a:cs typeface="Times New Roman" panose="02020603050405020304" pitchFamily="18" charset="0"/>
              </a:rPr>
              <a:t>Case Study: CLT + DAF</a:t>
            </a:r>
            <a:endParaRPr lang="en-US" sz="2700" dirty="0">
              <a:latin typeface="Garamond" panose="02020404030301010803" pitchFamily="18" charset="0"/>
            </a:endParaRPr>
          </a:p>
        </p:txBody>
      </p:sp>
      <p:sp>
        <p:nvSpPr>
          <p:cNvPr id="4" name="Rectangle 3">
            <a:extLst>
              <a:ext uri="{FF2B5EF4-FFF2-40B4-BE49-F238E27FC236}">
                <a16:creationId xmlns:a16="http://schemas.microsoft.com/office/drawing/2014/main" id="{98744939-4635-42D4-B90A-B18B2018FBAA}"/>
              </a:ext>
            </a:extLst>
          </p:cNvPr>
          <p:cNvSpPr txBox="1">
            <a:spLocks noChangeArrowheads="1"/>
          </p:cNvSpPr>
          <p:nvPr/>
        </p:nvSpPr>
        <p:spPr bwMode="auto">
          <a:xfrm>
            <a:off x="419617" y="5064593"/>
            <a:ext cx="6904734" cy="836214"/>
          </a:xfrm>
          <a:prstGeom prst="rect">
            <a:avLst/>
          </a:prstGeom>
          <a:noFill/>
          <a:ln>
            <a:miter lim="800000"/>
            <a:headEnd/>
            <a:tailEnd/>
          </a:ln>
        </p:spPr>
        <p:txBody>
          <a:bodyPr vert="horz" wrap="square" lIns="89896" tIns="44948" rIns="89896" bIns="44948"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sz="1700" dirty="0">
                <a:latin typeface="Garamond" panose="02020404030301010803" pitchFamily="18" charset="0"/>
                <a:cs typeface="Times New Roman" panose="02020603050405020304" pitchFamily="18" charset="0"/>
              </a:rPr>
              <a:t>Name DAF as the beneficiary of a CLT</a:t>
            </a:r>
          </a:p>
          <a:p>
            <a:pPr>
              <a:lnSpc>
                <a:spcPct val="120000"/>
              </a:lnSpc>
              <a:spcBef>
                <a:spcPts val="0"/>
              </a:spcBef>
            </a:pPr>
            <a:r>
              <a:rPr lang="en-US" sz="1700" dirty="0">
                <a:latin typeface="Garamond" panose="02020404030301010803" pitchFamily="18" charset="0"/>
                <a:cs typeface="Times New Roman" panose="02020603050405020304" pitchFamily="18" charset="0"/>
              </a:rPr>
              <a:t>Enhances the CLT by providing donor with flexibility and advisory rights.</a:t>
            </a:r>
          </a:p>
          <a:p>
            <a:pPr lvl="1">
              <a:lnSpc>
                <a:spcPct val="120000"/>
              </a:lnSpc>
              <a:spcBef>
                <a:spcPts val="0"/>
              </a:spcBef>
            </a:pPr>
            <a:r>
              <a:rPr lang="en-US" sz="1300" dirty="0">
                <a:latin typeface="Garamond" panose="02020404030301010803" pitchFamily="18" charset="0"/>
                <a:cs typeface="Times New Roman" panose="02020603050405020304" pitchFamily="18" charset="0"/>
              </a:rPr>
              <a:t>Or a charitable account to pass on to heirs.</a:t>
            </a:r>
          </a:p>
        </p:txBody>
      </p:sp>
      <p:sp>
        <p:nvSpPr>
          <p:cNvPr id="8" name="Arrow: Bent 7">
            <a:extLst>
              <a:ext uri="{FF2B5EF4-FFF2-40B4-BE49-F238E27FC236}">
                <a16:creationId xmlns:a16="http://schemas.microsoft.com/office/drawing/2014/main" id="{AACA577C-2373-4006-BC11-863341B42F05}"/>
              </a:ext>
            </a:extLst>
          </p:cNvPr>
          <p:cNvSpPr/>
          <p:nvPr/>
        </p:nvSpPr>
        <p:spPr>
          <a:xfrm rot="5400000">
            <a:off x="7057477" y="3030957"/>
            <a:ext cx="1027734" cy="1351941"/>
          </a:xfrm>
          <a:prstGeom prst="bentArrow">
            <a:avLst>
              <a:gd name="adj1" fmla="val 25000"/>
              <a:gd name="adj2" fmla="val 25000"/>
              <a:gd name="adj3" fmla="val 25000"/>
              <a:gd name="adj4" fmla="val 45171"/>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57A8CBB7-A0FB-413D-B910-ED32E0572BA5}"/>
              </a:ext>
            </a:extLst>
          </p:cNvPr>
          <p:cNvSpPr txBox="1"/>
          <p:nvPr/>
        </p:nvSpPr>
        <p:spPr>
          <a:xfrm>
            <a:off x="7073788" y="4220795"/>
            <a:ext cx="1894000" cy="584775"/>
          </a:xfrm>
          <a:prstGeom prst="rect">
            <a:avLst/>
          </a:prstGeom>
          <a:noFill/>
        </p:spPr>
        <p:txBody>
          <a:bodyPr wrap="square" rtlCol="0">
            <a:spAutoFit/>
          </a:bodyPr>
          <a:lstStyle/>
          <a:p>
            <a:r>
              <a:rPr lang="en-US" sz="1600" dirty="0"/>
              <a:t>Donor recommends grants to charities</a:t>
            </a:r>
          </a:p>
        </p:txBody>
      </p:sp>
      <p:sp>
        <p:nvSpPr>
          <p:cNvPr id="10" name="Arrow: Down 9">
            <a:extLst>
              <a:ext uri="{FF2B5EF4-FFF2-40B4-BE49-F238E27FC236}">
                <a16:creationId xmlns:a16="http://schemas.microsoft.com/office/drawing/2014/main" id="{9F68812D-2D88-48E0-A132-D7513C066669}"/>
              </a:ext>
            </a:extLst>
          </p:cNvPr>
          <p:cNvSpPr/>
          <p:nvPr/>
        </p:nvSpPr>
        <p:spPr>
          <a:xfrm>
            <a:off x="7289828" y="4804990"/>
            <a:ext cx="226527" cy="43588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5475CBB-3CEC-4BA9-84CA-17694763148F}"/>
              </a:ext>
            </a:extLst>
          </p:cNvPr>
          <p:cNvSpPr/>
          <p:nvPr/>
        </p:nvSpPr>
        <p:spPr>
          <a:xfrm>
            <a:off x="7679145" y="4804990"/>
            <a:ext cx="226527" cy="43588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89AB157-2A21-4FE2-9C25-1D71EE553835}"/>
              </a:ext>
            </a:extLst>
          </p:cNvPr>
          <p:cNvSpPr/>
          <p:nvPr/>
        </p:nvSpPr>
        <p:spPr>
          <a:xfrm>
            <a:off x="8060982" y="4804990"/>
            <a:ext cx="226527" cy="43588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47009DA-842B-4367-A005-7AF7EB92AE37}"/>
              </a:ext>
            </a:extLst>
          </p:cNvPr>
          <p:cNvSpPr/>
          <p:nvPr/>
        </p:nvSpPr>
        <p:spPr>
          <a:xfrm>
            <a:off x="8442819" y="4804990"/>
            <a:ext cx="226527" cy="43588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8F56B6-66BC-4451-BC0E-491D9C8832BF}"/>
              </a:ext>
            </a:extLst>
          </p:cNvPr>
          <p:cNvSpPr txBox="1"/>
          <p:nvPr/>
        </p:nvSpPr>
        <p:spPr>
          <a:xfrm>
            <a:off x="419617" y="1222336"/>
            <a:ext cx="8232014" cy="615553"/>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Garamond" panose="02020404030301010803" pitchFamily="18" charset="0"/>
              </a:rPr>
              <a:t>Miguel, owned appreciating property that he wanted to transfer to his kids.</a:t>
            </a:r>
          </a:p>
          <a:p>
            <a:pPr marL="285750" indent="-285750">
              <a:buFont typeface="Arial" panose="020B0604020202020204" pitchFamily="34" charset="0"/>
              <a:buChar char="•"/>
            </a:pPr>
            <a:r>
              <a:rPr lang="en-US" sz="1700" dirty="0">
                <a:latin typeface="Garamond" panose="02020404030301010803" pitchFamily="18" charset="0"/>
              </a:rPr>
              <a:t>He needed to reduce his gift/estate tax, and he also wanted to make gifts to charity.</a:t>
            </a:r>
          </a:p>
        </p:txBody>
      </p:sp>
      <p:pic>
        <p:nvPicPr>
          <p:cNvPr id="6" name="Picture 5" descr="Diagram&#10;&#10;Description automatically generated">
            <a:extLst>
              <a:ext uri="{FF2B5EF4-FFF2-40B4-BE49-F238E27FC236}">
                <a16:creationId xmlns:a16="http://schemas.microsoft.com/office/drawing/2014/main" id="{FC4078C8-D135-4006-80C1-57049C71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672" y="1837889"/>
            <a:ext cx="4131207" cy="3226704"/>
          </a:xfrm>
          <a:prstGeom prst="rect">
            <a:avLst/>
          </a:prstGeom>
        </p:spPr>
      </p:pic>
      <p:sp>
        <p:nvSpPr>
          <p:cNvPr id="2" name="TextBox 1">
            <a:extLst>
              <a:ext uri="{FF2B5EF4-FFF2-40B4-BE49-F238E27FC236}">
                <a16:creationId xmlns:a16="http://schemas.microsoft.com/office/drawing/2014/main" id="{C2BA854C-6DA4-49F6-83C0-163789FB2A6B}"/>
              </a:ext>
            </a:extLst>
          </p:cNvPr>
          <p:cNvSpPr txBox="1"/>
          <p:nvPr/>
        </p:nvSpPr>
        <p:spPr>
          <a:xfrm>
            <a:off x="5991023" y="2927508"/>
            <a:ext cx="904350" cy="858271"/>
          </a:xfrm>
          <a:prstGeom prst="rect">
            <a:avLst/>
          </a:prstGeom>
          <a:solidFill>
            <a:srgbClr val="92D050"/>
          </a:solidFill>
        </p:spPr>
        <p:txBody>
          <a:bodyPr wrap="square" rtlCol="0">
            <a:spAutoFit/>
          </a:bodyPr>
          <a:lstStyle/>
          <a:p>
            <a:endParaRPr lang="en-US" sz="1600" dirty="0"/>
          </a:p>
          <a:p>
            <a:pPr algn="ctr"/>
            <a:r>
              <a:rPr lang="en-US" sz="1600" dirty="0">
                <a:cs typeface="Times New Roman" panose="02020603050405020304" pitchFamily="18" charset="0"/>
              </a:rPr>
              <a:t>DAF</a:t>
            </a:r>
          </a:p>
          <a:p>
            <a:endParaRPr lang="en-US" sz="1600" dirty="0"/>
          </a:p>
        </p:txBody>
      </p:sp>
    </p:spTree>
    <p:extLst>
      <p:ext uri="{BB962C8B-B14F-4D97-AF65-F5344CB8AC3E}">
        <p14:creationId xmlns:p14="http://schemas.microsoft.com/office/powerpoint/2010/main" val="13580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3" grpId="0" animBg="1"/>
      <p:bldP spid="14" grpId="0" animBg="1"/>
      <p:bldP spid="1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9D34-7E1A-7D45-AE81-D8FAEB1BE659}"/>
              </a:ext>
            </a:extLst>
          </p:cNvPr>
          <p:cNvSpPr>
            <a:spLocks noGrp="1"/>
          </p:cNvSpPr>
          <p:nvPr>
            <p:ph type="title"/>
          </p:nvPr>
        </p:nvSpPr>
        <p:spPr/>
        <p:txBody>
          <a:bodyPr/>
          <a:lstStyle/>
          <a:p>
            <a:r>
              <a:rPr lang="en-US" dirty="0"/>
              <a:t>s</a:t>
            </a:r>
          </a:p>
        </p:txBody>
      </p:sp>
      <p:sp>
        <p:nvSpPr>
          <p:cNvPr id="3" name="Content Placeholder 2">
            <a:extLst>
              <a:ext uri="{FF2B5EF4-FFF2-40B4-BE49-F238E27FC236}">
                <a16:creationId xmlns:a16="http://schemas.microsoft.com/office/drawing/2014/main" id="{CB782B43-D651-774C-8A35-0F8533D52B0D}"/>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A3D732B3-9410-334D-AFF3-4162BFC75BE3}"/>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id="{B308CC78-12F5-F041-ABCA-D1F9FD567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a:extLst>
              <a:ext uri="{FF2B5EF4-FFF2-40B4-BE49-F238E27FC236}">
                <a16:creationId xmlns:a16="http://schemas.microsoft.com/office/drawing/2014/main" id="{8EF719E2-4AF1-D144-BBAE-6DC701E65C23}"/>
              </a:ext>
            </a:extLst>
          </p:cNvPr>
          <p:cNvSpPr txBox="1">
            <a:spLocks/>
          </p:cNvSpPr>
          <p:nvPr/>
        </p:nvSpPr>
        <p:spPr>
          <a:xfrm>
            <a:off x="5268732" y="3135086"/>
            <a:ext cx="3352286" cy="275190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Terri Bradford Eason, MBA</a:t>
            </a: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Senior Director, </a:t>
            </a: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Advancement Equity Initiatives</a:t>
            </a: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TEason@CleveFdn.org</a:t>
            </a: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216.650.3824</a:t>
            </a:r>
          </a:p>
          <a:p>
            <a:pPr marL="0" indent="0" algn="ctr">
              <a:buNone/>
            </a:pPr>
            <a:endParaRPr lang="en-US" sz="5600" dirty="0">
              <a:solidFill>
                <a:schemeClr val="bg1"/>
              </a:solidFill>
              <a:latin typeface="Times New Roman" panose="02020603050405020304" pitchFamily="18" charset="0"/>
              <a:ea typeface="Garamond" charset="0"/>
              <a:cs typeface="Times New Roman" panose="02020603050405020304" pitchFamily="18" charset="0"/>
            </a:endParaRP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Dave Stokley, JD</a:t>
            </a: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Gift Planning Advisor</a:t>
            </a: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Dstokley@CleveFdn.org</a:t>
            </a:r>
          </a:p>
          <a:p>
            <a:pPr marL="0" indent="0" algn="ctr">
              <a:buNone/>
            </a:pPr>
            <a:r>
              <a:rPr lang="en-US" sz="5600" dirty="0">
                <a:solidFill>
                  <a:schemeClr val="bg1"/>
                </a:solidFill>
                <a:latin typeface="Times New Roman" panose="02020603050405020304" pitchFamily="18" charset="0"/>
                <a:ea typeface="Garamond" charset="0"/>
                <a:cs typeface="Times New Roman" panose="02020603050405020304" pitchFamily="18" charset="0"/>
              </a:rPr>
              <a:t>216.685.2003</a:t>
            </a:r>
          </a:p>
          <a:p>
            <a:pPr marL="0" indent="0" algn="ctr">
              <a:buNone/>
            </a:pPr>
            <a:endParaRPr lang="en-US" sz="5600" dirty="0">
              <a:solidFill>
                <a:schemeClr val="bg1"/>
              </a:solidFill>
              <a:latin typeface="Times New Roman" panose="02020603050405020304" pitchFamily="18" charset="0"/>
              <a:ea typeface="Garamond" charset="0"/>
              <a:cs typeface="Times New Roman" panose="02020603050405020304" pitchFamily="18" charset="0"/>
            </a:endParaRPr>
          </a:p>
          <a:p>
            <a:pPr marL="0" indent="0" algn="ctr">
              <a:buNone/>
            </a:pPr>
            <a:endParaRPr lang="en-US" sz="2000" dirty="0">
              <a:solidFill>
                <a:schemeClr val="bg1"/>
              </a:solidFill>
              <a:latin typeface="Times New Roman" panose="02020603050405020304" pitchFamily="18" charset="0"/>
              <a:ea typeface="Garamond" charset="0"/>
              <a:cs typeface="Times New Roman" panose="02020603050405020304" pitchFamily="18" charset="0"/>
            </a:endParaRPr>
          </a:p>
          <a:p>
            <a:pPr marL="0" indent="0" algn="ctr">
              <a:buNone/>
            </a:pPr>
            <a:endParaRPr lang="en-US" sz="3200" dirty="0">
              <a:solidFill>
                <a:schemeClr val="bg1"/>
              </a:solidFill>
              <a:latin typeface="Century Gothic" panose="020B0502020202020204" pitchFamily="34" charset="0"/>
              <a:ea typeface="Garamond" charset="0"/>
              <a:cs typeface="Garamond" charset="0"/>
            </a:endParaRPr>
          </a:p>
          <a:p>
            <a:pPr marL="0" indent="0" algn="ctr">
              <a:buNone/>
            </a:pPr>
            <a:endParaRPr lang="en-US" sz="3200" dirty="0">
              <a:solidFill>
                <a:schemeClr val="bg1"/>
              </a:solidFill>
              <a:latin typeface="Century Gothic" panose="020B0502020202020204" pitchFamily="34" charset="0"/>
              <a:ea typeface="Garamond" charset="0"/>
              <a:cs typeface="Garamond" charset="0"/>
            </a:endParaRPr>
          </a:p>
          <a:p>
            <a:pPr marL="0" indent="0" algn="ctr">
              <a:buNone/>
            </a:pPr>
            <a:endParaRPr lang="en-US" sz="3200" dirty="0">
              <a:solidFill>
                <a:schemeClr val="bg1"/>
              </a:solidFill>
              <a:latin typeface="Century Gothic" panose="020B0502020202020204" pitchFamily="34" charset="0"/>
              <a:ea typeface="Garamond" charset="0"/>
              <a:cs typeface="Garamond" charset="0"/>
            </a:endParaRPr>
          </a:p>
        </p:txBody>
      </p:sp>
      <p:pic>
        <p:nvPicPr>
          <p:cNvPr id="7" name="Picture 6">
            <a:extLst>
              <a:ext uri="{FF2B5EF4-FFF2-40B4-BE49-F238E27FC236}">
                <a16:creationId xmlns:a16="http://schemas.microsoft.com/office/drawing/2014/main" id="{480CFE2F-F7C2-2F4E-86CD-E2FA576E3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843" y="680551"/>
            <a:ext cx="3032065" cy="2022763"/>
          </a:xfrm>
          <a:prstGeom prst="rect">
            <a:avLst/>
          </a:prstGeom>
        </p:spPr>
      </p:pic>
    </p:spTree>
    <p:extLst>
      <p:ext uri="{BB962C8B-B14F-4D97-AF65-F5344CB8AC3E}">
        <p14:creationId xmlns:p14="http://schemas.microsoft.com/office/powerpoint/2010/main" val="142615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2CB70-C1B4-40B8-A323-F311C0FA2E6B}"/>
              </a:ext>
            </a:extLst>
          </p:cNvPr>
          <p:cNvSpPr>
            <a:spLocks noGrp="1"/>
          </p:cNvSpPr>
          <p:nvPr>
            <p:ph type="body" sz="quarter" idx="14"/>
          </p:nvPr>
        </p:nvSpPr>
        <p:spPr>
          <a:xfrm>
            <a:off x="182880" y="0"/>
            <a:ext cx="8784128" cy="1333948"/>
          </a:xfrm>
          <a:solidFill>
            <a:srgbClr val="6F94C0"/>
          </a:solidFill>
        </p:spPr>
        <p:txBody>
          <a:bodyPr anchor="ctr"/>
          <a:lstStyle/>
          <a:p>
            <a:r>
              <a:rPr lang="en-US" sz="3200" b="1" dirty="0">
                <a:latin typeface="Garamond" panose="02020404030301010803" pitchFamily="18" charset="0"/>
              </a:rPr>
              <a:t>Terri Bradford Eason, MBA</a:t>
            </a:r>
          </a:p>
          <a:p>
            <a:r>
              <a:rPr lang="en-US" b="1" dirty="0">
                <a:latin typeface="Garamond" panose="02020404030301010803" pitchFamily="18" charset="0"/>
              </a:rPr>
              <a:t>Senior Director, Advancement Equity Initiatives</a:t>
            </a:r>
          </a:p>
        </p:txBody>
      </p:sp>
      <p:sp>
        <p:nvSpPr>
          <p:cNvPr id="5" name="Content Placeholder 5">
            <a:extLst>
              <a:ext uri="{FF2B5EF4-FFF2-40B4-BE49-F238E27FC236}">
                <a16:creationId xmlns:a16="http://schemas.microsoft.com/office/drawing/2014/main" id="{112935BE-BA4E-4915-9852-8AF91845E3A5}"/>
              </a:ext>
            </a:extLst>
          </p:cNvPr>
          <p:cNvSpPr txBox="1">
            <a:spLocks/>
          </p:cNvSpPr>
          <p:nvPr/>
        </p:nvSpPr>
        <p:spPr>
          <a:xfrm>
            <a:off x="182880" y="1429077"/>
            <a:ext cx="8727440" cy="4795012"/>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5200" dirty="0">
              <a:solidFill>
                <a:srgbClr val="060606"/>
              </a:solidFill>
              <a:latin typeface="Garamond" panose="02020404030301010803" pitchFamily="18" charset="0"/>
            </a:endParaRPr>
          </a:p>
          <a:p>
            <a:pPr marL="0" indent="0">
              <a:buFont typeface="Arial"/>
              <a:buNone/>
            </a:pPr>
            <a:r>
              <a:rPr lang="en-US" sz="5200" dirty="0">
                <a:solidFill>
                  <a:srgbClr val="060606"/>
                </a:solidFill>
                <a:latin typeface="Garamond" panose="02020404030301010803" pitchFamily="18" charset="0"/>
              </a:rPr>
              <a:t>Terri Bradford Eason is responsible for developing and overseeing the equity initiatives aligned with the foundation’s strategic priorities, as a member of the Advancement Department. Terri is also focused on developing and executing cultivation and fundraising activities that help individuals establish current and deferred philanthropic funds, legacy gifts and charitable giving strategic plans. As such, Terri works closely with professional advisors and their clients to identify, create and provide charitable planning options tailored to achieve specific philanthropic goals.</a:t>
            </a:r>
          </a:p>
          <a:p>
            <a:pPr marL="0" indent="0">
              <a:buFont typeface="Arial"/>
              <a:buNone/>
            </a:pPr>
            <a:r>
              <a:rPr lang="en-US" sz="5200" dirty="0">
                <a:solidFill>
                  <a:srgbClr val="060606"/>
                </a:solidFill>
                <a:latin typeface="Garamond" panose="02020404030301010803" pitchFamily="18" charset="0"/>
              </a:rPr>
              <a:t> </a:t>
            </a:r>
          </a:p>
          <a:p>
            <a:pPr marL="0" indent="0">
              <a:buFont typeface="Arial"/>
              <a:buNone/>
            </a:pPr>
            <a:r>
              <a:rPr lang="en-US" sz="5200" dirty="0">
                <a:solidFill>
                  <a:srgbClr val="060606"/>
                </a:solidFill>
                <a:latin typeface="Garamond" panose="02020404030301010803" pitchFamily="18" charset="0"/>
              </a:rPr>
              <a:t>Terri joined the Foundation in October 2008 after gaining two decades of experience in the financial services industry. She had several positions with National City (now PNC) and supported several functions including wealth management, relationship management, new business development, and both private and corporate banking. As director of nonprofit business services, she was responsible for new business development and relationship management of nonprofit and higher education organizations. Throughout her tenure, Terri was dedicated to quality service for which she received the company’s NCC Excel Award for extraordinary client and community service. She also was the recipient of the YWCA Women of Professional Excellence Award, TLOD Status of Women Award, the NCNW Phenomenal Women of Extraordinary Leadership and Service Award and the National Coalition of 100 Black Women, Inc.’s Woman of Vision award.</a:t>
            </a:r>
          </a:p>
          <a:p>
            <a:pPr marL="0" indent="0">
              <a:buFont typeface="Arial"/>
              <a:buNone/>
            </a:pPr>
            <a:r>
              <a:rPr lang="en-US" sz="5200" dirty="0">
                <a:solidFill>
                  <a:srgbClr val="060606"/>
                </a:solidFill>
                <a:latin typeface="Garamond" panose="02020404030301010803" pitchFamily="18" charset="0"/>
              </a:rPr>
              <a:t> </a:t>
            </a:r>
          </a:p>
          <a:p>
            <a:pPr marL="0" indent="0">
              <a:buFont typeface="Arial"/>
              <a:buNone/>
            </a:pPr>
            <a:r>
              <a:rPr lang="en-US" sz="5200" dirty="0">
                <a:solidFill>
                  <a:srgbClr val="060606"/>
                </a:solidFill>
                <a:latin typeface="Garamond" panose="02020404030301010803" pitchFamily="18" charset="0"/>
              </a:rPr>
              <a:t>Terri has served the nonprofit community as a director on several area nonprofit boards, including Recovery Resources, Junior Achievement, the Women’s City Club Foundation and the Legacy Village Lyndhurst Community Fund Committee. In addition, she is the Former President of the Alpha Omega Chapter of Alpha Kappa Alpha Sorority, Incorporated, and Former Chairman of the Alpha Omega Foundation, Incorporated. Currently, she serves on the Board of Notre Dame College, Cleveland Hearing and Speech Center (Past-Board President), Northern Ohio Charitable Gift Planners Council, Milestone Autism Resources, Inc., AKA Educational Advancement Foundation, Inc. (At-Large Director) and member of the Board of Trustees for Ohio North First Ecclesiastical Jurisdiction (Former Board Chairman).  </a:t>
            </a:r>
          </a:p>
          <a:p>
            <a:pPr marL="0" indent="0">
              <a:buFont typeface="Arial"/>
              <a:buNone/>
            </a:pPr>
            <a:r>
              <a:rPr lang="en-US" sz="5200" dirty="0">
                <a:solidFill>
                  <a:srgbClr val="060606"/>
                </a:solidFill>
                <a:latin typeface="Garamond" panose="02020404030301010803" pitchFamily="18" charset="0"/>
              </a:rPr>
              <a:t> </a:t>
            </a:r>
          </a:p>
          <a:p>
            <a:pPr marL="0" indent="0">
              <a:buFont typeface="Arial"/>
              <a:buNone/>
            </a:pPr>
            <a:r>
              <a:rPr lang="en-US" sz="5200" dirty="0">
                <a:solidFill>
                  <a:srgbClr val="060606"/>
                </a:solidFill>
                <a:latin typeface="Garamond" panose="02020404030301010803" pitchFamily="18" charset="0"/>
              </a:rPr>
              <a:t>Terri is a member of the National Black MBA Association, Inc., NAACP, Beta Gamma Sigma National Honor Society, Cleveland Chapter of Links, Inc., Top Ladies of Distinction, Inc. (Treasurer) and Jack &amp; Jill of America, Inc. She earned her Master of Business Administration degree from Cleveland State University and a Bachelor of Arts degree from Penn State University. Terri resides in South Euclid, Ohio with her husband Clayton Eason, Sr.</a:t>
            </a:r>
          </a:p>
          <a:p>
            <a:pPr marL="0" indent="0">
              <a:buFont typeface="Arial"/>
              <a:buNone/>
            </a:pPr>
            <a:r>
              <a:rPr lang="en-US" sz="5200" dirty="0">
                <a:latin typeface="Garamond" panose="02020404030301010803" pitchFamily="18" charset="0"/>
              </a:rPr>
              <a:t> </a:t>
            </a:r>
          </a:p>
          <a:p>
            <a:endParaRPr lang="en-US" dirty="0">
              <a:latin typeface="Garamond" panose="02020404030301010803" pitchFamily="18" charset="0"/>
            </a:endParaRPr>
          </a:p>
        </p:txBody>
      </p:sp>
    </p:spTree>
    <p:extLst>
      <p:ext uri="{BB962C8B-B14F-4D97-AF65-F5344CB8AC3E}">
        <p14:creationId xmlns:p14="http://schemas.microsoft.com/office/powerpoint/2010/main" val="352430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2CB70-C1B4-40B8-A323-F311C0FA2E6B}"/>
              </a:ext>
            </a:extLst>
          </p:cNvPr>
          <p:cNvSpPr>
            <a:spLocks noGrp="1"/>
          </p:cNvSpPr>
          <p:nvPr>
            <p:ph type="body" sz="quarter" idx="14"/>
          </p:nvPr>
        </p:nvSpPr>
        <p:spPr>
          <a:xfrm>
            <a:off x="182880" y="243622"/>
            <a:ext cx="8784128" cy="1075727"/>
          </a:xfrm>
          <a:solidFill>
            <a:srgbClr val="6F94C0"/>
          </a:solidFill>
        </p:spPr>
        <p:txBody>
          <a:bodyPr anchor="ctr"/>
          <a:lstStyle/>
          <a:p>
            <a:r>
              <a:rPr lang="en-US" sz="3200" b="1" dirty="0">
                <a:latin typeface="Garamond" panose="02020404030301010803" pitchFamily="18" charset="0"/>
              </a:rPr>
              <a:t>Dave Stokley, JD</a:t>
            </a:r>
          </a:p>
          <a:p>
            <a:r>
              <a:rPr lang="en-US" sz="3200" b="1" dirty="0">
                <a:latin typeface="Garamond" panose="02020404030301010803" pitchFamily="18" charset="0"/>
              </a:rPr>
              <a:t>Gift Planning Advisor</a:t>
            </a:r>
          </a:p>
        </p:txBody>
      </p:sp>
      <p:sp>
        <p:nvSpPr>
          <p:cNvPr id="5" name="Content Placeholder 5">
            <a:extLst>
              <a:ext uri="{FF2B5EF4-FFF2-40B4-BE49-F238E27FC236}">
                <a16:creationId xmlns:a16="http://schemas.microsoft.com/office/drawing/2014/main" id="{112935BE-BA4E-4915-9852-8AF91845E3A5}"/>
              </a:ext>
            </a:extLst>
          </p:cNvPr>
          <p:cNvSpPr txBox="1">
            <a:spLocks/>
          </p:cNvSpPr>
          <p:nvPr/>
        </p:nvSpPr>
        <p:spPr>
          <a:xfrm>
            <a:off x="239568" y="1501202"/>
            <a:ext cx="8727440" cy="448627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rgbClr val="060606"/>
                </a:solidFill>
                <a:latin typeface="Garamond" panose="02020404030301010803" pitchFamily="18" charset="0"/>
              </a:rPr>
              <a:t>Dave joined the Cleveland Foundation’s Advancement team in July 2019. He focuses on providing individuals, families and organizations with information regarding current and deferred charitable giving options. In addition, Dave works closely with professional advisors and their clients to identify those options that will achieve specific philanthropic planning goals.</a:t>
            </a:r>
          </a:p>
          <a:p>
            <a:pPr marL="0" indent="0">
              <a:buNone/>
            </a:pPr>
            <a:endParaRPr lang="en-US" sz="1500" dirty="0">
              <a:solidFill>
                <a:srgbClr val="060606"/>
              </a:solidFill>
              <a:latin typeface="Garamond" panose="02020404030301010803" pitchFamily="18" charset="0"/>
            </a:endParaRPr>
          </a:p>
          <a:p>
            <a:pPr marL="0" indent="0">
              <a:buNone/>
            </a:pPr>
            <a:r>
              <a:rPr lang="en-US" sz="1500" dirty="0">
                <a:solidFill>
                  <a:srgbClr val="060606"/>
                </a:solidFill>
                <a:latin typeface="Garamond" panose="02020404030301010803" pitchFamily="18" charset="0"/>
              </a:rPr>
              <a:t>Prior to joining the Foundation, Dave ran The Cleveland Orchestra’s gift planning program for several years, providing charitable gift, tax and estate planning services to donors, overseeing planned giving marketing efforts, drafting and reviewing gift agreements, and providing educational opportunities on gift planning to colleagues. Dave previously held positions at the Cleveland Museum of Art and Stark &amp; Knoll LPA. </a:t>
            </a:r>
          </a:p>
          <a:p>
            <a:pPr marL="0" indent="0">
              <a:buNone/>
            </a:pPr>
            <a:endParaRPr lang="en-US" sz="1500" dirty="0">
              <a:solidFill>
                <a:srgbClr val="060606"/>
              </a:solidFill>
              <a:latin typeface="Garamond" panose="02020404030301010803" pitchFamily="18" charset="0"/>
            </a:endParaRPr>
          </a:p>
          <a:p>
            <a:pPr marL="0" indent="0">
              <a:buNone/>
            </a:pPr>
            <a:r>
              <a:rPr lang="en-US" sz="1500" dirty="0">
                <a:solidFill>
                  <a:srgbClr val="060606"/>
                </a:solidFill>
                <a:latin typeface="Garamond" panose="02020404030301010803" pitchFamily="18" charset="0"/>
              </a:rPr>
              <a:t>Dave serves as the Immediate Past-President of Northern Ohio Charitable Gift Planners, a local educational group for the gift planning profession. He is also on the Board of Directors of the Cleveland Baseball Federation. Dave maintains memberships with the National Association of Charitable Gift Planners, Northern Ohio Charitable Gift Planners, and Estate Planning Council of Cleveland. He earned his law degree from Ohio State University following undergraduate work at Wittenberg University.</a:t>
            </a:r>
          </a:p>
          <a:p>
            <a:pPr marL="0" indent="0">
              <a:buNone/>
            </a:pPr>
            <a:endParaRPr lang="en-US"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399571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D60EB69-A577-4EBF-B4AF-E3D958C7A24C}"/>
              </a:ext>
            </a:extLst>
          </p:cNvPr>
          <p:cNvSpPr>
            <a:spLocks noGrp="1"/>
          </p:cNvSpPr>
          <p:nvPr>
            <p:ph type="body" sz="quarter" idx="14"/>
          </p:nvPr>
        </p:nvSpPr>
        <p:spPr>
          <a:xfrm>
            <a:off x="173038" y="242888"/>
            <a:ext cx="8794750" cy="771525"/>
          </a:xfrm>
          <a:solidFill>
            <a:srgbClr val="6F94C0"/>
          </a:solidFill>
        </p:spPr>
        <p:txBody>
          <a:bodyPr anchor="ctr"/>
          <a:lstStyle/>
          <a:p>
            <a:r>
              <a:rPr lang="en-US" sz="3200" b="1" dirty="0">
                <a:latin typeface="Garamond" panose="02020404030301010803" pitchFamily="18" charset="0"/>
              </a:rPr>
              <a:t>Agenda</a:t>
            </a:r>
          </a:p>
        </p:txBody>
      </p:sp>
      <p:graphicFrame>
        <p:nvGraphicFramePr>
          <p:cNvPr id="5" name="Content Placeholder 8">
            <a:extLst>
              <a:ext uri="{FF2B5EF4-FFF2-40B4-BE49-F238E27FC236}">
                <a16:creationId xmlns:a16="http://schemas.microsoft.com/office/drawing/2014/main" id="{73EAF37C-1372-4AFE-8D90-86D45A26A403}"/>
              </a:ext>
            </a:extLst>
          </p:cNvPr>
          <p:cNvGraphicFramePr>
            <a:graphicFrameLocks noGrp="1"/>
          </p:cNvGraphicFramePr>
          <p:nvPr>
            <p:ph idx="1"/>
            <p:extLst>
              <p:ext uri="{D42A27DB-BD31-4B8C-83A1-F6EECF244321}">
                <p14:modId xmlns:p14="http://schemas.microsoft.com/office/powerpoint/2010/main" val="3378867333"/>
              </p:ext>
            </p:extLst>
          </p:nvPr>
        </p:nvGraphicFramePr>
        <p:xfrm>
          <a:off x="628650" y="125333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17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2CB70-C1B4-40B8-A323-F311C0FA2E6B}"/>
              </a:ext>
            </a:extLst>
          </p:cNvPr>
          <p:cNvSpPr>
            <a:spLocks noGrp="1"/>
          </p:cNvSpPr>
          <p:nvPr>
            <p:ph type="body" sz="quarter" idx="14"/>
          </p:nvPr>
        </p:nvSpPr>
        <p:spPr>
          <a:solidFill>
            <a:srgbClr val="6F94C0"/>
          </a:solidFill>
        </p:spPr>
        <p:txBody>
          <a:bodyPr anchor="ctr"/>
          <a:lstStyle/>
          <a:p>
            <a:endParaRPr lang="en-US" sz="3200" b="1" dirty="0">
              <a:latin typeface="Garamond" panose="02020404030301010803" pitchFamily="18" charset="0"/>
            </a:endParaRPr>
          </a:p>
        </p:txBody>
      </p:sp>
      <p:pic>
        <p:nvPicPr>
          <p:cNvPr id="4" name="Picture 3">
            <a:extLst>
              <a:ext uri="{FF2B5EF4-FFF2-40B4-BE49-F238E27FC236}">
                <a16:creationId xmlns:a16="http://schemas.microsoft.com/office/drawing/2014/main" id="{6DF7498B-E1A5-4469-ABE5-1FE3D2C8C89F}"/>
              </a:ext>
            </a:extLst>
          </p:cNvPr>
          <p:cNvPicPr>
            <a:picLocks noChangeAspect="1"/>
          </p:cNvPicPr>
          <p:nvPr/>
        </p:nvPicPr>
        <p:blipFill>
          <a:blip r:embed="rId3"/>
          <a:stretch>
            <a:fillRect/>
          </a:stretch>
        </p:blipFill>
        <p:spPr>
          <a:xfrm>
            <a:off x="-187630" y="2815826"/>
            <a:ext cx="9516086" cy="1226347"/>
          </a:xfrm>
          <a:prstGeom prst="rect">
            <a:avLst/>
          </a:prstGeom>
        </p:spPr>
      </p:pic>
    </p:spTree>
    <p:extLst>
      <p:ext uri="{BB962C8B-B14F-4D97-AF65-F5344CB8AC3E}">
        <p14:creationId xmlns:p14="http://schemas.microsoft.com/office/powerpoint/2010/main" val="38584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2CB70-C1B4-40B8-A323-F311C0FA2E6B}"/>
              </a:ext>
            </a:extLst>
          </p:cNvPr>
          <p:cNvSpPr>
            <a:spLocks noGrp="1"/>
          </p:cNvSpPr>
          <p:nvPr>
            <p:ph type="body" sz="quarter" idx="14"/>
          </p:nvPr>
        </p:nvSpPr>
        <p:spPr>
          <a:solidFill>
            <a:srgbClr val="6F94C0"/>
          </a:solidFill>
        </p:spPr>
        <p:txBody>
          <a:bodyPr anchor="ctr"/>
          <a:lstStyle/>
          <a:p>
            <a:r>
              <a:rPr lang="en-US" sz="3200" b="1" dirty="0">
                <a:latin typeface="Garamond" panose="02020404030301010803" pitchFamily="18" charset="0"/>
              </a:rPr>
              <a:t>Overview of the Cleveland Foundation</a:t>
            </a:r>
          </a:p>
        </p:txBody>
      </p:sp>
      <p:sp>
        <p:nvSpPr>
          <p:cNvPr id="6" name="TextBox 5"/>
          <p:cNvSpPr txBox="1"/>
          <p:nvPr/>
        </p:nvSpPr>
        <p:spPr>
          <a:xfrm>
            <a:off x="3283149" y="5401207"/>
            <a:ext cx="5551779" cy="338554"/>
          </a:xfrm>
          <a:prstGeom prst="rect">
            <a:avLst/>
          </a:prstGeom>
          <a:noFill/>
        </p:spPr>
        <p:txBody>
          <a:bodyPr wrap="square" rtlCol="0">
            <a:spAutoFit/>
          </a:bodyPr>
          <a:lstStyle/>
          <a:p>
            <a:endParaRPr lang="en-US" sz="1600" kern="0" dirty="0">
              <a:solidFill>
                <a:srgbClr val="060606"/>
              </a:solidFill>
              <a:latin typeface="Garamond" pitchFamily="18" charset="0"/>
            </a:endParaRPr>
          </a:p>
        </p:txBody>
      </p:sp>
      <p:pic>
        <p:nvPicPr>
          <p:cNvPr id="4" name="Picture 3">
            <a:extLst>
              <a:ext uri="{FF2B5EF4-FFF2-40B4-BE49-F238E27FC236}">
                <a16:creationId xmlns:a16="http://schemas.microsoft.com/office/drawing/2014/main" id="{F6E494A9-CDC6-47B1-B65E-00F1D91BB034}"/>
              </a:ext>
            </a:extLst>
          </p:cNvPr>
          <p:cNvPicPr>
            <a:picLocks noChangeAspect="1"/>
          </p:cNvPicPr>
          <p:nvPr/>
        </p:nvPicPr>
        <p:blipFill>
          <a:blip r:embed="rId3"/>
          <a:stretch>
            <a:fillRect/>
          </a:stretch>
        </p:blipFill>
        <p:spPr>
          <a:xfrm>
            <a:off x="5497161" y="1326832"/>
            <a:ext cx="3198969" cy="2210455"/>
          </a:xfrm>
          <a:prstGeom prst="rect">
            <a:avLst/>
          </a:prstGeom>
        </p:spPr>
      </p:pic>
      <p:sp>
        <p:nvSpPr>
          <p:cNvPr id="9" name="Text Placeholder 1">
            <a:extLst>
              <a:ext uri="{FF2B5EF4-FFF2-40B4-BE49-F238E27FC236}">
                <a16:creationId xmlns:a16="http://schemas.microsoft.com/office/drawing/2014/main" id="{85B3832E-3667-49B5-AE31-7CA10E528A6D}"/>
              </a:ext>
            </a:extLst>
          </p:cNvPr>
          <p:cNvSpPr txBox="1">
            <a:spLocks/>
          </p:cNvSpPr>
          <p:nvPr/>
        </p:nvSpPr>
        <p:spPr>
          <a:xfrm>
            <a:off x="277837" y="1456794"/>
            <a:ext cx="5204469" cy="2210455"/>
          </a:xfrm>
          <a:prstGeom prst="rect">
            <a:avLst/>
          </a:prstGeom>
        </p:spPr>
        <p:txBody>
          <a:bodyPr/>
          <a:lstStyle>
            <a:lvl1pPr marL="228600" indent="-228600" algn="l" defTabSz="914400" rtl="0" eaLnBrk="1" latinLnBrk="0" hangingPunct="1">
              <a:lnSpc>
                <a:spcPct val="100000"/>
              </a:lnSpc>
              <a:spcBef>
                <a:spcPts val="400"/>
              </a:spcBef>
              <a:buFont typeface="Arial" panose="020B0604020202020204" pitchFamily="34" charset="0"/>
              <a:buChar char="•"/>
              <a:defRPr sz="2800" kern="1200">
                <a:solidFill>
                  <a:schemeClr val="bg2">
                    <a:lumMod val="25000"/>
                  </a:schemeClr>
                </a:solidFill>
                <a:latin typeface="Garamond" panose="02020404030301010803" pitchFamily="18" charset="0"/>
                <a:ea typeface="+mn-ea"/>
                <a:cs typeface="+mn-cs"/>
              </a:defRPr>
            </a:lvl1pPr>
            <a:lvl2pPr marL="685800" indent="-228600" algn="l" defTabSz="914400" rtl="0" eaLnBrk="1" latinLnBrk="0" hangingPunct="1">
              <a:lnSpc>
                <a:spcPct val="100000"/>
              </a:lnSpc>
              <a:spcBef>
                <a:spcPts val="400"/>
              </a:spcBef>
              <a:buFont typeface="Arial" panose="020B0604020202020204" pitchFamily="34" charset="0"/>
              <a:buChar char="•"/>
              <a:defRPr sz="2400" kern="1200">
                <a:solidFill>
                  <a:schemeClr val="tx1">
                    <a:lumMod val="85000"/>
                    <a:lumOff val="15000"/>
                  </a:schemeClr>
                </a:solidFill>
                <a:latin typeface="Garamond" panose="02020404030301010803" pitchFamily="18" charset="0"/>
                <a:ea typeface="+mn-ea"/>
                <a:cs typeface="+mn-cs"/>
              </a:defRPr>
            </a:lvl2pPr>
            <a:lvl3pPr marL="1143000" indent="-228600" algn="l" defTabSz="914400" rtl="0" eaLnBrk="1" latinLnBrk="0" hangingPunct="1">
              <a:lnSpc>
                <a:spcPct val="100000"/>
              </a:lnSpc>
              <a:spcBef>
                <a:spcPts val="400"/>
              </a:spcBef>
              <a:buFont typeface="Arial" panose="020B0604020202020204" pitchFamily="34" charset="0"/>
              <a:buChar char="•"/>
              <a:defRPr sz="2000" kern="1200">
                <a:solidFill>
                  <a:schemeClr val="bg2">
                    <a:lumMod val="25000"/>
                  </a:schemeClr>
                </a:solidFill>
                <a:latin typeface="Garamond" panose="02020404030301010803" pitchFamily="18" charset="0"/>
                <a:ea typeface="+mn-ea"/>
                <a:cs typeface="+mn-cs"/>
              </a:defRPr>
            </a:lvl3pPr>
            <a:lvl4pPr marL="1600200" indent="-228600" algn="l" defTabSz="914400" rtl="0" eaLnBrk="1" latinLnBrk="0" hangingPunct="1">
              <a:lnSpc>
                <a:spcPct val="100000"/>
              </a:lnSpc>
              <a:spcBef>
                <a:spcPts val="400"/>
              </a:spcBef>
              <a:buFont typeface="Arial" panose="020B0604020202020204" pitchFamily="34" charset="0"/>
              <a:buChar char="•"/>
              <a:defRPr sz="1800" kern="1200">
                <a:solidFill>
                  <a:schemeClr val="bg2">
                    <a:lumMod val="25000"/>
                  </a:schemeClr>
                </a:solidFill>
                <a:latin typeface="Garamond" panose="02020404030301010803" pitchFamily="18" charset="0"/>
                <a:ea typeface="+mn-ea"/>
                <a:cs typeface="+mn-cs"/>
              </a:defRPr>
            </a:lvl4pPr>
            <a:lvl5pPr marL="2057400" indent="-228600" algn="l" defTabSz="914400" rtl="0" eaLnBrk="1" latinLnBrk="0" hangingPunct="1">
              <a:lnSpc>
                <a:spcPct val="100000"/>
              </a:lnSpc>
              <a:spcBef>
                <a:spcPts val="400"/>
              </a:spcBef>
              <a:buFont typeface="Arial" panose="020B0604020202020204" pitchFamily="34" charset="0"/>
              <a:buChar char="•"/>
              <a:defRPr sz="1800" kern="1200">
                <a:solidFill>
                  <a:schemeClr val="bg2">
                    <a:lumMod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18824" fontAlgn="base">
              <a:spcBef>
                <a:spcPct val="20000"/>
              </a:spcBef>
              <a:spcAft>
                <a:spcPct val="0"/>
              </a:spcAft>
              <a:buFont typeface="Arial" panose="020B0604020202020204" pitchFamily="34" charset="0"/>
              <a:buNone/>
              <a:defRPr/>
            </a:pPr>
            <a:r>
              <a:rPr lang="en-US" sz="2400" b="1" kern="0" dirty="0">
                <a:solidFill>
                  <a:srgbClr val="060606"/>
                </a:solidFill>
              </a:rPr>
              <a:t>Statistical Highlights</a:t>
            </a:r>
          </a:p>
          <a:p>
            <a:pPr marL="741363" lvl="1" indent="-223838">
              <a:spcBef>
                <a:spcPct val="20000"/>
              </a:spcBef>
              <a:defRPr/>
            </a:pPr>
            <a:r>
              <a:rPr lang="en-US" sz="1600" kern="0" dirty="0">
                <a:solidFill>
                  <a:srgbClr val="060606"/>
                </a:solidFill>
              </a:rPr>
              <a:t>One of the country’s largest community foundations</a:t>
            </a:r>
          </a:p>
          <a:p>
            <a:pPr marL="741363" lvl="1" indent="-223838">
              <a:spcBef>
                <a:spcPct val="20000"/>
              </a:spcBef>
              <a:defRPr/>
            </a:pPr>
            <a:r>
              <a:rPr lang="en-US" sz="1600" kern="0" dirty="0">
                <a:solidFill>
                  <a:srgbClr val="060606"/>
                </a:solidFill>
              </a:rPr>
              <a:t>$3B endowment</a:t>
            </a:r>
          </a:p>
          <a:p>
            <a:pPr marL="741363" lvl="1" indent="-223838">
              <a:spcBef>
                <a:spcPct val="20000"/>
              </a:spcBef>
              <a:defRPr/>
            </a:pPr>
            <a:r>
              <a:rPr lang="en-US" sz="1600" kern="0" dirty="0">
                <a:solidFill>
                  <a:srgbClr val="060606"/>
                </a:solidFill>
              </a:rPr>
              <a:t>$90M average annual grants</a:t>
            </a:r>
          </a:p>
          <a:p>
            <a:pPr marL="741363" lvl="1" indent="-223838">
              <a:spcBef>
                <a:spcPct val="20000"/>
              </a:spcBef>
              <a:defRPr/>
            </a:pPr>
            <a:r>
              <a:rPr lang="en-US" sz="1600" dirty="0">
                <a:solidFill>
                  <a:srgbClr val="060606"/>
                </a:solidFill>
              </a:rPr>
              <a:t>Grants totaling $130M + in 2020 </a:t>
            </a:r>
          </a:p>
          <a:p>
            <a:pPr marL="741363" lvl="1" indent="-223838">
              <a:spcBef>
                <a:spcPct val="20000"/>
              </a:spcBef>
              <a:defRPr/>
            </a:pPr>
            <a:r>
              <a:rPr lang="en-US" sz="1600" kern="0" dirty="0">
                <a:solidFill>
                  <a:srgbClr val="060606"/>
                </a:solidFill>
              </a:rPr>
              <a:t>Over $2B in grants since 1914</a:t>
            </a:r>
          </a:p>
          <a:p>
            <a:pPr marL="0" indent="0" defTabSz="787245" fontAlgn="base">
              <a:spcBef>
                <a:spcPct val="20000"/>
              </a:spcBef>
              <a:spcAft>
                <a:spcPct val="0"/>
              </a:spcAft>
              <a:buFont typeface="Arial" panose="020B0604020202020204" pitchFamily="34" charset="0"/>
              <a:buNone/>
              <a:defRPr/>
            </a:pPr>
            <a:endParaRPr lang="en-US" kern="0" dirty="0">
              <a:solidFill>
                <a:prstClr val="black"/>
              </a:solidFill>
            </a:endParaRPr>
          </a:p>
          <a:p>
            <a:pPr marL="0" indent="0" defTabSz="787245" fontAlgn="base">
              <a:spcBef>
                <a:spcPct val="20000"/>
              </a:spcBef>
              <a:spcAft>
                <a:spcPct val="0"/>
              </a:spcAft>
              <a:buFont typeface="Arial" panose="020B0604020202020204" pitchFamily="34" charset="0"/>
              <a:buNone/>
              <a:defRPr/>
            </a:pPr>
            <a:endParaRPr lang="en-US" kern="0" dirty="0">
              <a:solidFill>
                <a:prstClr val="black"/>
              </a:solidFill>
            </a:endParaRPr>
          </a:p>
          <a:p>
            <a:pPr marL="0" indent="0">
              <a:buFont typeface="Arial" panose="020B0604020202020204" pitchFamily="34" charset="0"/>
              <a:buNone/>
            </a:pPr>
            <a:endParaRPr lang="en-US" dirty="0"/>
          </a:p>
        </p:txBody>
      </p:sp>
      <p:sp>
        <p:nvSpPr>
          <p:cNvPr id="10" name="Rectangle 9">
            <a:extLst>
              <a:ext uri="{FF2B5EF4-FFF2-40B4-BE49-F238E27FC236}">
                <a16:creationId xmlns:a16="http://schemas.microsoft.com/office/drawing/2014/main" id="{E85422E5-E485-49BE-8522-676049742BF9}"/>
              </a:ext>
            </a:extLst>
          </p:cNvPr>
          <p:cNvSpPr/>
          <p:nvPr/>
        </p:nvSpPr>
        <p:spPr>
          <a:xfrm>
            <a:off x="292692" y="3757679"/>
            <a:ext cx="8039355" cy="1643527"/>
          </a:xfrm>
          <a:prstGeom prst="rect">
            <a:avLst/>
          </a:prstGeom>
        </p:spPr>
        <p:txBody>
          <a:bodyPr wrap="square">
            <a:spAutoFit/>
          </a:bodyPr>
          <a:lstStyle/>
          <a:p>
            <a:pPr defTabSz="787245" fontAlgn="base">
              <a:spcBef>
                <a:spcPct val="20000"/>
              </a:spcBef>
              <a:spcAft>
                <a:spcPct val="0"/>
              </a:spcAft>
              <a:defRPr/>
            </a:pPr>
            <a:r>
              <a:rPr lang="en-US" sz="2400" b="1" kern="0" dirty="0">
                <a:solidFill>
                  <a:prstClr val="black"/>
                </a:solidFill>
                <a:latin typeface="Garamond" panose="02020404030301010803" pitchFamily="18" charset="0"/>
              </a:rPr>
              <a:t>Mission Statement</a:t>
            </a:r>
          </a:p>
          <a:p>
            <a:pPr defTabSz="787245" fontAlgn="base">
              <a:spcBef>
                <a:spcPct val="20000"/>
              </a:spcBef>
              <a:spcAft>
                <a:spcPct val="0"/>
              </a:spcAft>
              <a:defRPr/>
            </a:pPr>
            <a:r>
              <a:rPr lang="en-US" sz="1600" kern="0" dirty="0">
                <a:solidFill>
                  <a:prstClr val="black"/>
                </a:solidFill>
                <a:latin typeface="Garamond" panose="02020404030301010803" pitchFamily="18" charset="0"/>
              </a:rPr>
              <a:t>To enhance the lives of all residents of Greater Cleveland, now and for generations to come, by</a:t>
            </a:r>
          </a:p>
          <a:p>
            <a:pPr marL="520700" lvl="1" indent="-182563">
              <a:spcBef>
                <a:spcPct val="20000"/>
              </a:spcBef>
              <a:buFont typeface="Arial" panose="020B0604020202020204" pitchFamily="34" charset="0"/>
              <a:buChar char="•"/>
              <a:defRPr/>
            </a:pPr>
            <a:r>
              <a:rPr lang="en-US" sz="1600" kern="0" dirty="0">
                <a:solidFill>
                  <a:srgbClr val="4D4D4F">
                    <a:lumMod val="50000"/>
                  </a:srgbClr>
                </a:solidFill>
                <a:latin typeface="Garamond" pitchFamily="18" charset="0"/>
              </a:rPr>
              <a:t>Working together with our donors to build community endowment </a:t>
            </a:r>
          </a:p>
          <a:p>
            <a:pPr marL="520700" lvl="1" indent="-182563">
              <a:spcBef>
                <a:spcPct val="20000"/>
              </a:spcBef>
              <a:buFont typeface="Arial" panose="020B0604020202020204" pitchFamily="34" charset="0"/>
              <a:buChar char="•"/>
              <a:defRPr/>
            </a:pPr>
            <a:r>
              <a:rPr lang="en-US" sz="1600" kern="0" dirty="0">
                <a:solidFill>
                  <a:prstClr val="black"/>
                </a:solidFill>
                <a:latin typeface="Garamond" panose="02020404030301010803" pitchFamily="18" charset="0"/>
              </a:rPr>
              <a:t>Address needs through grantmaking, and </a:t>
            </a:r>
          </a:p>
          <a:p>
            <a:pPr marL="520700" lvl="1" indent="-182563">
              <a:spcBef>
                <a:spcPct val="20000"/>
              </a:spcBef>
              <a:buFont typeface="Arial" panose="020B0604020202020204" pitchFamily="34" charset="0"/>
              <a:buChar char="•"/>
              <a:defRPr/>
            </a:pPr>
            <a:r>
              <a:rPr lang="en-US" sz="1600" kern="0" dirty="0">
                <a:solidFill>
                  <a:prstClr val="black"/>
                </a:solidFill>
                <a:latin typeface="Garamond" panose="02020404030301010803" pitchFamily="18" charset="0"/>
              </a:rPr>
              <a:t>Provide leadership on key community issues.</a:t>
            </a:r>
          </a:p>
        </p:txBody>
      </p:sp>
    </p:spTree>
    <p:extLst>
      <p:ext uri="{BB962C8B-B14F-4D97-AF65-F5344CB8AC3E}">
        <p14:creationId xmlns:p14="http://schemas.microsoft.com/office/powerpoint/2010/main" val="247203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64CE2B-525C-4FF3-BBD7-AF61166B9E4B}"/>
              </a:ext>
            </a:extLst>
          </p:cNvPr>
          <p:cNvSpPr>
            <a:spLocks noGrp="1"/>
          </p:cNvSpPr>
          <p:nvPr>
            <p:ph type="body" sz="quarter" idx="14"/>
          </p:nvPr>
        </p:nvSpPr>
        <p:spPr>
          <a:xfrm>
            <a:off x="173038" y="242888"/>
            <a:ext cx="8794750" cy="771525"/>
          </a:xfrm>
          <a:solidFill>
            <a:srgbClr val="6F94C0"/>
          </a:solidFill>
        </p:spPr>
        <p:txBody>
          <a:bodyPr anchor="ctr"/>
          <a:lstStyle/>
          <a:p>
            <a:r>
              <a:rPr lang="en-US" sz="3200" b="1" dirty="0">
                <a:latin typeface="Garamond" panose="02020404030301010803" pitchFamily="18" charset="0"/>
                <a:cs typeface="Times New Roman" panose="02020603050405020304" pitchFamily="18" charset="0"/>
              </a:rPr>
              <a:t>Investment Alliance Program</a:t>
            </a:r>
            <a:endParaRPr lang="en-US" sz="3200" dirty="0">
              <a:latin typeface="Garamond" panose="02020404030301010803" pitchFamily="18" charset="0"/>
            </a:endParaRPr>
          </a:p>
        </p:txBody>
      </p:sp>
      <p:sp>
        <p:nvSpPr>
          <p:cNvPr id="7" name="TextBox 6">
            <a:extLst>
              <a:ext uri="{FF2B5EF4-FFF2-40B4-BE49-F238E27FC236}">
                <a16:creationId xmlns:a16="http://schemas.microsoft.com/office/drawing/2014/main" id="{DC4E6382-6E80-4F52-A80E-5758B0302B78}"/>
              </a:ext>
            </a:extLst>
          </p:cNvPr>
          <p:cNvSpPr txBox="1"/>
          <p:nvPr/>
        </p:nvSpPr>
        <p:spPr>
          <a:xfrm>
            <a:off x="375602" y="1417320"/>
            <a:ext cx="8389622"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Garamond" panose="02020404030301010803" pitchFamily="18" charset="0"/>
                <a:cs typeface="Times New Roman" panose="02020603050405020304" pitchFamily="18" charset="0"/>
              </a:rPr>
              <a:t>You can still manage your client’s assets</a:t>
            </a:r>
          </a:p>
          <a:p>
            <a:endParaRPr lang="en-US" sz="2000" dirty="0">
              <a:latin typeface="Garamond" panose="02020404030301010803"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Garamond" panose="02020404030301010803" pitchFamily="18" charset="0"/>
                <a:cs typeface="Times New Roman" panose="02020603050405020304" pitchFamily="18" charset="0"/>
              </a:rPr>
              <a:t>Requirements:</a:t>
            </a:r>
          </a:p>
          <a:p>
            <a:pPr marL="742950" lvl="1" indent="-285750">
              <a:buFont typeface="Courier New" panose="02070309020205020404" pitchFamily="49" charset="0"/>
              <a:buChar char="o"/>
            </a:pPr>
            <a:r>
              <a:rPr lang="en-US" sz="2000" dirty="0">
                <a:latin typeface="Garamond" panose="02020404030301010803" pitchFamily="18" charset="0"/>
                <a:cs typeface="Times New Roman" panose="02020603050405020304" pitchFamily="18" charset="0"/>
              </a:rPr>
              <a:t>$500,000 minimum relationship</a:t>
            </a:r>
          </a:p>
          <a:p>
            <a:pPr marL="1200150" lvl="2" indent="-285750">
              <a:buFont typeface="Wingdings" panose="05000000000000000000" pitchFamily="2" charset="2"/>
              <a:buChar char="Ø"/>
            </a:pPr>
            <a:r>
              <a:rPr lang="en-US" sz="2000" dirty="0">
                <a:latin typeface="Garamond" panose="02020404030301010803" pitchFamily="18" charset="0"/>
                <a:cs typeface="Times New Roman" panose="02020603050405020304" pitchFamily="18" charset="0"/>
              </a:rPr>
              <a:t>At firm level; can be cumulative across multiple donors</a:t>
            </a:r>
          </a:p>
          <a:p>
            <a:pPr marL="742950" lvl="1" indent="-285750">
              <a:buFont typeface="Courier New" panose="02070309020205020404" pitchFamily="49" charset="0"/>
              <a:buChar char="o"/>
            </a:pPr>
            <a:r>
              <a:rPr lang="en-US" sz="2000" dirty="0">
                <a:latin typeface="Garamond" panose="02020404030301010803" pitchFamily="18" charset="0"/>
                <a:cs typeface="Times New Roman" panose="02020603050405020304" pitchFamily="18" charset="0"/>
              </a:rPr>
              <a:t>Manage within Cleveland Foundation investment policy</a:t>
            </a:r>
          </a:p>
          <a:p>
            <a:pPr marL="742950" lvl="1" indent="-285750">
              <a:buFont typeface="Courier New" panose="02070309020205020404" pitchFamily="49" charset="0"/>
              <a:buChar char="o"/>
            </a:pPr>
            <a:r>
              <a:rPr lang="en-US" sz="2000" dirty="0">
                <a:latin typeface="Garamond" panose="02020404030301010803" pitchFamily="18" charset="0"/>
                <a:cs typeface="Times New Roman" panose="02020603050405020304" pitchFamily="18" charset="0"/>
              </a:rPr>
              <a:t>Comply with ongoing monitoring, reporting, and review</a:t>
            </a:r>
          </a:p>
          <a:p>
            <a:pPr lvl="1"/>
            <a:endParaRPr lang="en-US" sz="2000" dirty="0">
              <a:latin typeface="Garamond" panose="02020404030301010803"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E8AD89D4-3A10-4BBD-A4B4-BBCAB4B40458}"/>
              </a:ext>
            </a:extLst>
          </p:cNvPr>
          <p:cNvGraphicFramePr/>
          <p:nvPr/>
        </p:nvGraphicFramePr>
        <p:xfrm>
          <a:off x="713536" y="3880424"/>
          <a:ext cx="8051688"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090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F4BFBE-354E-44A1-A708-C93DE9462213}"/>
              </a:ext>
            </a:extLst>
          </p:cNvPr>
          <p:cNvSpPr>
            <a:spLocks noGrp="1"/>
          </p:cNvSpPr>
          <p:nvPr>
            <p:ph type="body" sz="quarter" idx="14"/>
          </p:nvPr>
        </p:nvSpPr>
        <p:spPr>
          <a:solidFill>
            <a:srgbClr val="6F94C0"/>
          </a:solidFill>
        </p:spPr>
        <p:txBody>
          <a:bodyPr anchor="ctr"/>
          <a:lstStyle/>
          <a:p>
            <a:r>
              <a:rPr lang="en-US" sz="2800" b="1" dirty="0">
                <a:latin typeface="Garamond" panose="02020404030301010803" pitchFamily="18" charset="0"/>
              </a:rPr>
              <a:t>Asset Types The Cleveland Foundation Can Accept</a:t>
            </a:r>
          </a:p>
        </p:txBody>
      </p:sp>
      <p:sp>
        <p:nvSpPr>
          <p:cNvPr id="6" name="Text Placeholder 4"/>
          <p:cNvSpPr txBox="1">
            <a:spLocks/>
          </p:cNvSpPr>
          <p:nvPr/>
        </p:nvSpPr>
        <p:spPr>
          <a:xfrm>
            <a:off x="508000" y="1611606"/>
            <a:ext cx="8429625" cy="4503056"/>
          </a:xfrm>
          <a:prstGeom prst="rect">
            <a:avLst/>
          </a:prstGeom>
        </p:spPr>
        <p:txBody>
          <a:bodyPr vert="horz" lIns="0" tIns="0"/>
          <a:lstStyle>
            <a:lvl1pPr marL="182880" indent="-182880" algn="l" defTabSz="457200" rtl="0" eaLnBrk="1" latinLnBrk="0" hangingPunct="1">
              <a:spcBef>
                <a:spcPts val="600"/>
              </a:spcBef>
              <a:spcAft>
                <a:spcPts val="300"/>
              </a:spcAft>
              <a:buSzPct val="90000"/>
              <a:buFont typeface="Wingdings" charset="2"/>
              <a:buChar char="§"/>
              <a:defRPr sz="1600" kern="1200">
                <a:solidFill>
                  <a:schemeClr val="tx1"/>
                </a:solidFill>
                <a:latin typeface="+mn-lt"/>
                <a:ea typeface="+mn-ea"/>
                <a:cs typeface="+mn-cs"/>
              </a:defRPr>
            </a:lvl1pPr>
            <a:lvl2pPr marL="365760" indent="-182880" algn="l" defTabSz="457200" rtl="0" eaLnBrk="1" latinLnBrk="0" hangingPunct="1">
              <a:spcBef>
                <a:spcPts val="600"/>
              </a:spcBef>
              <a:spcAft>
                <a:spcPts val="300"/>
              </a:spcAft>
              <a:buSzPct val="90000"/>
              <a:buFont typeface="Wingdings" charset="2"/>
              <a:buChar char="§"/>
              <a:defRPr sz="1400" kern="1200" baseline="0">
                <a:solidFill>
                  <a:schemeClr val="tx1"/>
                </a:solidFill>
                <a:latin typeface="+mn-lt"/>
                <a:ea typeface="+mn-ea"/>
                <a:cs typeface="+mn-cs"/>
              </a:defRPr>
            </a:lvl2pPr>
            <a:lvl3pPr marL="274320" indent="-137160" algn="l" defTabSz="457200" rtl="0" eaLnBrk="1" latinLnBrk="0" hangingPunct="1">
              <a:spcBef>
                <a:spcPts val="600"/>
              </a:spcBef>
              <a:spcAft>
                <a:spcPts val="300"/>
              </a:spcAft>
              <a:buFont typeface="Arial"/>
              <a:buChar char="•"/>
              <a:defRPr sz="9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Cash</a:t>
            </a:r>
          </a:p>
          <a:p>
            <a:pPr marL="342900" indent="-34290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Marketable securities</a:t>
            </a:r>
          </a:p>
          <a:p>
            <a:pPr marL="342900" indent="-34290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Closely held securities</a:t>
            </a:r>
          </a:p>
          <a:p>
            <a:pPr marL="742950" lvl="1" indent="-28575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S-Corp vs. C-Corp</a:t>
            </a:r>
          </a:p>
          <a:p>
            <a:pPr marL="742950" lvl="1" indent="-28575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Partnership/LLC interests</a:t>
            </a:r>
          </a:p>
          <a:p>
            <a:pPr marL="457200" lvl="1" indent="0">
              <a:lnSpc>
                <a:spcPct val="90000"/>
              </a:lnSpc>
              <a:spcBef>
                <a:spcPct val="20000"/>
              </a:spcBef>
              <a:spcAft>
                <a:spcPts val="0"/>
              </a:spcAft>
              <a:buSzTx/>
              <a:buNone/>
            </a:pPr>
            <a:endParaRPr lang="en-US" altLang="en-US" sz="2382" dirty="0">
              <a:solidFill>
                <a:srgbClr val="060606"/>
              </a:solidFill>
              <a:latin typeface="Garamond" panose="02020404030301010803" pitchFamily="18" charset="0"/>
            </a:endParaRPr>
          </a:p>
          <a:p>
            <a:pPr marL="342900" indent="-34290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Personal Property</a:t>
            </a:r>
          </a:p>
          <a:p>
            <a:pPr marL="742950" lvl="1" indent="-28575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Artwork</a:t>
            </a:r>
          </a:p>
          <a:p>
            <a:pPr marL="742950" lvl="1" indent="-28575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Intellectual Property</a:t>
            </a:r>
          </a:p>
          <a:p>
            <a:pPr marL="742950" lvl="1" indent="-285750">
              <a:lnSpc>
                <a:spcPct val="90000"/>
              </a:lnSpc>
              <a:spcBef>
                <a:spcPct val="20000"/>
              </a:spcBef>
              <a:spcAft>
                <a:spcPts val="0"/>
              </a:spcAft>
              <a:buSzTx/>
              <a:buFont typeface="Arial"/>
              <a:buChar char="–"/>
            </a:pPr>
            <a:r>
              <a:rPr lang="en-US" altLang="en-US" sz="2382" dirty="0">
                <a:solidFill>
                  <a:srgbClr val="060606"/>
                </a:solidFill>
                <a:latin typeface="Garamond" panose="02020404030301010803" pitchFamily="18" charset="0"/>
              </a:rPr>
              <a:t>Collectibles</a:t>
            </a:r>
          </a:p>
          <a:p>
            <a:endParaRPr lang="en-US" dirty="0">
              <a:solidFill>
                <a:srgbClr val="060606"/>
              </a:solidFill>
            </a:endParaRPr>
          </a:p>
        </p:txBody>
      </p:sp>
      <p:sp>
        <p:nvSpPr>
          <p:cNvPr id="9" name="Rectangle 4"/>
          <p:cNvSpPr txBox="1">
            <a:spLocks noChangeArrowheads="1"/>
          </p:cNvSpPr>
          <p:nvPr/>
        </p:nvSpPr>
        <p:spPr bwMode="auto">
          <a:xfrm>
            <a:off x="4648200" y="1501204"/>
            <a:ext cx="4038600"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Real estate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Personal Residence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altLang="en-US" sz="2400" dirty="0">
                <a:solidFill>
                  <a:srgbClr val="000000"/>
                </a:solidFill>
                <a:latin typeface="Garamond" panose="02020404030301010803" pitchFamily="18" charset="0"/>
              </a:rPr>
              <a:t>Farmland</a:t>
            </a:r>
          </a:p>
          <a:p>
            <a:pPr marL="57150" indent="0">
              <a:buNone/>
              <a:defRPr/>
            </a:pPr>
            <a:endParaRPr kumimoji="0" lang="en-US" alt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57150" indent="0">
              <a:buNone/>
              <a:defRPr/>
            </a:pPr>
            <a:endParaRPr kumimoji="0" lang="en-US" alt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EC0A1146-ED70-40D6-AAF2-5523727EE515}"/>
              </a:ext>
            </a:extLst>
          </p:cNvPr>
          <p:cNvSpPr txBox="1">
            <a:spLocks noChangeArrowheads="1"/>
          </p:cNvSpPr>
          <p:nvPr/>
        </p:nvSpPr>
        <p:spPr bwMode="auto">
          <a:xfrm>
            <a:off x="4648200" y="3857431"/>
            <a:ext cx="4038600"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Alternative Assets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Life Insurance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altLang="en-US" sz="2400" dirty="0">
                <a:solidFill>
                  <a:srgbClr val="000000"/>
                </a:solidFill>
                <a:latin typeface="Garamond" panose="02020404030301010803" pitchFamily="18" charset="0"/>
              </a:rPr>
              <a:t>Retirement Assets</a:t>
            </a:r>
          </a:p>
          <a:p>
            <a:pPr marL="57150" indent="0">
              <a:buNone/>
              <a:defRPr/>
            </a:pPr>
            <a:endParaRPr kumimoji="0" lang="en-US" alt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57150" indent="0">
              <a:buNone/>
              <a:defRPr/>
            </a:pPr>
            <a:endParaRPr kumimoji="0" lang="en-US" alt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60370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3F71676-7494-4099-9C36-E6764AD9798A}"/>
              </a:ext>
            </a:extLst>
          </p:cNvPr>
          <p:cNvSpPr>
            <a:spLocks noGrp="1"/>
          </p:cNvSpPr>
          <p:nvPr>
            <p:ph type="body" sz="quarter" idx="14"/>
          </p:nvPr>
        </p:nvSpPr>
        <p:spPr>
          <a:solidFill>
            <a:srgbClr val="6F94C0"/>
          </a:solidFill>
        </p:spPr>
        <p:txBody>
          <a:bodyPr anchor="ctr"/>
          <a:lstStyle/>
          <a:p>
            <a:r>
              <a:rPr lang="en-US" sz="3200" b="1" dirty="0">
                <a:latin typeface="Garamond" panose="02020404030301010803" pitchFamily="18" charset="0"/>
              </a:rPr>
              <a:t>Planned Giving Expertise</a:t>
            </a:r>
          </a:p>
        </p:txBody>
      </p:sp>
      <p:sp>
        <p:nvSpPr>
          <p:cNvPr id="5" name="Text Placeholder 7">
            <a:extLst>
              <a:ext uri="{FF2B5EF4-FFF2-40B4-BE49-F238E27FC236}">
                <a16:creationId xmlns:a16="http://schemas.microsoft.com/office/drawing/2014/main" id="{D65BED96-F337-4C57-8E06-D2DF8BBF666A}"/>
              </a:ext>
            </a:extLst>
          </p:cNvPr>
          <p:cNvSpPr txBox="1">
            <a:spLocks noGrp="1"/>
          </p:cNvSpPr>
          <p:nvPr>
            <p:ph type="body" sz="quarter" idx="13"/>
          </p:nvPr>
        </p:nvSpPr>
        <p:spPr>
          <a:xfrm>
            <a:off x="681908" y="1396674"/>
            <a:ext cx="8003042" cy="1311129"/>
          </a:xfrm>
          <a:prstGeom prst="rect">
            <a:avLst/>
          </a:prstGeom>
        </p:spPr>
        <p:txBody>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2000" b="1" dirty="0">
                <a:latin typeface="Garamond" panose="02020404030301010803" pitchFamily="18" charset="0"/>
              </a:rPr>
              <a:t>We offer a robust team of Planned Giving Professionals with legal, charitable planning and tax expertise providing the following services:</a:t>
            </a:r>
          </a:p>
          <a:p>
            <a:pPr marL="0" indent="0">
              <a:buNone/>
            </a:pPr>
            <a:endParaRPr lang="en-US" sz="800" b="1" u="sng" dirty="0">
              <a:latin typeface="Garamond" panose="02020404030301010803" pitchFamily="18" charset="0"/>
            </a:endParaRPr>
          </a:p>
          <a:p>
            <a:pPr marL="338138" indent="-169863">
              <a:buFont typeface="Arial" panose="020B0604020202020204" pitchFamily="34" charset="0"/>
              <a:buChar char="•"/>
            </a:pPr>
            <a:r>
              <a:rPr lang="en-US" sz="1800" dirty="0">
                <a:latin typeface="Garamond" panose="02020404030301010803" pitchFamily="18" charset="0"/>
              </a:rPr>
              <a:t>Illustrations and calculations on a variety of Planned Giving vehicles:</a:t>
            </a:r>
          </a:p>
          <a:p>
            <a:pPr marL="770819" lvl="3" indent="0">
              <a:buNone/>
            </a:pPr>
            <a:endParaRPr lang="en-US" sz="1800" b="1" dirty="0">
              <a:latin typeface="Garamond" panose="02020404030301010803" pitchFamily="18" charset="0"/>
            </a:endParaRPr>
          </a:p>
          <a:p>
            <a:pPr marL="770819" lvl="3" indent="0">
              <a:buNone/>
            </a:pPr>
            <a:endParaRPr lang="en-US" sz="1800" b="1" dirty="0">
              <a:latin typeface="Garamond" panose="02020404030301010803" pitchFamily="18" charset="0"/>
            </a:endParaRPr>
          </a:p>
          <a:p>
            <a:pPr marL="1428750" lvl="4" indent="0">
              <a:buNone/>
            </a:pPr>
            <a:endParaRPr lang="en-US" sz="1600" b="1" dirty="0">
              <a:latin typeface="Garamond" panose="02020404030301010803" pitchFamily="18" charset="0"/>
            </a:endParaRPr>
          </a:p>
        </p:txBody>
      </p:sp>
      <p:sp>
        <p:nvSpPr>
          <p:cNvPr id="6" name="TextBox 5">
            <a:extLst>
              <a:ext uri="{FF2B5EF4-FFF2-40B4-BE49-F238E27FC236}">
                <a16:creationId xmlns:a16="http://schemas.microsoft.com/office/drawing/2014/main" id="{CFB59B6D-66B2-48FC-A585-D54F82EB3652}"/>
              </a:ext>
            </a:extLst>
          </p:cNvPr>
          <p:cNvSpPr txBox="1"/>
          <p:nvPr/>
        </p:nvSpPr>
        <p:spPr>
          <a:xfrm>
            <a:off x="877552" y="3006225"/>
            <a:ext cx="2655702" cy="428002"/>
          </a:xfrm>
          <a:prstGeom prst="rect">
            <a:avLst/>
          </a:prstGeom>
          <a:solidFill>
            <a:srgbClr val="4771A3"/>
          </a:solidFill>
        </p:spPr>
        <p:txBody>
          <a:bodyPr wrap="square" rtlCol="0">
            <a:spAutoFit/>
          </a:bodyPr>
          <a:lstStyle/>
          <a:p>
            <a:pPr>
              <a:lnSpc>
                <a:spcPct val="90000"/>
              </a:lnSpc>
              <a:spcBef>
                <a:spcPct val="20000"/>
              </a:spcBef>
              <a:spcAft>
                <a:spcPts val="0"/>
              </a:spcAft>
              <a:buSzTx/>
            </a:pPr>
            <a:r>
              <a:rPr lang="en-US" altLang="en-US" sz="2400" b="1" dirty="0">
                <a:solidFill>
                  <a:schemeClr val="bg1"/>
                </a:solidFill>
                <a:latin typeface="Garamond" panose="02020404030301010803" pitchFamily="18" charset="0"/>
              </a:rPr>
              <a:t>Testamentary </a:t>
            </a:r>
          </a:p>
        </p:txBody>
      </p:sp>
      <p:sp>
        <p:nvSpPr>
          <p:cNvPr id="2" name="TextBox 1">
            <a:extLst>
              <a:ext uri="{FF2B5EF4-FFF2-40B4-BE49-F238E27FC236}">
                <a16:creationId xmlns:a16="http://schemas.microsoft.com/office/drawing/2014/main" id="{C64D46AD-65CE-4433-9FA3-241115F77852}"/>
              </a:ext>
            </a:extLst>
          </p:cNvPr>
          <p:cNvSpPr txBox="1"/>
          <p:nvPr/>
        </p:nvSpPr>
        <p:spPr>
          <a:xfrm>
            <a:off x="3791164" y="3602950"/>
            <a:ext cx="4561725" cy="1311128"/>
          </a:xfrm>
          <a:prstGeom prst="rect">
            <a:avLst/>
          </a:prstGeom>
          <a:noFill/>
        </p:spPr>
        <p:txBody>
          <a:bodyPr wrap="square" rtlCol="0">
            <a:spAutoFit/>
          </a:bodyPr>
          <a:lstStyle/>
          <a:p>
            <a:pPr marL="1714500" lvl="4" indent="-285750" defTabSz="457200">
              <a:spcBef>
                <a:spcPct val="20000"/>
              </a:spcBef>
              <a:buFont typeface="Arial" panose="020B0604020202020204" pitchFamily="34" charset="0"/>
              <a:buChar char="•"/>
            </a:pPr>
            <a:r>
              <a:rPr lang="en-US" b="1" dirty="0">
                <a:solidFill>
                  <a:srgbClr val="4D4D4F"/>
                </a:solidFill>
                <a:latin typeface="Garamond" panose="02020404030301010803" pitchFamily="18" charset="0"/>
              </a:rPr>
              <a:t>Charitable Remainder Trust  </a:t>
            </a:r>
          </a:p>
          <a:p>
            <a:pPr marL="1714500" lvl="4" indent="-285750" defTabSz="457200">
              <a:spcBef>
                <a:spcPct val="20000"/>
              </a:spcBef>
              <a:buFont typeface="Arial" panose="020B0604020202020204" pitchFamily="34" charset="0"/>
              <a:buChar char="•"/>
            </a:pPr>
            <a:r>
              <a:rPr lang="en-US" b="1" dirty="0">
                <a:solidFill>
                  <a:srgbClr val="4D4D4F"/>
                </a:solidFill>
                <a:latin typeface="Garamond" panose="02020404030301010803" pitchFamily="18" charset="0"/>
              </a:rPr>
              <a:t>Charitable Lead Trust</a:t>
            </a:r>
          </a:p>
          <a:p>
            <a:pPr marL="1714500" lvl="4" indent="-285750" defTabSz="457200">
              <a:spcBef>
                <a:spcPct val="20000"/>
              </a:spcBef>
              <a:buFont typeface="Arial" panose="020B0604020202020204" pitchFamily="34" charset="0"/>
              <a:buChar char="•"/>
            </a:pPr>
            <a:r>
              <a:rPr lang="en-US" b="1" dirty="0">
                <a:solidFill>
                  <a:srgbClr val="4D4D4F"/>
                </a:solidFill>
                <a:latin typeface="Garamond" panose="02020404030301010803" pitchFamily="18" charset="0"/>
              </a:rPr>
              <a:t>Charitable Gift Annuity</a:t>
            </a:r>
          </a:p>
        </p:txBody>
      </p:sp>
      <p:sp>
        <p:nvSpPr>
          <p:cNvPr id="7" name="TextBox 6">
            <a:extLst>
              <a:ext uri="{FF2B5EF4-FFF2-40B4-BE49-F238E27FC236}">
                <a16:creationId xmlns:a16="http://schemas.microsoft.com/office/drawing/2014/main" id="{E30DDC25-35E1-4D49-9E11-37FF67529537}"/>
              </a:ext>
            </a:extLst>
          </p:cNvPr>
          <p:cNvSpPr txBox="1"/>
          <p:nvPr/>
        </p:nvSpPr>
        <p:spPr>
          <a:xfrm>
            <a:off x="5357402" y="3006225"/>
            <a:ext cx="2655702" cy="428002"/>
          </a:xfrm>
          <a:prstGeom prst="rect">
            <a:avLst/>
          </a:prstGeom>
          <a:solidFill>
            <a:srgbClr val="4771A3"/>
          </a:solidFill>
        </p:spPr>
        <p:txBody>
          <a:bodyPr wrap="square" rtlCol="0">
            <a:spAutoFit/>
          </a:bodyPr>
          <a:lstStyle/>
          <a:p>
            <a:pPr>
              <a:lnSpc>
                <a:spcPct val="90000"/>
              </a:lnSpc>
              <a:spcBef>
                <a:spcPct val="20000"/>
              </a:spcBef>
              <a:spcAft>
                <a:spcPts val="0"/>
              </a:spcAft>
              <a:buSzTx/>
            </a:pPr>
            <a:r>
              <a:rPr lang="en-US" altLang="en-US" sz="2400" b="1" dirty="0">
                <a:solidFill>
                  <a:schemeClr val="bg1"/>
                </a:solidFill>
                <a:latin typeface="Garamond" panose="02020404030301010803" pitchFamily="18" charset="0"/>
              </a:rPr>
              <a:t>Split-interest  </a:t>
            </a:r>
          </a:p>
        </p:txBody>
      </p:sp>
      <p:sp>
        <p:nvSpPr>
          <p:cNvPr id="8" name="TextBox 7">
            <a:extLst>
              <a:ext uri="{FF2B5EF4-FFF2-40B4-BE49-F238E27FC236}">
                <a16:creationId xmlns:a16="http://schemas.microsoft.com/office/drawing/2014/main" id="{6C9E6858-BDC1-46D4-9DD4-7F9251369241}"/>
              </a:ext>
            </a:extLst>
          </p:cNvPr>
          <p:cNvSpPr txBox="1"/>
          <p:nvPr/>
        </p:nvSpPr>
        <p:spPr>
          <a:xfrm>
            <a:off x="-684786" y="3596198"/>
            <a:ext cx="5164320" cy="1865126"/>
          </a:xfrm>
          <a:prstGeom prst="rect">
            <a:avLst/>
          </a:prstGeom>
          <a:noFill/>
        </p:spPr>
        <p:txBody>
          <a:bodyPr wrap="square" rtlCol="0">
            <a:spAutoFit/>
          </a:bodyPr>
          <a:lstStyle/>
          <a:p>
            <a:pPr marL="1714500" lvl="4" indent="-285750" defTabSz="457200">
              <a:spcBef>
                <a:spcPct val="20000"/>
              </a:spcBef>
              <a:buFont typeface="Arial" panose="020B0604020202020204" pitchFamily="34" charset="0"/>
              <a:buChar char="•"/>
            </a:pPr>
            <a:r>
              <a:rPr lang="en-US" b="1" dirty="0">
                <a:solidFill>
                  <a:srgbClr val="4D4D4F"/>
                </a:solidFill>
                <a:latin typeface="Garamond" panose="02020404030301010803" pitchFamily="18" charset="0"/>
              </a:rPr>
              <a:t>Gifts by Will or Trust</a:t>
            </a:r>
          </a:p>
          <a:p>
            <a:pPr marL="1714500" lvl="4" indent="-285750" defTabSz="457200">
              <a:spcBef>
                <a:spcPct val="20000"/>
              </a:spcBef>
              <a:buFont typeface="Arial" panose="020B0604020202020204" pitchFamily="34" charset="0"/>
              <a:buChar char="•"/>
            </a:pPr>
            <a:r>
              <a:rPr lang="en-US" b="1" dirty="0">
                <a:solidFill>
                  <a:srgbClr val="4D4D4F"/>
                </a:solidFill>
                <a:latin typeface="Garamond" panose="02020404030301010803" pitchFamily="18" charset="0"/>
              </a:rPr>
              <a:t>Beneficiary Designations for Retirement Plans</a:t>
            </a:r>
          </a:p>
          <a:p>
            <a:pPr marL="1714500" lvl="4" indent="-285750" defTabSz="457200">
              <a:spcBef>
                <a:spcPct val="20000"/>
              </a:spcBef>
              <a:buFont typeface="Arial" panose="020B0604020202020204" pitchFamily="34" charset="0"/>
              <a:buChar char="•"/>
            </a:pPr>
            <a:r>
              <a:rPr lang="en-US" b="1" dirty="0">
                <a:solidFill>
                  <a:srgbClr val="4D4D4F"/>
                </a:solidFill>
                <a:latin typeface="Garamond" panose="02020404030301010803" pitchFamily="18" charset="0"/>
              </a:rPr>
              <a:t>Beneficiary Designations and/or Ownership of Life Insurance</a:t>
            </a:r>
          </a:p>
          <a:p>
            <a:r>
              <a:rPr lang="en-US" dirty="0"/>
              <a:t> </a:t>
            </a:r>
          </a:p>
        </p:txBody>
      </p:sp>
    </p:spTree>
    <p:extLst>
      <p:ext uri="{BB962C8B-B14F-4D97-AF65-F5344CB8AC3E}">
        <p14:creationId xmlns:p14="http://schemas.microsoft.com/office/powerpoint/2010/main" val="2063188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64CE2B-525C-4FF3-BBD7-AF61166B9E4B}"/>
              </a:ext>
            </a:extLst>
          </p:cNvPr>
          <p:cNvSpPr>
            <a:spLocks noGrp="1"/>
          </p:cNvSpPr>
          <p:nvPr>
            <p:ph type="body" sz="quarter" idx="14"/>
          </p:nvPr>
        </p:nvSpPr>
        <p:spPr>
          <a:xfrm>
            <a:off x="174625" y="204251"/>
            <a:ext cx="8794750" cy="771525"/>
          </a:xfrm>
          <a:solidFill>
            <a:srgbClr val="6F94C0"/>
          </a:solidFill>
        </p:spPr>
        <p:txBody>
          <a:bodyPr anchor="ctr">
            <a:normAutofit/>
          </a:bodyPr>
          <a:lstStyle/>
          <a:p>
            <a:r>
              <a:rPr lang="en-US" sz="2400" b="1" dirty="0">
                <a:latin typeface="Garamond" panose="02020404030301010803" pitchFamily="18" charset="0"/>
                <a:cs typeface="Times New Roman" panose="02020603050405020304" pitchFamily="18" charset="0"/>
              </a:rPr>
              <a:t>Comparing DAFs, Supporting Orgs, and Private Foundations</a:t>
            </a:r>
            <a:endParaRPr lang="en-US" sz="2400" dirty="0">
              <a:latin typeface="Garamond" panose="02020404030301010803" pitchFamily="18" charset="0"/>
            </a:endParaRPr>
          </a:p>
        </p:txBody>
      </p:sp>
      <p:pic>
        <p:nvPicPr>
          <p:cNvPr id="5" name="Picture 4">
            <a:extLst>
              <a:ext uri="{FF2B5EF4-FFF2-40B4-BE49-F238E27FC236}">
                <a16:creationId xmlns:a16="http://schemas.microsoft.com/office/drawing/2014/main" id="{BFFD7632-FEB2-48DB-8848-F969B39027D7}"/>
              </a:ext>
            </a:extLst>
          </p:cNvPr>
          <p:cNvPicPr>
            <a:picLocks noChangeAspect="1"/>
          </p:cNvPicPr>
          <p:nvPr/>
        </p:nvPicPr>
        <p:blipFill rotWithShape="1">
          <a:blip r:embed="rId3"/>
          <a:srcRect t="1096"/>
          <a:stretch/>
        </p:blipFill>
        <p:spPr>
          <a:xfrm>
            <a:off x="754076" y="1157680"/>
            <a:ext cx="7632673" cy="4974109"/>
          </a:xfrm>
          <a:prstGeom prst="rect">
            <a:avLst/>
          </a:prstGeom>
        </p:spPr>
      </p:pic>
    </p:spTree>
    <p:extLst>
      <p:ext uri="{BB962C8B-B14F-4D97-AF65-F5344CB8AC3E}">
        <p14:creationId xmlns:p14="http://schemas.microsoft.com/office/powerpoint/2010/main" val="408662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9A26C3F-8C5B-4BED-AFF2-0E09D3981520}"/>
              </a:ext>
            </a:extLst>
          </p:cNvPr>
          <p:cNvSpPr>
            <a:spLocks noGrp="1"/>
          </p:cNvSpPr>
          <p:nvPr>
            <p:ph type="body" sz="quarter" idx="14"/>
          </p:nvPr>
        </p:nvSpPr>
        <p:spPr>
          <a:xfrm>
            <a:off x="173038" y="242888"/>
            <a:ext cx="8794750" cy="771525"/>
          </a:xfrm>
          <a:solidFill>
            <a:srgbClr val="6F94C0"/>
          </a:solidFill>
        </p:spPr>
        <p:txBody>
          <a:bodyPr anchor="ctr"/>
          <a:lstStyle/>
          <a:p>
            <a:r>
              <a:rPr lang="en-US" sz="3200" b="1" dirty="0">
                <a:latin typeface="Garamond" panose="02020404030301010803" pitchFamily="18" charset="0"/>
                <a:cs typeface="Times New Roman" panose="02020603050405020304" pitchFamily="18" charset="0"/>
              </a:rPr>
              <a:t>Why work with the Cleveland Foundation?</a:t>
            </a:r>
            <a:endParaRPr lang="en-US" sz="3200" dirty="0">
              <a:latin typeface="Garamond" panose="02020404030301010803" pitchFamily="18" charset="0"/>
            </a:endParaRPr>
          </a:p>
        </p:txBody>
      </p:sp>
      <p:graphicFrame>
        <p:nvGraphicFramePr>
          <p:cNvPr id="5" name="Content Placeholder 5">
            <a:extLst>
              <a:ext uri="{FF2B5EF4-FFF2-40B4-BE49-F238E27FC236}">
                <a16:creationId xmlns:a16="http://schemas.microsoft.com/office/drawing/2014/main" id="{275C13B9-3EA8-4A7E-8857-18435F5D71AC}"/>
              </a:ext>
            </a:extLst>
          </p:cNvPr>
          <p:cNvGraphicFramePr>
            <a:graphicFrameLocks/>
          </p:cNvGraphicFramePr>
          <p:nvPr/>
        </p:nvGraphicFramePr>
        <p:xfrm>
          <a:off x="627063" y="149415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89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2CB70-C1B4-40B8-A323-F311C0FA2E6B}"/>
              </a:ext>
            </a:extLst>
          </p:cNvPr>
          <p:cNvSpPr>
            <a:spLocks noGrp="1"/>
          </p:cNvSpPr>
          <p:nvPr>
            <p:ph type="body" sz="quarter" idx="14"/>
          </p:nvPr>
        </p:nvSpPr>
        <p:spPr>
          <a:xfrm>
            <a:off x="175405" y="243623"/>
            <a:ext cx="8793190" cy="770328"/>
          </a:xfrm>
          <a:solidFill>
            <a:srgbClr val="6F94C0"/>
          </a:solidFill>
        </p:spPr>
        <p:txBody>
          <a:bodyPr anchor="ctr"/>
          <a:lstStyle/>
          <a:p>
            <a:r>
              <a:rPr lang="en-US" sz="3200" b="1" dirty="0">
                <a:latin typeface="Garamond" panose="02020404030301010803" pitchFamily="18" charset="0"/>
              </a:rPr>
              <a:t>Charitable Giving Landscape… in a Pandemic</a:t>
            </a:r>
          </a:p>
        </p:txBody>
      </p:sp>
      <p:sp>
        <p:nvSpPr>
          <p:cNvPr id="6" name="Content Placeholder 6">
            <a:extLst>
              <a:ext uri="{FF2B5EF4-FFF2-40B4-BE49-F238E27FC236}">
                <a16:creationId xmlns:a16="http://schemas.microsoft.com/office/drawing/2014/main" id="{51AA4249-42E2-41DF-949D-AFF6B80C1BE6}"/>
              </a:ext>
            </a:extLst>
          </p:cNvPr>
          <p:cNvSpPr txBox="1">
            <a:spLocks/>
          </p:cNvSpPr>
          <p:nvPr/>
        </p:nvSpPr>
        <p:spPr>
          <a:xfrm>
            <a:off x="2463303" y="6296136"/>
            <a:ext cx="6029513" cy="226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509412">
              <a:spcBef>
                <a:spcPct val="20000"/>
              </a:spcBef>
              <a:buNone/>
            </a:pPr>
            <a:r>
              <a:rPr lang="en-US" sz="1200" i="1" dirty="0">
                <a:solidFill>
                  <a:prstClr val="black"/>
                </a:solidFill>
                <a:latin typeface="Times New Roman" panose="02020603050405020304" pitchFamily="18" charset="0"/>
                <a:cs typeface="Times New Roman" panose="02020603050405020304" pitchFamily="18" charset="0"/>
              </a:rPr>
              <a:t>Giving USA 2021 The Annual Report on Philanthropy for the Year 2020</a:t>
            </a:r>
          </a:p>
          <a:p>
            <a:pPr marL="0" indent="0" algn="r" defTabSz="509412">
              <a:spcBef>
                <a:spcPct val="20000"/>
              </a:spcBef>
              <a:buNone/>
            </a:pPr>
            <a:r>
              <a:rPr lang="en-US" sz="1200" i="1" dirty="0">
                <a:solidFill>
                  <a:prstClr val="black"/>
                </a:solidFill>
                <a:latin typeface="Times New Roman" panose="02020603050405020304" pitchFamily="18" charset="0"/>
                <a:cs typeface="Times New Roman" panose="02020603050405020304" pitchFamily="18" charset="0"/>
              </a:rPr>
              <a:t>All numbers are current dollars</a:t>
            </a:r>
          </a:p>
          <a:p>
            <a:endParaRPr lang="en-US" dirty="0"/>
          </a:p>
        </p:txBody>
      </p:sp>
      <p:graphicFrame>
        <p:nvGraphicFramePr>
          <p:cNvPr id="7" name="Content Placeholder 15">
            <a:extLst>
              <a:ext uri="{FF2B5EF4-FFF2-40B4-BE49-F238E27FC236}">
                <a16:creationId xmlns:a16="http://schemas.microsoft.com/office/drawing/2014/main" id="{EAB3F678-A942-432A-BBEB-F89A74B863DB}"/>
              </a:ext>
            </a:extLst>
          </p:cNvPr>
          <p:cNvGraphicFramePr>
            <a:graphicFrameLocks/>
          </p:cNvGraphicFramePr>
          <p:nvPr/>
        </p:nvGraphicFramePr>
        <p:xfrm>
          <a:off x="354606" y="1702321"/>
          <a:ext cx="4217394" cy="4131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hart 7">
            <a:extLst>
              <a:ext uri="{FF2B5EF4-FFF2-40B4-BE49-F238E27FC236}">
                <a16:creationId xmlns:a16="http://schemas.microsoft.com/office/drawing/2014/main" id="{56915D81-1FA1-4FCC-A3C2-60A48CB82CA6}"/>
              </a:ext>
            </a:extLst>
          </p:cNvPr>
          <p:cNvGraphicFramePr/>
          <p:nvPr/>
        </p:nvGraphicFramePr>
        <p:xfrm>
          <a:off x="4951692" y="1693704"/>
          <a:ext cx="3799761" cy="4396862"/>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a:extLst>
              <a:ext uri="{FF2B5EF4-FFF2-40B4-BE49-F238E27FC236}">
                <a16:creationId xmlns:a16="http://schemas.microsoft.com/office/drawing/2014/main" id="{77077400-A596-4328-8248-64F8927A69A5}"/>
              </a:ext>
            </a:extLst>
          </p:cNvPr>
          <p:cNvSpPr txBox="1"/>
          <p:nvPr/>
        </p:nvSpPr>
        <p:spPr>
          <a:xfrm>
            <a:off x="5868140" y="3144970"/>
            <a:ext cx="8755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Bequests</a:t>
            </a:r>
          </a:p>
        </p:txBody>
      </p:sp>
      <p:sp>
        <p:nvSpPr>
          <p:cNvPr id="11" name="TextBox 10">
            <a:extLst>
              <a:ext uri="{FF2B5EF4-FFF2-40B4-BE49-F238E27FC236}">
                <a16:creationId xmlns:a16="http://schemas.microsoft.com/office/drawing/2014/main" id="{CAA57353-853C-4281-A77E-6E7867D06A72}"/>
              </a:ext>
            </a:extLst>
          </p:cNvPr>
          <p:cNvSpPr txBox="1"/>
          <p:nvPr/>
        </p:nvSpPr>
        <p:spPr>
          <a:xfrm>
            <a:off x="664024" y="1169647"/>
            <a:ext cx="7925568" cy="400110"/>
          </a:xfrm>
          <a:prstGeom prst="rect">
            <a:avLst/>
          </a:prstGeom>
          <a:noFill/>
        </p:spPr>
        <p:txBody>
          <a:bodyPr wrap="none" rtlCol="0">
            <a:spAutoFit/>
          </a:bodyPr>
          <a:lstStyle/>
          <a:p>
            <a:r>
              <a:rPr lang="en-US" sz="2000" b="1" i="1" dirty="0"/>
              <a:t>In 2020 charitable giving </a:t>
            </a:r>
            <a:r>
              <a:rPr lang="en-US" sz="2000" b="1" i="1" u="sng" dirty="0"/>
              <a:t>increased</a:t>
            </a:r>
            <a:r>
              <a:rPr lang="en-US" sz="2000" b="1" i="1" dirty="0"/>
              <a:t> 3.8% (adjusted for inflation)</a:t>
            </a:r>
          </a:p>
        </p:txBody>
      </p:sp>
      <p:sp>
        <p:nvSpPr>
          <p:cNvPr id="2" name="Arrow: Down 1">
            <a:extLst>
              <a:ext uri="{FF2B5EF4-FFF2-40B4-BE49-F238E27FC236}">
                <a16:creationId xmlns:a16="http://schemas.microsoft.com/office/drawing/2014/main" id="{484140BB-253F-4252-A557-A8175C6022BF}"/>
              </a:ext>
            </a:extLst>
          </p:cNvPr>
          <p:cNvSpPr/>
          <p:nvPr/>
        </p:nvSpPr>
        <p:spPr>
          <a:xfrm flipH="1">
            <a:off x="800099" y="5009532"/>
            <a:ext cx="522513" cy="710754"/>
          </a:xfrm>
          <a:prstGeom prst="downArrow">
            <a:avLst/>
          </a:prstGeom>
          <a:gradFill>
            <a:gsLst>
              <a:gs pos="0">
                <a:schemeClr val="bg1"/>
              </a:gs>
              <a:gs pos="0">
                <a:schemeClr val="accent6">
                  <a:tint val="37000"/>
                  <a:satMod val="300000"/>
                </a:schemeClr>
              </a:gs>
              <a:gs pos="0">
                <a:schemeClr val="accent6">
                  <a:tint val="15000"/>
                  <a:satMod val="350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p>
        </p:txBody>
      </p:sp>
      <p:sp>
        <p:nvSpPr>
          <p:cNvPr id="4" name="Arrow: Up 3">
            <a:extLst>
              <a:ext uri="{FF2B5EF4-FFF2-40B4-BE49-F238E27FC236}">
                <a16:creationId xmlns:a16="http://schemas.microsoft.com/office/drawing/2014/main" id="{6170D98C-00CF-4758-B697-27506DD51D72}"/>
              </a:ext>
            </a:extLst>
          </p:cNvPr>
          <p:cNvSpPr/>
          <p:nvPr/>
        </p:nvSpPr>
        <p:spPr>
          <a:xfrm>
            <a:off x="800101" y="3933852"/>
            <a:ext cx="522512" cy="710754"/>
          </a:xfrm>
          <a:prstGeom prst="upArrow">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8269D2E7-56ED-4349-90C7-F062DCD166C8}"/>
              </a:ext>
            </a:extLst>
          </p:cNvPr>
          <p:cNvSpPr/>
          <p:nvPr/>
        </p:nvSpPr>
        <p:spPr>
          <a:xfrm>
            <a:off x="800101" y="2858172"/>
            <a:ext cx="522512" cy="710754"/>
          </a:xfrm>
          <a:prstGeom prst="upArrow">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row: Up 12">
            <a:extLst>
              <a:ext uri="{FF2B5EF4-FFF2-40B4-BE49-F238E27FC236}">
                <a16:creationId xmlns:a16="http://schemas.microsoft.com/office/drawing/2014/main" id="{65817AC0-0400-4427-8F39-F6E618F79F48}"/>
              </a:ext>
            </a:extLst>
          </p:cNvPr>
          <p:cNvSpPr/>
          <p:nvPr/>
        </p:nvSpPr>
        <p:spPr>
          <a:xfrm>
            <a:off x="800100" y="1782492"/>
            <a:ext cx="522512" cy="710754"/>
          </a:xfrm>
          <a:prstGeom prst="upArrow">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4" name="Chart 13">
            <a:extLst>
              <a:ext uri="{FF2B5EF4-FFF2-40B4-BE49-F238E27FC236}">
                <a16:creationId xmlns:a16="http://schemas.microsoft.com/office/drawing/2014/main" id="{1A141848-539D-404C-B5D2-4307E0C14CDE}"/>
              </a:ext>
            </a:extLst>
          </p:cNvPr>
          <p:cNvGraphicFramePr/>
          <p:nvPr/>
        </p:nvGraphicFramePr>
        <p:xfrm>
          <a:off x="5102933" y="1702321"/>
          <a:ext cx="3799761" cy="454926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78862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62CB70-C1B4-40B8-A323-F311C0FA2E6B}"/>
              </a:ext>
            </a:extLst>
          </p:cNvPr>
          <p:cNvSpPr>
            <a:spLocks noGrp="1"/>
          </p:cNvSpPr>
          <p:nvPr>
            <p:ph type="body" sz="quarter" idx="14"/>
          </p:nvPr>
        </p:nvSpPr>
        <p:spPr>
          <a:xfrm>
            <a:off x="175405" y="172222"/>
            <a:ext cx="8793190" cy="770328"/>
          </a:xfrm>
          <a:solidFill>
            <a:srgbClr val="6F94C0"/>
          </a:solidFill>
        </p:spPr>
        <p:txBody>
          <a:bodyPr anchor="ctr"/>
          <a:lstStyle/>
          <a:p>
            <a:r>
              <a:rPr lang="en-US" sz="3200" b="1" dirty="0">
                <a:latin typeface="Garamond" panose="02020404030301010803" pitchFamily="18" charset="0"/>
              </a:rPr>
              <a:t>Charitable Giving Outlook for 2021 and Beyond</a:t>
            </a:r>
          </a:p>
        </p:txBody>
      </p:sp>
      <p:sp>
        <p:nvSpPr>
          <p:cNvPr id="15" name="Content Placeholder 2">
            <a:extLst>
              <a:ext uri="{FF2B5EF4-FFF2-40B4-BE49-F238E27FC236}">
                <a16:creationId xmlns:a16="http://schemas.microsoft.com/office/drawing/2014/main" id="{E7F4859B-E8F5-46E9-8917-122F146932E7}"/>
              </a:ext>
            </a:extLst>
          </p:cNvPr>
          <p:cNvSpPr txBox="1">
            <a:spLocks/>
          </p:cNvSpPr>
          <p:nvPr/>
        </p:nvSpPr>
        <p:spPr>
          <a:xfrm>
            <a:off x="627063" y="1941342"/>
            <a:ext cx="8341532" cy="405149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1600" dirty="0">
              <a:solidFill>
                <a:srgbClr val="060606"/>
              </a:solidFill>
              <a:latin typeface="Garamond" panose="02020404030301010803" pitchFamily="18" charset="0"/>
            </a:endParaRPr>
          </a:p>
        </p:txBody>
      </p:sp>
      <p:sp>
        <p:nvSpPr>
          <p:cNvPr id="4" name="TextBox 3">
            <a:extLst>
              <a:ext uri="{FF2B5EF4-FFF2-40B4-BE49-F238E27FC236}">
                <a16:creationId xmlns:a16="http://schemas.microsoft.com/office/drawing/2014/main" id="{DA96ECA5-C644-4E09-A55E-CC5336F261CD}"/>
              </a:ext>
            </a:extLst>
          </p:cNvPr>
          <p:cNvSpPr txBox="1"/>
          <p:nvPr/>
        </p:nvSpPr>
        <p:spPr>
          <a:xfrm>
            <a:off x="175405" y="5828956"/>
            <a:ext cx="9001806" cy="307777"/>
          </a:xfrm>
          <a:prstGeom prst="rect">
            <a:avLst/>
          </a:prstGeom>
          <a:noFill/>
        </p:spPr>
        <p:txBody>
          <a:bodyPr wrap="square" rtlCol="0">
            <a:spAutoFit/>
          </a:bodyPr>
          <a:lstStyle/>
          <a:p>
            <a:pPr algn="r"/>
            <a:r>
              <a:rPr lang="en-US" sz="1400" i="1" dirty="0">
                <a:solidFill>
                  <a:schemeClr val="bg2">
                    <a:lumMod val="50000"/>
                  </a:schemeClr>
                </a:solidFill>
                <a:latin typeface="Garamond" panose="02020404030301010803" pitchFamily="18" charset="0"/>
              </a:rPr>
              <a:t>Source: Lilly Family School of Philanthropy, https://blog.philanthropy.iupui.edu/2021/02/19/the-outlook-for-charitable-giving/</a:t>
            </a:r>
          </a:p>
        </p:txBody>
      </p:sp>
      <p:sp>
        <p:nvSpPr>
          <p:cNvPr id="6" name="TextBox 5">
            <a:extLst>
              <a:ext uri="{FF2B5EF4-FFF2-40B4-BE49-F238E27FC236}">
                <a16:creationId xmlns:a16="http://schemas.microsoft.com/office/drawing/2014/main" id="{CD47ADFA-E154-4837-86FE-6D4E15519232}"/>
              </a:ext>
            </a:extLst>
          </p:cNvPr>
          <p:cNvSpPr txBox="1"/>
          <p:nvPr/>
        </p:nvSpPr>
        <p:spPr>
          <a:xfrm>
            <a:off x="582228" y="2767306"/>
            <a:ext cx="7979543" cy="3095081"/>
          </a:xfrm>
          <a:prstGeom prst="rect">
            <a:avLst/>
          </a:prstGeom>
          <a:noFill/>
        </p:spPr>
        <p:txBody>
          <a:bodyPr wrap="square">
            <a:spAutoFit/>
          </a:bodyPr>
          <a:lstStyle/>
          <a:p>
            <a:r>
              <a:rPr lang="en-US" dirty="0">
                <a:solidFill>
                  <a:srgbClr val="060606"/>
                </a:solidFill>
                <a:latin typeface="Garamond" panose="02020404030301010803" pitchFamily="18" charset="0"/>
              </a:rPr>
              <a:t>Current economic indicators suggest the U.S. will experience </a:t>
            </a:r>
            <a:r>
              <a:rPr lang="en-US" sz="2000" b="1" dirty="0">
                <a:solidFill>
                  <a:srgbClr val="060606"/>
                </a:solidFill>
                <a:latin typeface="Garamond" panose="02020404030301010803" pitchFamily="18" charset="0"/>
              </a:rPr>
              <a:t>"broad philanthropic growth” </a:t>
            </a:r>
            <a:r>
              <a:rPr lang="en-US" dirty="0">
                <a:solidFill>
                  <a:srgbClr val="060606"/>
                </a:solidFill>
                <a:latin typeface="Garamond" panose="02020404030301010803" pitchFamily="18" charset="0"/>
              </a:rPr>
              <a:t>over the next couple of years:</a:t>
            </a:r>
          </a:p>
          <a:p>
            <a:pPr marL="742950" lvl="1" indent="-285750">
              <a:lnSpc>
                <a:spcPct val="150000"/>
              </a:lnSpc>
              <a:buFont typeface="Arial" panose="020B0604020202020204" pitchFamily="34" charset="0"/>
              <a:buChar char="•"/>
            </a:pPr>
            <a:r>
              <a:rPr lang="en-US" dirty="0">
                <a:solidFill>
                  <a:srgbClr val="060606"/>
                </a:solidFill>
                <a:latin typeface="Garamond" panose="02020404030301010803" pitchFamily="18" charset="0"/>
              </a:rPr>
              <a:t>Total giving is projected to increase by 4.1% in 2021 and 5.7% in 2022.</a:t>
            </a:r>
          </a:p>
          <a:p>
            <a:pPr marL="742950" lvl="1" indent="-285750">
              <a:lnSpc>
                <a:spcPct val="150000"/>
              </a:lnSpc>
              <a:buFont typeface="Arial" panose="020B0604020202020204" pitchFamily="34" charset="0"/>
              <a:buChar char="•"/>
            </a:pPr>
            <a:r>
              <a:rPr lang="en-US" dirty="0">
                <a:solidFill>
                  <a:srgbClr val="060606"/>
                </a:solidFill>
                <a:latin typeface="Garamond" panose="02020404030301010803" pitchFamily="18" charset="0"/>
              </a:rPr>
              <a:t>Individuals and households are expected to increase their giving by 6.0% in 2021 and by 3.9% in 2022.</a:t>
            </a:r>
          </a:p>
          <a:p>
            <a:pPr marL="742950" lvl="1" indent="-285750">
              <a:lnSpc>
                <a:spcPct val="150000"/>
              </a:lnSpc>
              <a:buFont typeface="Arial" panose="020B0604020202020204" pitchFamily="34" charset="0"/>
              <a:buChar char="•"/>
            </a:pPr>
            <a:r>
              <a:rPr lang="en-US" dirty="0">
                <a:solidFill>
                  <a:srgbClr val="060606"/>
                </a:solidFill>
                <a:latin typeface="Garamond" panose="02020404030301010803" pitchFamily="18" charset="0"/>
              </a:rPr>
              <a:t>Giving by corporations is predicted to increase by 4.3% in 2021 and by 6.4% in 2022</a:t>
            </a:r>
          </a:p>
          <a:p>
            <a:endParaRPr lang="en-US" dirty="0"/>
          </a:p>
        </p:txBody>
      </p:sp>
      <p:pic>
        <p:nvPicPr>
          <p:cNvPr id="5" name="Picture 4" descr="Text&#10;&#10;Description automatically generated">
            <a:extLst>
              <a:ext uri="{FF2B5EF4-FFF2-40B4-BE49-F238E27FC236}">
                <a16:creationId xmlns:a16="http://schemas.microsoft.com/office/drawing/2014/main" id="{192BE8C4-09F1-421D-93D1-35273EA43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547" y="1212826"/>
            <a:ext cx="2763521" cy="1554480"/>
          </a:xfrm>
          <a:prstGeom prst="rect">
            <a:avLst/>
          </a:prstGeom>
        </p:spPr>
      </p:pic>
    </p:spTree>
    <p:extLst>
      <p:ext uri="{BB962C8B-B14F-4D97-AF65-F5344CB8AC3E}">
        <p14:creationId xmlns:p14="http://schemas.microsoft.com/office/powerpoint/2010/main" val="62585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9A26C3F-8C5B-4BED-AFF2-0E09D3981520}"/>
              </a:ext>
            </a:extLst>
          </p:cNvPr>
          <p:cNvSpPr>
            <a:spLocks noGrp="1"/>
          </p:cNvSpPr>
          <p:nvPr>
            <p:ph type="body" sz="quarter" idx="14"/>
          </p:nvPr>
        </p:nvSpPr>
        <p:spPr>
          <a:xfrm>
            <a:off x="173038" y="242888"/>
            <a:ext cx="8794750" cy="771525"/>
          </a:xfrm>
          <a:solidFill>
            <a:srgbClr val="6F94C0"/>
          </a:solidFill>
        </p:spPr>
        <p:txBody>
          <a:bodyPr anchor="ctr"/>
          <a:lstStyle/>
          <a:p>
            <a:r>
              <a:rPr lang="en-US" sz="3200" b="1" dirty="0">
                <a:latin typeface="Garamond" panose="02020404030301010803" pitchFamily="18" charset="0"/>
                <a:cs typeface="Times New Roman" panose="02020603050405020304" pitchFamily="18" charset="0"/>
              </a:rPr>
              <a:t>Popular Charitable Giving Vehicles</a:t>
            </a:r>
            <a:endParaRPr lang="en-US" sz="3200" dirty="0">
              <a:latin typeface="Garamond" panose="02020404030301010803" pitchFamily="18" charset="0"/>
            </a:endParaRPr>
          </a:p>
        </p:txBody>
      </p:sp>
      <p:sp>
        <p:nvSpPr>
          <p:cNvPr id="4" name="Rectangle 3">
            <a:extLst>
              <a:ext uri="{FF2B5EF4-FFF2-40B4-BE49-F238E27FC236}">
                <a16:creationId xmlns:a16="http://schemas.microsoft.com/office/drawing/2014/main" id="{F02A9E06-EB16-4078-96B6-F43ED9D631C8}"/>
              </a:ext>
            </a:extLst>
          </p:cNvPr>
          <p:cNvSpPr txBox="1">
            <a:spLocks noChangeArrowheads="1"/>
          </p:cNvSpPr>
          <p:nvPr/>
        </p:nvSpPr>
        <p:spPr bwMode="auto">
          <a:xfrm>
            <a:off x="578223" y="1183800"/>
            <a:ext cx="7987553" cy="5064713"/>
          </a:xfrm>
          <a:prstGeom prst="rect">
            <a:avLst/>
          </a:prstGeom>
          <a:noFill/>
          <a:ln>
            <a:miter lim="800000"/>
            <a:headEnd/>
            <a:tailEnd/>
          </a:ln>
        </p:spPr>
        <p:txBody>
          <a:bodyPr vert="horz" wrap="square" lIns="89896" tIns="44948" rIns="89896" bIns="44948"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sz="1400" u="sng" dirty="0">
                <a:latin typeface="Garamond" panose="02020404030301010803" pitchFamily="18" charset="0"/>
                <a:cs typeface="Times New Roman" panose="02020603050405020304" pitchFamily="18" charset="0"/>
              </a:rPr>
              <a:t>Donor Advised Funds</a:t>
            </a:r>
          </a:p>
          <a:p>
            <a:pPr lvl="1">
              <a:lnSpc>
                <a:spcPct val="120000"/>
              </a:lnSpc>
              <a:spcBef>
                <a:spcPts val="0"/>
              </a:spcBef>
            </a:pPr>
            <a:r>
              <a:rPr lang="en-US" sz="1400" dirty="0">
                <a:solidFill>
                  <a:prstClr val="black"/>
                </a:solidFill>
                <a:latin typeface="Garamond" panose="02020404030301010803" pitchFamily="18" charset="0"/>
                <a:cs typeface="Times New Roman" panose="02020603050405020304" pitchFamily="18" charset="0"/>
              </a:rPr>
              <a:t>Most popular charitable vehicle that offers simplicity and flexibility for individuals, families, or corporations</a:t>
            </a:r>
          </a:p>
          <a:p>
            <a:pPr lvl="1">
              <a:lnSpc>
                <a:spcPct val="120000"/>
              </a:lnSpc>
              <a:spcBef>
                <a:spcPts val="0"/>
              </a:spcBef>
            </a:pPr>
            <a:r>
              <a:rPr lang="en-US" sz="1400" dirty="0">
                <a:solidFill>
                  <a:schemeClr val="tx1">
                    <a:lumMod val="50000"/>
                  </a:schemeClr>
                </a:solidFill>
                <a:latin typeface="Garamond" panose="02020404030301010803" pitchFamily="18" charset="0"/>
                <a:cs typeface="Times New Roman" panose="02020603050405020304" pitchFamily="18" charset="0"/>
              </a:rPr>
              <a:t>Tax deduction today, distribute to charity later</a:t>
            </a:r>
          </a:p>
          <a:p>
            <a:pPr marL="457200" lvl="1" indent="0">
              <a:lnSpc>
                <a:spcPct val="120000"/>
              </a:lnSpc>
              <a:spcBef>
                <a:spcPts val="0"/>
              </a:spcBef>
              <a:buNone/>
            </a:pPr>
            <a:endParaRPr lang="en-US" sz="1400" dirty="0">
              <a:latin typeface="Garamond" panose="02020404030301010803" pitchFamily="18" charset="0"/>
              <a:cs typeface="Times New Roman" panose="02020603050405020304" pitchFamily="18" charset="0"/>
            </a:endParaRPr>
          </a:p>
          <a:p>
            <a:pPr>
              <a:lnSpc>
                <a:spcPct val="120000"/>
              </a:lnSpc>
              <a:spcBef>
                <a:spcPts val="0"/>
              </a:spcBef>
            </a:pPr>
            <a:r>
              <a:rPr lang="en-US" sz="1400" u="sng" dirty="0">
                <a:latin typeface="Garamond" panose="02020404030301010803" pitchFamily="18" charset="0"/>
                <a:cs typeface="Times New Roman" panose="02020603050405020304" pitchFamily="18" charset="0"/>
              </a:rPr>
              <a:t>Supporting Organizations</a:t>
            </a:r>
          </a:p>
          <a:p>
            <a:pPr lvl="1">
              <a:lnSpc>
                <a:spcPct val="120000"/>
              </a:lnSpc>
              <a:spcBef>
                <a:spcPts val="0"/>
              </a:spcBef>
            </a:pPr>
            <a:r>
              <a:rPr lang="en-US" sz="1400" dirty="0">
                <a:solidFill>
                  <a:srgbClr val="060606"/>
                </a:solidFill>
                <a:latin typeface="Garamond" panose="02020404030301010803" pitchFamily="18" charset="0"/>
                <a:cs typeface="Times New Roman" panose="02020603050405020304" pitchFamily="18" charset="0"/>
              </a:rPr>
              <a:t>For donors who want more formalized philanthropy </a:t>
            </a:r>
          </a:p>
          <a:p>
            <a:pPr lvl="1">
              <a:lnSpc>
                <a:spcPct val="120000"/>
              </a:lnSpc>
              <a:spcBef>
                <a:spcPts val="0"/>
              </a:spcBef>
            </a:pPr>
            <a:r>
              <a:rPr lang="en-US" sz="1400" dirty="0">
                <a:solidFill>
                  <a:srgbClr val="060606"/>
                </a:solidFill>
                <a:latin typeface="Garamond" panose="02020404030301010803" pitchFamily="18" charset="0"/>
                <a:cs typeface="Times New Roman" panose="02020603050405020304" pitchFamily="18" charset="0"/>
              </a:rPr>
              <a:t>Tax advantages of a public charity over private foundation</a:t>
            </a:r>
          </a:p>
          <a:p>
            <a:pPr lvl="1">
              <a:lnSpc>
                <a:spcPct val="120000"/>
              </a:lnSpc>
              <a:spcBef>
                <a:spcPts val="0"/>
              </a:spcBef>
            </a:pPr>
            <a:r>
              <a:rPr lang="en-US" sz="1400" dirty="0">
                <a:solidFill>
                  <a:srgbClr val="060606"/>
                </a:solidFill>
                <a:latin typeface="Garamond" panose="02020404030301010803" pitchFamily="18" charset="0"/>
                <a:cs typeface="Times New Roman" panose="02020603050405020304" pitchFamily="18" charset="0"/>
              </a:rPr>
              <a:t>Private foundation alternative</a:t>
            </a:r>
          </a:p>
          <a:p>
            <a:pPr lvl="2" indent="-285750">
              <a:buFont typeface="Arial" panose="020B0604020202020204" pitchFamily="34" charset="0"/>
              <a:buChar char="•"/>
            </a:pPr>
            <a:r>
              <a:rPr lang="en-US" sz="1400" dirty="0">
                <a:solidFill>
                  <a:srgbClr val="060606"/>
                </a:solidFill>
                <a:latin typeface="Garamond" panose="02020404030301010803" pitchFamily="18" charset="0"/>
                <a:cs typeface="Times New Roman" panose="02020603050405020304" pitchFamily="18" charset="0"/>
              </a:rPr>
              <a:t>IRC 509(a)(3) organization designation;  separate tax ID issued</a:t>
            </a:r>
          </a:p>
          <a:p>
            <a:pPr lvl="2" indent="-285750">
              <a:buFont typeface="Arial" panose="020B0604020202020204" pitchFamily="34" charset="0"/>
              <a:buChar char="•"/>
            </a:pPr>
            <a:r>
              <a:rPr lang="en-US" sz="1400" dirty="0">
                <a:solidFill>
                  <a:srgbClr val="060606"/>
                </a:solidFill>
                <a:latin typeface="Garamond" panose="02020404030301010803" pitchFamily="18" charset="0"/>
                <a:cs typeface="Times New Roman" panose="02020603050405020304" pitchFamily="18" charset="0"/>
              </a:rPr>
              <a:t>Board of directors and governance</a:t>
            </a:r>
          </a:p>
          <a:p>
            <a:pPr lvl="2" indent="-285750">
              <a:buFont typeface="Arial" panose="020B0604020202020204" pitchFamily="34" charset="0"/>
              <a:buChar char="•"/>
            </a:pPr>
            <a:r>
              <a:rPr lang="en-US" sz="1400" dirty="0">
                <a:solidFill>
                  <a:srgbClr val="060606"/>
                </a:solidFill>
                <a:latin typeface="Garamond" panose="02020404030301010803" pitchFamily="18" charset="0"/>
                <a:cs typeface="Times New Roman" panose="02020603050405020304" pitchFamily="18" charset="0"/>
              </a:rPr>
              <a:t>Grant applications; review and evaluation </a:t>
            </a:r>
          </a:p>
          <a:p>
            <a:pPr lvl="2" indent="-285750">
              <a:buFont typeface="Arial" panose="020B0604020202020204" pitchFamily="34" charset="0"/>
              <a:buChar char="•"/>
            </a:pPr>
            <a:r>
              <a:rPr lang="en-US" sz="1400" dirty="0">
                <a:solidFill>
                  <a:srgbClr val="060606"/>
                </a:solidFill>
                <a:latin typeface="Garamond" panose="02020404030301010803" pitchFamily="18" charset="0"/>
                <a:cs typeface="Times New Roman" panose="02020603050405020304" pitchFamily="18" charset="0"/>
              </a:rPr>
              <a:t>Custom investment policy</a:t>
            </a:r>
          </a:p>
          <a:p>
            <a:pPr lvl="1">
              <a:lnSpc>
                <a:spcPct val="120000"/>
              </a:lnSpc>
              <a:spcBef>
                <a:spcPts val="0"/>
              </a:spcBef>
            </a:pPr>
            <a:endParaRPr lang="en-US" sz="1400" dirty="0">
              <a:latin typeface="Garamond" panose="02020404030301010803" pitchFamily="18" charset="0"/>
              <a:cs typeface="Times New Roman" panose="02020603050405020304" pitchFamily="18" charset="0"/>
            </a:endParaRPr>
          </a:p>
          <a:p>
            <a:pPr>
              <a:lnSpc>
                <a:spcPct val="120000"/>
              </a:lnSpc>
              <a:spcBef>
                <a:spcPts val="0"/>
              </a:spcBef>
            </a:pPr>
            <a:r>
              <a:rPr lang="en-US" sz="1400" u="sng" dirty="0">
                <a:latin typeface="Garamond" panose="02020404030301010803" pitchFamily="18" charset="0"/>
                <a:cs typeface="Times New Roman" panose="02020603050405020304" pitchFamily="18" charset="0"/>
              </a:rPr>
              <a:t>Named Funds</a:t>
            </a:r>
          </a:p>
          <a:p>
            <a:pPr lvl="1"/>
            <a:r>
              <a:rPr lang="en-US" sz="1400" dirty="0">
                <a:solidFill>
                  <a:srgbClr val="060606"/>
                </a:solidFill>
                <a:latin typeface="Garamond" panose="02020404030301010803" pitchFamily="18" charset="0"/>
              </a:rPr>
              <a:t>Popular and effective estate planning vehicle used to create a perpetual testamentary fund</a:t>
            </a:r>
          </a:p>
          <a:p>
            <a:pPr lvl="1"/>
            <a:r>
              <a:rPr lang="en-US" sz="1400" b="1" dirty="0">
                <a:solidFill>
                  <a:srgbClr val="060606"/>
                </a:solidFill>
                <a:latin typeface="Garamond" panose="02020404030301010803" pitchFamily="18" charset="0"/>
              </a:rPr>
              <a:t>Designated Fund: </a:t>
            </a:r>
            <a:r>
              <a:rPr lang="en-US" sz="1400" dirty="0">
                <a:solidFill>
                  <a:srgbClr val="060606"/>
                </a:solidFill>
                <a:latin typeface="Garamond" panose="02020404030301010803" pitchFamily="18" charset="0"/>
              </a:rPr>
              <a:t>benefits specific organizations as determined by the donor</a:t>
            </a:r>
            <a:endParaRPr lang="en-US" sz="1400" b="1" dirty="0">
              <a:solidFill>
                <a:srgbClr val="060606"/>
              </a:solidFill>
              <a:latin typeface="Garamond" panose="02020404030301010803" pitchFamily="18" charset="0"/>
            </a:endParaRPr>
          </a:p>
          <a:p>
            <a:pPr lvl="1"/>
            <a:r>
              <a:rPr lang="en-US" sz="1400" b="1" dirty="0">
                <a:solidFill>
                  <a:srgbClr val="060606"/>
                </a:solidFill>
                <a:latin typeface="Garamond" panose="02020404030301010803" pitchFamily="18" charset="0"/>
              </a:rPr>
              <a:t>Field of Interest Fund: </a:t>
            </a:r>
            <a:r>
              <a:rPr lang="en-US" sz="1400" dirty="0">
                <a:solidFill>
                  <a:srgbClr val="060606"/>
                </a:solidFill>
                <a:latin typeface="Garamond" panose="02020404030301010803" pitchFamily="18" charset="0"/>
              </a:rPr>
              <a:t>benefits donor’s favorite charitable fields (e.g., education, arts); Cleveland Foundation uses expertise to determine grantees</a:t>
            </a:r>
          </a:p>
          <a:p>
            <a:pPr lvl="1"/>
            <a:endParaRPr lang="en-US" sz="1400" dirty="0">
              <a:solidFill>
                <a:srgbClr val="060606"/>
              </a:solidFill>
              <a:latin typeface="Garamond" panose="02020404030301010803" pitchFamily="18" charset="0"/>
            </a:endParaRPr>
          </a:p>
          <a:p>
            <a:pPr lvl="1">
              <a:lnSpc>
                <a:spcPct val="120000"/>
              </a:lnSpc>
              <a:spcBef>
                <a:spcPts val="0"/>
              </a:spcBef>
            </a:pPr>
            <a:endParaRPr lang="en-US" sz="14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0523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9A26C3F-8C5B-4BED-AFF2-0E09D3981520}"/>
              </a:ext>
            </a:extLst>
          </p:cNvPr>
          <p:cNvSpPr>
            <a:spLocks noGrp="1"/>
          </p:cNvSpPr>
          <p:nvPr>
            <p:ph type="body" sz="quarter" idx="14"/>
          </p:nvPr>
        </p:nvSpPr>
        <p:spPr>
          <a:xfrm>
            <a:off x="173038" y="242888"/>
            <a:ext cx="8794750" cy="771525"/>
          </a:xfrm>
          <a:solidFill>
            <a:srgbClr val="6F94C0"/>
          </a:solidFill>
        </p:spPr>
        <p:txBody>
          <a:bodyPr anchor="ctr">
            <a:noAutofit/>
          </a:bodyPr>
          <a:lstStyle/>
          <a:p>
            <a:r>
              <a:rPr lang="en-US" sz="2700" b="1" dirty="0">
                <a:latin typeface="Garamond" panose="02020404030301010803" pitchFamily="18" charset="0"/>
                <a:cs typeface="Times New Roman" panose="02020603050405020304" pitchFamily="18" charset="0"/>
              </a:rPr>
              <a:t>More Popular Giving Vehicles</a:t>
            </a:r>
            <a:endParaRPr lang="en-US" sz="2700" dirty="0">
              <a:latin typeface="Garamond" panose="02020404030301010803" pitchFamily="18" charset="0"/>
            </a:endParaRPr>
          </a:p>
        </p:txBody>
      </p:sp>
      <p:sp>
        <p:nvSpPr>
          <p:cNvPr id="4" name="Rectangle 3">
            <a:extLst>
              <a:ext uri="{FF2B5EF4-FFF2-40B4-BE49-F238E27FC236}">
                <a16:creationId xmlns:a16="http://schemas.microsoft.com/office/drawing/2014/main" id="{98744939-4635-42D4-B90A-B18B2018FBAA}"/>
              </a:ext>
            </a:extLst>
          </p:cNvPr>
          <p:cNvSpPr txBox="1">
            <a:spLocks noChangeArrowheads="1"/>
          </p:cNvSpPr>
          <p:nvPr/>
        </p:nvSpPr>
        <p:spPr bwMode="auto">
          <a:xfrm>
            <a:off x="452176" y="1183800"/>
            <a:ext cx="8330083" cy="5064713"/>
          </a:xfrm>
          <a:prstGeom prst="rect">
            <a:avLst/>
          </a:prstGeom>
          <a:noFill/>
          <a:ln>
            <a:miter lim="800000"/>
            <a:headEnd/>
            <a:tailEnd/>
          </a:ln>
        </p:spPr>
        <p:txBody>
          <a:bodyPr vert="horz" wrap="square" lIns="89896" tIns="44948" rIns="89896" bIns="44948"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sz="2000" u="sng" dirty="0">
                <a:latin typeface="Garamond" panose="02020404030301010803" pitchFamily="18" charset="0"/>
                <a:cs typeface="Times New Roman" panose="02020603050405020304" pitchFamily="18" charset="0"/>
              </a:rPr>
              <a:t>CRT (Charitable Remainder Trust)</a:t>
            </a:r>
          </a:p>
          <a:p>
            <a:pPr lvl="1">
              <a:lnSpc>
                <a:spcPct val="120000"/>
              </a:lnSpc>
              <a:spcBef>
                <a:spcPts val="0"/>
              </a:spcBef>
            </a:pPr>
            <a:r>
              <a:rPr lang="en-US" sz="2000" dirty="0">
                <a:latin typeface="Garamond" panose="02020404030301010803" pitchFamily="18" charset="0"/>
                <a:cs typeface="Times New Roman" panose="02020603050405020304" pitchFamily="18" charset="0"/>
              </a:rPr>
              <a:t>Donor makes gift to trust in exchange for regular payments back to donor. </a:t>
            </a:r>
          </a:p>
          <a:p>
            <a:pPr lvl="1">
              <a:lnSpc>
                <a:spcPct val="120000"/>
              </a:lnSpc>
              <a:spcBef>
                <a:spcPts val="0"/>
              </a:spcBef>
            </a:pPr>
            <a:r>
              <a:rPr lang="en-US" sz="2000" dirty="0">
                <a:latin typeface="Garamond" panose="02020404030301010803" pitchFamily="18" charset="0"/>
                <a:cs typeface="Times New Roman" panose="02020603050405020304" pitchFamily="18" charset="0"/>
              </a:rPr>
              <a:t>Remainder to charity upon termination.</a:t>
            </a:r>
          </a:p>
          <a:p>
            <a:pPr lvl="1">
              <a:lnSpc>
                <a:spcPct val="120000"/>
              </a:lnSpc>
              <a:spcBef>
                <a:spcPts val="0"/>
              </a:spcBef>
            </a:pPr>
            <a:r>
              <a:rPr lang="en-US" sz="2000" dirty="0">
                <a:latin typeface="Garamond" panose="02020404030301010803" pitchFamily="18" charset="0"/>
                <a:cs typeface="Times New Roman" panose="02020603050405020304" pitchFamily="18" charset="0"/>
              </a:rPr>
              <a:t>Payments can be fixed (CRAT) OR vary with value of trust (CRUT)</a:t>
            </a:r>
          </a:p>
          <a:p>
            <a:pPr lvl="1">
              <a:lnSpc>
                <a:spcPct val="120000"/>
              </a:lnSpc>
              <a:spcBef>
                <a:spcPts val="0"/>
              </a:spcBef>
            </a:pPr>
            <a:r>
              <a:rPr lang="en-US" sz="2000" dirty="0">
                <a:latin typeface="Garamond" panose="02020404030301010803" pitchFamily="18" charset="0"/>
                <a:cs typeface="Times New Roman" panose="02020603050405020304" pitchFamily="18" charset="0"/>
              </a:rPr>
              <a:t>Payout rate and term of trust can vary</a:t>
            </a:r>
          </a:p>
          <a:p>
            <a:pPr marL="457200" lvl="1" indent="0">
              <a:lnSpc>
                <a:spcPct val="120000"/>
              </a:lnSpc>
              <a:spcBef>
                <a:spcPts val="0"/>
              </a:spcBef>
              <a:buNone/>
            </a:pPr>
            <a:endParaRPr lang="en-US" sz="2000" dirty="0">
              <a:latin typeface="Garamond" panose="02020404030301010803" pitchFamily="18" charset="0"/>
              <a:cs typeface="Times New Roman" panose="02020603050405020304" pitchFamily="18" charset="0"/>
            </a:endParaRPr>
          </a:p>
          <a:p>
            <a:pPr>
              <a:lnSpc>
                <a:spcPct val="120000"/>
              </a:lnSpc>
              <a:spcBef>
                <a:spcPts val="0"/>
              </a:spcBef>
            </a:pPr>
            <a:r>
              <a:rPr lang="en-US" sz="2000" u="sng" dirty="0">
                <a:latin typeface="Garamond" panose="02020404030301010803" pitchFamily="18" charset="0"/>
                <a:cs typeface="Times New Roman" panose="02020603050405020304" pitchFamily="18" charset="0"/>
              </a:rPr>
              <a:t>CLT (Charitable Lead Trust)</a:t>
            </a:r>
          </a:p>
          <a:p>
            <a:pPr lvl="1">
              <a:lnSpc>
                <a:spcPct val="120000"/>
              </a:lnSpc>
              <a:spcBef>
                <a:spcPts val="0"/>
              </a:spcBef>
            </a:pPr>
            <a:r>
              <a:rPr lang="en-US" sz="2000" dirty="0">
                <a:latin typeface="Garamond" panose="02020404030301010803" pitchFamily="18" charset="0"/>
                <a:cs typeface="Times New Roman" panose="02020603050405020304" pitchFamily="18" charset="0"/>
              </a:rPr>
              <a:t>Essentially the opposite of a remainder trust</a:t>
            </a:r>
          </a:p>
          <a:p>
            <a:pPr lvl="1">
              <a:lnSpc>
                <a:spcPct val="120000"/>
              </a:lnSpc>
              <a:spcBef>
                <a:spcPts val="0"/>
              </a:spcBef>
            </a:pPr>
            <a:r>
              <a:rPr lang="en-US" sz="2000" dirty="0">
                <a:latin typeface="Garamond" panose="02020404030301010803" pitchFamily="18" charset="0"/>
                <a:cs typeface="Times New Roman" panose="02020603050405020304" pitchFamily="18" charset="0"/>
              </a:rPr>
              <a:t>Charity gets stream of income; remainder goes back to donor or another beneficiary</a:t>
            </a:r>
          </a:p>
          <a:p>
            <a:pPr lvl="1">
              <a:lnSpc>
                <a:spcPct val="120000"/>
              </a:lnSpc>
              <a:spcBef>
                <a:spcPts val="0"/>
              </a:spcBef>
            </a:pPr>
            <a:r>
              <a:rPr lang="en-US" sz="2000" dirty="0">
                <a:latin typeface="Garamond" panose="02020404030301010803" pitchFamily="18" charset="0"/>
                <a:cs typeface="Times New Roman" panose="02020603050405020304" pitchFamily="18" charset="0"/>
              </a:rPr>
              <a:t>Effective wealth transfer vehicle under the right conditions</a:t>
            </a:r>
          </a:p>
          <a:p>
            <a:pPr>
              <a:lnSpc>
                <a:spcPct val="120000"/>
              </a:lnSpc>
              <a:spcBef>
                <a:spcPts val="0"/>
              </a:spcBef>
            </a:pPr>
            <a:endParaRPr lang="en-US" sz="2000" dirty="0">
              <a:latin typeface="Garamond" panose="02020404030301010803" pitchFamily="18" charset="0"/>
              <a:cs typeface="Times New Roman" panose="02020603050405020304" pitchFamily="18" charset="0"/>
            </a:endParaRPr>
          </a:p>
          <a:p>
            <a:pPr marL="0" indent="0">
              <a:lnSpc>
                <a:spcPct val="120000"/>
              </a:lnSpc>
              <a:spcBef>
                <a:spcPts val="0"/>
              </a:spcBef>
              <a:buNone/>
            </a:pPr>
            <a:endParaRPr lang="en-US" sz="20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50454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596F8D-C2B8-41CA-9054-D62F5A62B784}"/>
              </a:ext>
            </a:extLst>
          </p:cNvPr>
          <p:cNvSpPr>
            <a:spLocks noGrp="1"/>
          </p:cNvSpPr>
          <p:nvPr>
            <p:ph type="body" sz="quarter" idx="14"/>
          </p:nvPr>
        </p:nvSpPr>
        <p:spPr>
          <a:xfrm>
            <a:off x="173038" y="242888"/>
            <a:ext cx="8794750" cy="771525"/>
          </a:xfrm>
          <a:solidFill>
            <a:srgbClr val="6F94C0"/>
          </a:solidFill>
        </p:spPr>
        <p:txBody>
          <a:bodyPr anchor="ctr"/>
          <a:lstStyle/>
          <a:p>
            <a:r>
              <a:rPr lang="en-US" sz="3200" dirty="0">
                <a:latin typeface="Garamond" panose="02020404030301010803" pitchFamily="18" charset="0"/>
              </a:rPr>
              <a:t>Case Studies: Liquidity Event</a:t>
            </a:r>
            <a:endParaRPr lang="en-US" sz="3200" b="1" dirty="0">
              <a:latin typeface="Garamond" panose="02020404030301010803" pitchFamily="18" charset="0"/>
            </a:endParaRPr>
          </a:p>
        </p:txBody>
      </p:sp>
      <p:sp>
        <p:nvSpPr>
          <p:cNvPr id="7" name="TextBox 6">
            <a:extLst>
              <a:ext uri="{FF2B5EF4-FFF2-40B4-BE49-F238E27FC236}">
                <a16:creationId xmlns:a16="http://schemas.microsoft.com/office/drawing/2014/main" id="{7D7CEB37-02CE-4156-940D-E1A826187E76}"/>
              </a:ext>
            </a:extLst>
          </p:cNvPr>
          <p:cNvSpPr txBox="1"/>
          <p:nvPr/>
        </p:nvSpPr>
        <p:spPr>
          <a:xfrm>
            <a:off x="400050" y="1394460"/>
            <a:ext cx="8389622" cy="42082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Garamond" panose="02020404030301010803" pitchFamily="18" charset="0"/>
              </a:rPr>
              <a:t>Donna owns an industrial manufacturing business worth $10 million ($0 basis) that she’s decided to sell.</a:t>
            </a:r>
          </a:p>
          <a:p>
            <a:pPr marL="285750" indent="-285750">
              <a:lnSpc>
                <a:spcPct val="150000"/>
              </a:lnSpc>
              <a:buFont typeface="Arial" panose="020B0604020202020204" pitchFamily="34" charset="0"/>
              <a:buChar char="•"/>
            </a:pPr>
            <a:r>
              <a:rPr lang="en-US" dirty="0">
                <a:latin typeface="Garamond" panose="02020404030301010803" pitchFamily="18" charset="0"/>
              </a:rPr>
              <a:t>She wants to use 20% of the proceeds for charitable purposes.</a:t>
            </a:r>
          </a:p>
          <a:p>
            <a:pPr marL="285750" indent="-285750">
              <a:lnSpc>
                <a:spcPct val="150000"/>
              </a:lnSpc>
              <a:buFont typeface="Arial" panose="020B0604020202020204" pitchFamily="34" charset="0"/>
              <a:buChar char="•"/>
            </a:pPr>
            <a:r>
              <a:rPr lang="en-US" dirty="0">
                <a:latin typeface="Garamond" panose="02020404030301010803" pitchFamily="18" charset="0"/>
              </a:rPr>
              <a:t>Option 1: Sell, then gift.</a:t>
            </a:r>
          </a:p>
          <a:p>
            <a:pPr marL="742950" lvl="1" indent="-285750">
              <a:lnSpc>
                <a:spcPct val="150000"/>
              </a:lnSpc>
              <a:buFont typeface="Courier New" panose="02070309020205020404" pitchFamily="49" charset="0"/>
              <a:buChar char="o"/>
            </a:pPr>
            <a:r>
              <a:rPr lang="en-US" dirty="0">
                <a:latin typeface="Garamond" panose="02020404030301010803" pitchFamily="18" charset="0"/>
              </a:rPr>
              <a:t>Capital gains tax takes 20%; $400,000 of the $2 million gift portion.</a:t>
            </a:r>
          </a:p>
          <a:p>
            <a:pPr marL="285750" indent="-285750">
              <a:lnSpc>
                <a:spcPct val="150000"/>
              </a:lnSpc>
              <a:buFont typeface="Courier New" panose="02070309020205020404" pitchFamily="49" charset="0"/>
              <a:buChar char="o"/>
            </a:pPr>
            <a:r>
              <a:rPr lang="en-US" dirty="0">
                <a:latin typeface="Garamond" panose="02020404030301010803" pitchFamily="18" charset="0"/>
              </a:rPr>
              <a:t>Option 2: Gift, then sell.</a:t>
            </a:r>
          </a:p>
          <a:p>
            <a:pPr marL="742950" lvl="1" indent="-285750">
              <a:lnSpc>
                <a:spcPct val="150000"/>
              </a:lnSpc>
              <a:buFont typeface="Courier New" panose="02070309020205020404" pitchFamily="49" charset="0"/>
              <a:buChar char="o"/>
            </a:pPr>
            <a:r>
              <a:rPr lang="en-US" dirty="0">
                <a:latin typeface="Garamond" panose="02020404030301010803" pitchFamily="18" charset="0"/>
              </a:rPr>
              <a:t>Depending on charitable vehicle, can gift/deduct up to the entire $2m.</a:t>
            </a:r>
          </a:p>
          <a:p>
            <a:pPr marL="742950" lvl="1" indent="-285750">
              <a:lnSpc>
                <a:spcPct val="150000"/>
              </a:lnSpc>
              <a:buFont typeface="Courier New" panose="02070309020205020404" pitchFamily="49" charset="0"/>
              <a:buChar char="o"/>
            </a:pPr>
            <a:r>
              <a:rPr lang="en-US" dirty="0">
                <a:latin typeface="Garamond" panose="02020404030301010803" pitchFamily="18" charset="0"/>
              </a:rPr>
              <a:t>Private foundation: limited to cost basis; other limitations</a:t>
            </a:r>
          </a:p>
          <a:p>
            <a:pPr marL="742950" lvl="1" indent="-285750">
              <a:lnSpc>
                <a:spcPct val="150000"/>
              </a:lnSpc>
              <a:buFont typeface="Courier New" panose="02070309020205020404" pitchFamily="49" charset="0"/>
              <a:buChar char="o"/>
            </a:pPr>
            <a:r>
              <a:rPr lang="en-US" b="1" dirty="0">
                <a:latin typeface="Garamond" panose="02020404030301010803" pitchFamily="18" charset="0"/>
              </a:rPr>
              <a:t>DAF: deduct fair market value, retain advisory rights and legacy</a:t>
            </a:r>
          </a:p>
          <a:p>
            <a:pPr lvl="1">
              <a:lnSpc>
                <a:spcPct val="150000"/>
              </a:lnSpc>
            </a:pPr>
            <a:endParaRPr lang="en-US" dirty="0">
              <a:latin typeface="Garamond" panose="02020404030301010803" pitchFamily="18" charset="0"/>
            </a:endParaRPr>
          </a:p>
        </p:txBody>
      </p:sp>
    </p:spTree>
    <p:extLst>
      <p:ext uri="{BB962C8B-B14F-4D97-AF65-F5344CB8AC3E}">
        <p14:creationId xmlns:p14="http://schemas.microsoft.com/office/powerpoint/2010/main" val="34233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596F8D-C2B8-41CA-9054-D62F5A62B784}"/>
              </a:ext>
            </a:extLst>
          </p:cNvPr>
          <p:cNvSpPr>
            <a:spLocks noGrp="1"/>
          </p:cNvSpPr>
          <p:nvPr>
            <p:ph type="body" sz="quarter" idx="14"/>
          </p:nvPr>
        </p:nvSpPr>
        <p:spPr>
          <a:xfrm>
            <a:off x="173038" y="242888"/>
            <a:ext cx="8794750" cy="771525"/>
          </a:xfrm>
          <a:solidFill>
            <a:srgbClr val="6F94C0"/>
          </a:solidFill>
        </p:spPr>
        <p:txBody>
          <a:bodyPr anchor="ctr"/>
          <a:lstStyle/>
          <a:p>
            <a:r>
              <a:rPr lang="en-US" sz="3200" dirty="0">
                <a:latin typeface="Garamond" panose="02020404030301010803" pitchFamily="18" charset="0"/>
              </a:rPr>
              <a:t>Gifts of C Corp Stock</a:t>
            </a:r>
            <a:endParaRPr lang="en-US" sz="3200" b="1" dirty="0">
              <a:latin typeface="Garamond" panose="02020404030301010803" pitchFamily="18" charset="0"/>
            </a:endParaRPr>
          </a:p>
        </p:txBody>
      </p:sp>
      <p:sp>
        <p:nvSpPr>
          <p:cNvPr id="7" name="TextBox 6">
            <a:extLst>
              <a:ext uri="{FF2B5EF4-FFF2-40B4-BE49-F238E27FC236}">
                <a16:creationId xmlns:a16="http://schemas.microsoft.com/office/drawing/2014/main" id="{7D7CEB37-02CE-4156-940D-E1A826187E76}"/>
              </a:ext>
            </a:extLst>
          </p:cNvPr>
          <p:cNvSpPr txBox="1"/>
          <p:nvPr/>
        </p:nvSpPr>
        <p:spPr>
          <a:xfrm>
            <a:off x="265116" y="1405175"/>
            <a:ext cx="8159750" cy="2130711"/>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dirty="0">
                <a:latin typeface="Garamond" panose="02020404030301010803" pitchFamily="18" charset="0"/>
              </a:rPr>
              <a:t>Relatively simple</a:t>
            </a:r>
          </a:p>
          <a:p>
            <a:pPr marL="742950" lvl="1" indent="-285750">
              <a:lnSpc>
                <a:spcPct val="150000"/>
              </a:lnSpc>
              <a:buFont typeface="Arial" panose="020B0604020202020204" pitchFamily="34" charset="0"/>
              <a:buChar char="•"/>
            </a:pPr>
            <a:r>
              <a:rPr lang="en-US" dirty="0">
                <a:latin typeface="Garamond" panose="02020404030301010803" pitchFamily="18" charset="0"/>
              </a:rPr>
              <a:t>Opportunity for corporation to buy back stock </a:t>
            </a:r>
          </a:p>
          <a:p>
            <a:pPr marL="1200150" lvl="2" indent="-285750">
              <a:lnSpc>
                <a:spcPct val="150000"/>
              </a:lnSpc>
              <a:buFont typeface="Courier New" panose="02070309020205020404" pitchFamily="49" charset="0"/>
              <a:buChar char="o"/>
            </a:pPr>
            <a:r>
              <a:rPr lang="en-US" dirty="0">
                <a:latin typeface="Garamond" panose="02020404030301010803" pitchFamily="18" charset="0"/>
              </a:rPr>
              <a:t>(i.e. “charitable bailout/redemption”)</a:t>
            </a:r>
          </a:p>
          <a:p>
            <a:pPr marL="742950" lvl="1" indent="-285750">
              <a:lnSpc>
                <a:spcPct val="150000"/>
              </a:lnSpc>
              <a:buFont typeface="Arial" panose="020B0604020202020204" pitchFamily="34" charset="0"/>
              <a:buChar char="•"/>
            </a:pPr>
            <a:r>
              <a:rPr lang="en-US" dirty="0">
                <a:latin typeface="Garamond" panose="02020404030301010803" pitchFamily="18" charset="0"/>
              </a:rPr>
              <a:t>Works with a variety of donation types</a:t>
            </a:r>
          </a:p>
          <a:p>
            <a:pPr lvl="1">
              <a:lnSpc>
                <a:spcPct val="150000"/>
              </a:lnSpc>
            </a:pPr>
            <a:endParaRPr lang="en-US" dirty="0">
              <a:latin typeface="Garamond" panose="02020404030301010803" pitchFamily="18" charset="0"/>
            </a:endParaRPr>
          </a:p>
        </p:txBody>
      </p:sp>
      <p:sp>
        <p:nvSpPr>
          <p:cNvPr id="8" name="TextBox 7">
            <a:extLst>
              <a:ext uri="{FF2B5EF4-FFF2-40B4-BE49-F238E27FC236}">
                <a16:creationId xmlns:a16="http://schemas.microsoft.com/office/drawing/2014/main" id="{107E278B-2793-4B48-85B9-BCBA04AAB90F}"/>
              </a:ext>
            </a:extLst>
          </p:cNvPr>
          <p:cNvSpPr txBox="1"/>
          <p:nvPr/>
        </p:nvSpPr>
        <p:spPr>
          <a:xfrm>
            <a:off x="6561650" y="2498278"/>
            <a:ext cx="772969" cy="369332"/>
          </a:xfrm>
          <a:prstGeom prst="rect">
            <a:avLst/>
          </a:prstGeom>
          <a:solidFill>
            <a:schemeClr val="accent6">
              <a:lumMod val="40000"/>
              <a:lumOff val="60000"/>
            </a:schemeClr>
          </a:solidFill>
          <a:ln>
            <a:solidFill>
              <a:schemeClr val="accent1"/>
            </a:solidFill>
          </a:ln>
        </p:spPr>
        <p:txBody>
          <a:bodyPr wrap="none" rtlCol="0">
            <a:spAutoFit/>
          </a:bodyPr>
          <a:lstStyle/>
          <a:p>
            <a:r>
              <a:rPr lang="en-US" dirty="0"/>
              <a:t>Donor</a:t>
            </a:r>
          </a:p>
        </p:txBody>
      </p:sp>
      <p:cxnSp>
        <p:nvCxnSpPr>
          <p:cNvPr id="10" name="Straight Arrow Connector 9">
            <a:extLst>
              <a:ext uri="{FF2B5EF4-FFF2-40B4-BE49-F238E27FC236}">
                <a16:creationId xmlns:a16="http://schemas.microsoft.com/office/drawing/2014/main" id="{DE81FB3A-8A0A-489C-A1AD-3D47FAFF6542}"/>
              </a:ext>
            </a:extLst>
          </p:cNvPr>
          <p:cNvCxnSpPr>
            <a:stCxn id="8" idx="2"/>
          </p:cNvCxnSpPr>
          <p:nvPr/>
        </p:nvCxnSpPr>
        <p:spPr>
          <a:xfrm flipH="1">
            <a:off x="6948134" y="2867610"/>
            <a:ext cx="1" cy="1031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412806-73D7-46C6-87FA-1F4FFD8A94EB}"/>
              </a:ext>
            </a:extLst>
          </p:cNvPr>
          <p:cNvSpPr txBox="1"/>
          <p:nvPr/>
        </p:nvSpPr>
        <p:spPr>
          <a:xfrm>
            <a:off x="7334619" y="3020351"/>
            <a:ext cx="851195" cy="923330"/>
          </a:xfrm>
          <a:prstGeom prst="rect">
            <a:avLst/>
          </a:prstGeom>
          <a:noFill/>
        </p:spPr>
        <p:txBody>
          <a:bodyPr wrap="none" rtlCol="0">
            <a:spAutoFit/>
          </a:bodyPr>
          <a:lstStyle/>
          <a:p>
            <a:r>
              <a:rPr lang="en-US" dirty="0"/>
              <a:t>Gift of </a:t>
            </a:r>
          </a:p>
          <a:p>
            <a:r>
              <a:rPr lang="en-US" dirty="0"/>
              <a:t>C-</a:t>
            </a:r>
            <a:r>
              <a:rPr lang="en-US" dirty="0" err="1"/>
              <a:t>corp</a:t>
            </a:r>
            <a:r>
              <a:rPr lang="en-US" dirty="0"/>
              <a:t> </a:t>
            </a:r>
          </a:p>
          <a:p>
            <a:r>
              <a:rPr lang="en-US" dirty="0"/>
              <a:t>stock</a:t>
            </a:r>
          </a:p>
        </p:txBody>
      </p:sp>
      <p:sp>
        <p:nvSpPr>
          <p:cNvPr id="12" name="TextBox 11">
            <a:extLst>
              <a:ext uri="{FF2B5EF4-FFF2-40B4-BE49-F238E27FC236}">
                <a16:creationId xmlns:a16="http://schemas.microsoft.com/office/drawing/2014/main" id="{E8B3B675-F2C4-4AFF-8110-69A114F1480F}"/>
              </a:ext>
            </a:extLst>
          </p:cNvPr>
          <p:cNvSpPr txBox="1"/>
          <p:nvPr/>
        </p:nvSpPr>
        <p:spPr>
          <a:xfrm>
            <a:off x="6319821" y="3932965"/>
            <a:ext cx="1256626" cy="923330"/>
          </a:xfrm>
          <a:prstGeom prst="rect">
            <a:avLst/>
          </a:prstGeom>
          <a:solidFill>
            <a:schemeClr val="accent5">
              <a:lumMod val="40000"/>
              <a:lumOff val="60000"/>
            </a:schemeClr>
          </a:solidFill>
          <a:ln>
            <a:solidFill>
              <a:schemeClr val="accent1"/>
            </a:solidFill>
          </a:ln>
        </p:spPr>
        <p:txBody>
          <a:bodyPr wrap="none" rtlCol="0">
            <a:spAutoFit/>
          </a:bodyPr>
          <a:lstStyle/>
          <a:p>
            <a:pPr algn="ctr"/>
            <a:r>
              <a:rPr lang="en-US" dirty="0"/>
              <a:t>DAF @ </a:t>
            </a:r>
          </a:p>
          <a:p>
            <a:pPr algn="ctr"/>
            <a:r>
              <a:rPr lang="en-US" dirty="0"/>
              <a:t>Cleveland </a:t>
            </a:r>
          </a:p>
          <a:p>
            <a:pPr algn="ctr"/>
            <a:r>
              <a:rPr lang="en-US" dirty="0"/>
              <a:t>Foundation</a:t>
            </a:r>
          </a:p>
        </p:txBody>
      </p:sp>
      <p:sp>
        <p:nvSpPr>
          <p:cNvPr id="13" name="Arrow: Curved Up 12">
            <a:extLst>
              <a:ext uri="{FF2B5EF4-FFF2-40B4-BE49-F238E27FC236}">
                <a16:creationId xmlns:a16="http://schemas.microsoft.com/office/drawing/2014/main" id="{0A4043C5-7D1E-4A6D-ABA8-14C57D3B6A70}"/>
              </a:ext>
            </a:extLst>
          </p:cNvPr>
          <p:cNvSpPr/>
          <p:nvPr/>
        </p:nvSpPr>
        <p:spPr>
          <a:xfrm>
            <a:off x="4809050" y="4856295"/>
            <a:ext cx="1752600" cy="503468"/>
          </a:xfrm>
          <a:prstGeom prst="curved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Up 13">
            <a:extLst>
              <a:ext uri="{FF2B5EF4-FFF2-40B4-BE49-F238E27FC236}">
                <a16:creationId xmlns:a16="http://schemas.microsoft.com/office/drawing/2014/main" id="{0DD9C58C-B011-463A-ABA4-002041EDC059}"/>
              </a:ext>
            </a:extLst>
          </p:cNvPr>
          <p:cNvSpPr/>
          <p:nvPr/>
        </p:nvSpPr>
        <p:spPr>
          <a:xfrm rot="10800000">
            <a:off x="4826634" y="3440213"/>
            <a:ext cx="1752600" cy="503468"/>
          </a:xfrm>
          <a:prstGeom prst="curved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97327D57-E1A5-496C-A908-36C7184CD92E}"/>
              </a:ext>
            </a:extLst>
          </p:cNvPr>
          <p:cNvSpPr txBox="1"/>
          <p:nvPr/>
        </p:nvSpPr>
        <p:spPr>
          <a:xfrm>
            <a:off x="5146357" y="3574349"/>
            <a:ext cx="1128194" cy="369332"/>
          </a:xfrm>
          <a:prstGeom prst="rect">
            <a:avLst/>
          </a:prstGeom>
          <a:noFill/>
        </p:spPr>
        <p:txBody>
          <a:bodyPr wrap="none" rtlCol="0">
            <a:spAutoFit/>
          </a:bodyPr>
          <a:lstStyle/>
          <a:p>
            <a:r>
              <a:rPr lang="en-US" dirty="0"/>
              <a:t>Stock sold</a:t>
            </a:r>
          </a:p>
        </p:txBody>
      </p:sp>
      <p:sp>
        <p:nvSpPr>
          <p:cNvPr id="16" name="TextBox 15">
            <a:extLst>
              <a:ext uri="{FF2B5EF4-FFF2-40B4-BE49-F238E27FC236}">
                <a16:creationId xmlns:a16="http://schemas.microsoft.com/office/drawing/2014/main" id="{834CF8D3-170A-4EC1-8F96-A35642656EED}"/>
              </a:ext>
            </a:extLst>
          </p:cNvPr>
          <p:cNvSpPr txBox="1"/>
          <p:nvPr/>
        </p:nvSpPr>
        <p:spPr>
          <a:xfrm>
            <a:off x="5370199" y="4856295"/>
            <a:ext cx="630301" cy="369332"/>
          </a:xfrm>
          <a:prstGeom prst="rect">
            <a:avLst/>
          </a:prstGeom>
          <a:noFill/>
        </p:spPr>
        <p:txBody>
          <a:bodyPr wrap="none" rtlCol="0">
            <a:spAutoFit/>
          </a:bodyPr>
          <a:lstStyle/>
          <a:p>
            <a:r>
              <a:rPr lang="en-US" dirty="0"/>
              <a:t>Cash</a:t>
            </a:r>
          </a:p>
        </p:txBody>
      </p:sp>
      <p:sp>
        <p:nvSpPr>
          <p:cNvPr id="17" name="TextBox 16">
            <a:extLst>
              <a:ext uri="{FF2B5EF4-FFF2-40B4-BE49-F238E27FC236}">
                <a16:creationId xmlns:a16="http://schemas.microsoft.com/office/drawing/2014/main" id="{16766071-5EB6-4AE2-9C5C-8AE709A4D470}"/>
              </a:ext>
            </a:extLst>
          </p:cNvPr>
          <p:cNvSpPr txBox="1"/>
          <p:nvPr/>
        </p:nvSpPr>
        <p:spPr>
          <a:xfrm>
            <a:off x="4570413" y="4149003"/>
            <a:ext cx="728469" cy="369332"/>
          </a:xfrm>
          <a:prstGeom prst="rect">
            <a:avLst/>
          </a:prstGeom>
          <a:solidFill>
            <a:schemeClr val="accent4">
              <a:lumMod val="40000"/>
              <a:lumOff val="60000"/>
            </a:schemeClr>
          </a:solidFill>
          <a:ln>
            <a:solidFill>
              <a:schemeClr val="accent1">
                <a:shade val="50000"/>
              </a:schemeClr>
            </a:solidFill>
          </a:ln>
        </p:spPr>
        <p:txBody>
          <a:bodyPr wrap="none" rtlCol="0">
            <a:spAutoFit/>
          </a:bodyPr>
          <a:lstStyle/>
          <a:p>
            <a:r>
              <a:rPr lang="en-US" dirty="0"/>
              <a:t>Buyer</a:t>
            </a:r>
          </a:p>
        </p:txBody>
      </p:sp>
      <p:cxnSp>
        <p:nvCxnSpPr>
          <p:cNvPr id="19" name="Straight Arrow Connector 18">
            <a:extLst>
              <a:ext uri="{FF2B5EF4-FFF2-40B4-BE49-F238E27FC236}">
                <a16:creationId xmlns:a16="http://schemas.microsoft.com/office/drawing/2014/main" id="{2622E7B2-C904-48BC-BBCD-9927612062C2}"/>
              </a:ext>
            </a:extLst>
          </p:cNvPr>
          <p:cNvCxnSpPr>
            <a:stCxn id="12" idx="2"/>
          </p:cNvCxnSpPr>
          <p:nvPr/>
        </p:nvCxnSpPr>
        <p:spPr>
          <a:xfrm>
            <a:off x="6948134" y="4856295"/>
            <a:ext cx="0" cy="1163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82A2C5-F6A9-429B-8836-EA15A00EBA36}"/>
              </a:ext>
            </a:extLst>
          </p:cNvPr>
          <p:cNvSpPr txBox="1"/>
          <p:nvPr/>
        </p:nvSpPr>
        <p:spPr>
          <a:xfrm>
            <a:off x="6916102" y="4987826"/>
            <a:ext cx="1563248" cy="923330"/>
          </a:xfrm>
          <a:prstGeom prst="rect">
            <a:avLst/>
          </a:prstGeom>
          <a:noFill/>
        </p:spPr>
        <p:txBody>
          <a:bodyPr wrap="none" rtlCol="0">
            <a:spAutoFit/>
          </a:bodyPr>
          <a:lstStyle/>
          <a:p>
            <a:pPr algn="ctr"/>
            <a:r>
              <a:rPr lang="en-US" dirty="0"/>
              <a:t>Donor advises </a:t>
            </a:r>
          </a:p>
          <a:p>
            <a:pPr algn="ctr"/>
            <a:r>
              <a:rPr lang="en-US" dirty="0"/>
              <a:t>grants to </a:t>
            </a:r>
          </a:p>
          <a:p>
            <a:pPr algn="ctr"/>
            <a:r>
              <a:rPr lang="en-US" dirty="0"/>
              <a:t>charities</a:t>
            </a:r>
          </a:p>
        </p:txBody>
      </p:sp>
      <p:sp>
        <p:nvSpPr>
          <p:cNvPr id="21" name="TextBox 20">
            <a:extLst>
              <a:ext uri="{FF2B5EF4-FFF2-40B4-BE49-F238E27FC236}">
                <a16:creationId xmlns:a16="http://schemas.microsoft.com/office/drawing/2014/main" id="{7A9BB2BE-B335-4DD7-A887-2A441982783F}"/>
              </a:ext>
            </a:extLst>
          </p:cNvPr>
          <p:cNvSpPr txBox="1"/>
          <p:nvPr/>
        </p:nvSpPr>
        <p:spPr>
          <a:xfrm>
            <a:off x="6443829" y="6042687"/>
            <a:ext cx="1008609" cy="369332"/>
          </a:xfrm>
          <a:prstGeom prst="rect">
            <a:avLst/>
          </a:prstGeom>
          <a:solidFill>
            <a:srgbClr val="7030A0"/>
          </a:solidFill>
          <a:ln>
            <a:solidFill>
              <a:schemeClr val="accent1"/>
            </a:solidFill>
          </a:ln>
        </p:spPr>
        <p:txBody>
          <a:bodyPr wrap="none" rtlCol="0">
            <a:spAutoFit/>
          </a:bodyPr>
          <a:lstStyle/>
          <a:p>
            <a:r>
              <a:rPr lang="en-US" dirty="0">
                <a:solidFill>
                  <a:schemeClr val="bg1"/>
                </a:solidFill>
              </a:rPr>
              <a:t>Charities</a:t>
            </a:r>
          </a:p>
        </p:txBody>
      </p:sp>
    </p:spTree>
    <p:extLst>
      <p:ext uri="{BB962C8B-B14F-4D97-AF65-F5344CB8AC3E}">
        <p14:creationId xmlns:p14="http://schemas.microsoft.com/office/powerpoint/2010/main" val="63352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596F8D-C2B8-41CA-9054-D62F5A62B784}"/>
              </a:ext>
            </a:extLst>
          </p:cNvPr>
          <p:cNvSpPr>
            <a:spLocks noGrp="1"/>
          </p:cNvSpPr>
          <p:nvPr>
            <p:ph type="body" sz="quarter" idx="14"/>
          </p:nvPr>
        </p:nvSpPr>
        <p:spPr>
          <a:xfrm>
            <a:off x="173038" y="242888"/>
            <a:ext cx="8794750" cy="771525"/>
          </a:xfrm>
          <a:solidFill>
            <a:srgbClr val="6F94C0"/>
          </a:solidFill>
        </p:spPr>
        <p:txBody>
          <a:bodyPr anchor="ctr"/>
          <a:lstStyle/>
          <a:p>
            <a:r>
              <a:rPr lang="en-US" sz="3200" dirty="0">
                <a:latin typeface="Garamond" panose="02020404030301010803" pitchFamily="18" charset="0"/>
              </a:rPr>
              <a:t>Case Studies: Bunching Gifts</a:t>
            </a:r>
            <a:endParaRPr lang="en-US" sz="3200" b="1" dirty="0">
              <a:latin typeface="Garamond" panose="02020404030301010803" pitchFamily="18" charset="0"/>
            </a:endParaRPr>
          </a:p>
        </p:txBody>
      </p:sp>
      <p:graphicFrame>
        <p:nvGraphicFramePr>
          <p:cNvPr id="8" name="Diagram 7">
            <a:extLst>
              <a:ext uri="{FF2B5EF4-FFF2-40B4-BE49-F238E27FC236}">
                <a16:creationId xmlns:a16="http://schemas.microsoft.com/office/drawing/2014/main" id="{856BE402-498E-4758-A73B-D9E18DEE0563}"/>
              </a:ext>
            </a:extLst>
          </p:cNvPr>
          <p:cNvGraphicFramePr/>
          <p:nvPr/>
        </p:nvGraphicFramePr>
        <p:xfrm>
          <a:off x="790091" y="1868904"/>
          <a:ext cx="7560644" cy="388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76B28229-1878-466D-9D33-42EBF8532AEA}"/>
              </a:ext>
            </a:extLst>
          </p:cNvPr>
          <p:cNvSpPr/>
          <p:nvPr/>
        </p:nvSpPr>
        <p:spPr>
          <a:xfrm>
            <a:off x="2061528" y="1241028"/>
            <a:ext cx="5017770" cy="707886"/>
          </a:xfrm>
          <a:prstGeom prst="rect">
            <a:avLst/>
          </a:prstGeom>
        </p:spPr>
        <p:txBody>
          <a:bodyPr wrap="square">
            <a:spAutoFit/>
          </a:bodyPr>
          <a:lstStyle/>
          <a:p>
            <a:r>
              <a:rPr lang="en-US" sz="2000" b="1" u="sng" dirty="0">
                <a:latin typeface="Garamond" panose="02020404030301010803" pitchFamily="18" charset="0"/>
              </a:rPr>
              <a:t>Why is this important? Tax Cuts &amp; Jobs Act!</a:t>
            </a:r>
          </a:p>
          <a:p>
            <a:endParaRPr lang="en-US" sz="2000" b="1" dirty="0">
              <a:latin typeface="Garamond" panose="02020404030301010803" pitchFamily="18" charset="0"/>
            </a:endParaRPr>
          </a:p>
        </p:txBody>
      </p:sp>
    </p:spTree>
    <p:extLst>
      <p:ext uri="{BB962C8B-B14F-4D97-AF65-F5344CB8AC3E}">
        <p14:creationId xmlns:p14="http://schemas.microsoft.com/office/powerpoint/2010/main" val="257163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4464</TotalTime>
  <Words>2727</Words>
  <Application>Microsoft Office PowerPoint</Application>
  <PresentationFormat>On-screen Show (4:3)</PresentationFormat>
  <Paragraphs>351</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Calibri Light</vt:lpstr>
      <vt:lpstr>Century Gothic</vt:lpstr>
      <vt:lpstr>Courier New</vt:lpstr>
      <vt:lpstr>Garamond</vt:lpstr>
      <vt:lpstr>Heuristica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Stokley</dc:creator>
  <cp:lastModifiedBy>lsmigelski@mjmservices.org</cp:lastModifiedBy>
  <cp:revision>42</cp:revision>
  <cp:lastPrinted>2021-10-21T10:29:18Z</cp:lastPrinted>
  <dcterms:created xsi:type="dcterms:W3CDTF">2021-10-14T16:47:19Z</dcterms:created>
  <dcterms:modified xsi:type="dcterms:W3CDTF">2021-10-25T14:24:22Z</dcterms:modified>
</cp:coreProperties>
</file>