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7" r:id="rId1"/>
  </p:sldMasterIdLst>
  <p:notesMasterIdLst>
    <p:notesMasterId r:id="rId23"/>
  </p:notesMasterIdLst>
  <p:handoutMasterIdLst>
    <p:handoutMasterId r:id="rId24"/>
  </p:handoutMasterIdLst>
  <p:sldIdLst>
    <p:sldId id="256" r:id="rId2"/>
    <p:sldId id="266" r:id="rId3"/>
    <p:sldId id="307" r:id="rId4"/>
    <p:sldId id="274" r:id="rId5"/>
    <p:sldId id="308" r:id="rId6"/>
    <p:sldId id="310" r:id="rId7"/>
    <p:sldId id="311" r:id="rId8"/>
    <p:sldId id="315" r:id="rId9"/>
    <p:sldId id="312" r:id="rId10"/>
    <p:sldId id="314" r:id="rId11"/>
    <p:sldId id="313" r:id="rId12"/>
    <p:sldId id="316" r:id="rId13"/>
    <p:sldId id="292" r:id="rId14"/>
    <p:sldId id="321" r:id="rId15"/>
    <p:sldId id="293" r:id="rId16"/>
    <p:sldId id="322" r:id="rId17"/>
    <p:sldId id="301" r:id="rId18"/>
    <p:sldId id="294" r:id="rId19"/>
    <p:sldId id="295" r:id="rId20"/>
    <p:sldId id="320" r:id="rId21"/>
    <p:sldId id="296" r:id="rId22"/>
  </p:sldIdLst>
  <p:sldSz cx="12801600" cy="7772400"/>
  <p:notesSz cx="6934200" cy="9220200"/>
  <p:embeddedFontLst>
    <p:embeddedFont>
      <p:font typeface="AvenirNext LT Com Medium" panose="020B0803020202020204" pitchFamily="34" charset="0"/>
      <p:bold r:id="rId25"/>
      <p:boldItalic r:id="rId26"/>
    </p:embeddedFont>
    <p:embeddedFont>
      <p:font typeface="Calibri" panose="020F0502020204030204" pitchFamily="34" charset="0"/>
      <p:regular r:id="rId27"/>
      <p:bold r:id="rId28"/>
      <p:italic r:id="rId29"/>
      <p:boldItalic r:id="rId30"/>
    </p:embeddedFont>
    <p:embeddedFont>
      <p:font typeface="AvenirNext LT Com Regular" panose="020B0503020202020204" pitchFamily="34" charset="0"/>
      <p:regular r:id="rId31"/>
      <p:bold r:id="rId32"/>
      <p:italic r:id="rId33"/>
      <p:boldItalic r:id="rId34"/>
    </p:embeddedFont>
  </p:embeddedFontLst>
  <p:defaultTex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3" orient="horz" pos="4080" userDrawn="1">
          <p15:clr>
            <a:srgbClr val="A4A3A4"/>
          </p15:clr>
        </p15:guide>
        <p15:guide id="4" pos="3840">
          <p15:clr>
            <a:srgbClr val="A4A3A4"/>
          </p15:clr>
        </p15:guide>
        <p15:guide id="5" orient="horz" pos="4624">
          <p15:clr>
            <a:srgbClr val="A4A3A4"/>
          </p15:clr>
        </p15:guide>
        <p15:guide id="6" pos="4032">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7E49"/>
    <a:srgbClr val="FFFFFF"/>
    <a:srgbClr val="595959"/>
    <a:srgbClr val="D9D9D9"/>
    <a:srgbClr val="009ADF"/>
    <a:srgbClr val="0066B3"/>
    <a:srgbClr val="999999"/>
    <a:srgbClr val="66C2EC"/>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8" autoAdjust="0"/>
    <p:restoredTop sz="91024" autoAdjust="0"/>
  </p:normalViewPr>
  <p:slideViewPr>
    <p:cSldViewPr snapToGrid="0" showGuides="1">
      <p:cViewPr varScale="1">
        <p:scale>
          <a:sx n="103" d="100"/>
          <a:sy n="103" d="100"/>
        </p:scale>
        <p:origin x="372" y="108"/>
      </p:cViewPr>
      <p:guideLst>
        <p:guide orient="horz" pos="4080"/>
        <p:guide pos="3840"/>
        <p:guide orient="horz" pos="4624"/>
        <p:guide pos="4032"/>
      </p:guideLst>
    </p:cSldViewPr>
  </p:slideViewPr>
  <p:outlineViewPr>
    <p:cViewPr>
      <p:scale>
        <a:sx n="33" d="100"/>
        <a:sy n="33" d="100"/>
      </p:scale>
      <p:origin x="0" y="-922"/>
    </p:cViewPr>
  </p:outlineViewPr>
  <p:notesTextViewPr>
    <p:cViewPr>
      <p:scale>
        <a:sx n="3" d="2"/>
        <a:sy n="3" d="2"/>
      </p:scale>
      <p:origin x="0" y="0"/>
    </p:cViewPr>
  </p:notesTextViewPr>
  <p:sorterViewPr>
    <p:cViewPr varScale="1">
      <p:scale>
        <a:sx n="1" d="1"/>
        <a:sy n="1" d="1"/>
      </p:scale>
      <p:origin x="0" y="-2270"/>
    </p:cViewPr>
  </p:sorterViewPr>
  <p:notesViewPr>
    <p:cSldViewPr snapToGrid="0" showGuides="1">
      <p:cViewPr varScale="1">
        <p:scale>
          <a:sx n="64" d="100"/>
          <a:sy n="64" d="100"/>
        </p:scale>
        <p:origin x="3101" y="8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apgroup.com\teams\AFD\CAG\Research\Research%20Topics\Objective-based%20investing\Ch4.%20A%20Test%20of%20Styles\Objectives%20styles%20and%20outcomes%20data%2002.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apgroup.com\teams\AFD\CAG\Research\Research%20Topics\Objective-based%20investing\Ch2.%20Which%20Fund%20Attributes%20Matter\Capital%20Ideas\Which%20objectives%20matter%20For%20KPPB.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apgroup.com\teams\AFD\CAG\Research\Research%20Topics\Objective-based%20investing\Ch2.%20Which%20Fund%20Attributes%20Matter\Capital%20Ideas\Which%20objectives%20matter%20For%20KPPB.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apgroup.com\teams\AFD\CAG\Research\Research%20Topics\Objective-based%20investing\Ch2.%20Which%20Fund%20Attributes%20Matter\Capital%20Ideas\Which%20objectives%20matter%20For%20KPPB.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apgroup.com\teams\AFD\CAG\Research\Research%20Topics\Global%20equity%20diversification\Global%20diversification.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apgroup.com\teams\AFD\CAG\Research\Research%20Topics\Objective-based%20investing\Ch3.%20Bend%20don't%20break\Model%20Portfolio%20Tool%20v05%20-%20AF%20-%202017.04.xlsb"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apgroup.com\teams\AFD\CAG\Research\Research%20Topics\Objective-based%20investing\Ch3.%20Bend%20don't%20break\Model%20Portfolio%20Tool%20v05%20-%20AF%20-%202017.04.xlsb"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89301130105597"/>
          <c:y val="5.5745081503567578E-2"/>
          <c:w val="0.82075995334430651"/>
          <c:h val="0.69886876552423649"/>
        </c:manualLayout>
      </c:layout>
      <c:scatterChart>
        <c:scatterStyle val="lineMarker"/>
        <c:varyColors val="0"/>
        <c:ser>
          <c:idx val="1"/>
          <c:order val="0"/>
          <c:tx>
            <c:strRef>
              <c:f>'Cacls risk-return'!$Q$2</c:f>
              <c:strCache>
                <c:ptCount val="1"/>
                <c:pt idx="0">
                  <c:v>Bbg Brc Agg</c:v>
                </c:pt>
              </c:strCache>
            </c:strRef>
          </c:tx>
          <c:spPr>
            <a:ln w="28575">
              <a:noFill/>
            </a:ln>
          </c:spPr>
          <c:dPt>
            <c:idx val="0"/>
            <c:marker>
              <c:symbol val="circle"/>
              <c:size val="12"/>
              <c:spPr>
                <a:solidFill>
                  <a:schemeClr val="bg1">
                    <a:lumMod val="75000"/>
                  </a:schemeClr>
                </a:solidFill>
                <a:ln>
                  <a:noFill/>
                </a:ln>
              </c:spPr>
            </c:marker>
            <c:bubble3D val="0"/>
          </c:dPt>
          <c:dLbls>
            <c:dLbl>
              <c:idx val="0"/>
              <c:layout>
                <c:manualLayout>
                  <c:x val="-9.6774193548387122E-2"/>
                  <c:y val="7.6784101174345074E-2"/>
                </c:manualLayout>
              </c:layout>
              <c:tx>
                <c:rich>
                  <a:bodyPr/>
                  <a:lstStyle/>
                  <a:p>
                    <a:r>
                      <a:rPr lang="en-US" dirty="0" err="1" smtClean="0"/>
                      <a:t>Bbg</a:t>
                    </a:r>
                    <a:r>
                      <a:rPr lang="en-US" dirty="0" smtClean="0"/>
                      <a:t> </a:t>
                    </a:r>
                    <a:r>
                      <a:rPr lang="en-US" dirty="0" err="1" smtClean="0"/>
                      <a:t>Brc</a:t>
                    </a:r>
                    <a:r>
                      <a:rPr lang="en-US" dirty="0" smtClean="0"/>
                      <a:t> U.S. </a:t>
                    </a:r>
                    <a:r>
                      <a:rPr lang="en-US" dirty="0" err="1" smtClean="0"/>
                      <a:t>Agg</a:t>
                    </a:r>
                    <a:endParaRPr lang="en-US" dirty="0"/>
                  </a:p>
                </c:rich>
              </c:tx>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risk-return'!$Q$7</c:f>
              <c:numCache>
                <c:formatCode>0.0%</c:formatCode>
                <c:ptCount val="1"/>
                <c:pt idx="0">
                  <c:v>5.4230308631732178E-2</c:v>
                </c:pt>
              </c:numCache>
            </c:numRef>
          </c:xVal>
          <c:yVal>
            <c:numRef>
              <c:f>'Cacls risk-return'!$Q$6</c:f>
              <c:numCache>
                <c:formatCode>0.0%</c:formatCode>
                <c:ptCount val="1"/>
                <c:pt idx="0">
                  <c:v>7.2630996924061525E-2</c:v>
                </c:pt>
              </c:numCache>
            </c:numRef>
          </c:yVal>
          <c:smooth val="0"/>
        </c:ser>
        <c:ser>
          <c:idx val="2"/>
          <c:order val="1"/>
          <c:tx>
            <c:strRef>
              <c:f>'Cacls risk-return'!$S$2</c:f>
              <c:strCache>
                <c:ptCount val="1"/>
                <c:pt idx="0">
                  <c:v>MSCI USA</c:v>
                </c:pt>
              </c:strCache>
            </c:strRef>
          </c:tx>
          <c:spPr>
            <a:ln w="28575">
              <a:noFill/>
            </a:ln>
          </c:spPr>
          <c:marker>
            <c:symbol val="circle"/>
            <c:size val="12"/>
            <c:spPr>
              <a:solidFill>
                <a:schemeClr val="tx1"/>
              </a:solidFill>
              <a:ln>
                <a:noFill/>
              </a:ln>
            </c:spPr>
          </c:marker>
          <c:dLbls>
            <c:dLbl>
              <c:idx val="0"/>
              <c:layout>
                <c:manualLayout>
                  <c:x val="-7.7419354838709833E-2"/>
                  <c:y val="-7.2267389340560068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risk-return'!$S$7</c:f>
              <c:numCache>
                <c:formatCode>0.0%</c:formatCode>
                <c:ptCount val="1"/>
                <c:pt idx="0">
                  <c:v>0.14869274864063439</c:v>
                </c:pt>
              </c:numCache>
            </c:numRef>
          </c:xVal>
          <c:yVal>
            <c:numRef>
              <c:f>'Cacls risk-return'!$S$6</c:f>
              <c:numCache>
                <c:formatCode>0.0%</c:formatCode>
                <c:ptCount val="1"/>
                <c:pt idx="0">
                  <c:v>0.1063441686312174</c:v>
                </c:pt>
              </c:numCache>
            </c:numRef>
          </c:yVal>
          <c:smooth val="0"/>
        </c:ser>
        <c:ser>
          <c:idx val="3"/>
          <c:order val="2"/>
          <c:tx>
            <c:strRef>
              <c:f>'Cacls risk-return'!$T$2</c:f>
              <c:strCache>
                <c:ptCount val="1"/>
                <c:pt idx="0">
                  <c:v>MSCI USA Growth</c:v>
                </c:pt>
              </c:strCache>
            </c:strRef>
          </c:tx>
          <c:spPr>
            <a:ln w="28575">
              <a:noFill/>
            </a:ln>
          </c:spPr>
          <c:marker>
            <c:symbol val="circle"/>
            <c:size val="12"/>
            <c:spPr>
              <a:solidFill>
                <a:schemeClr val="bg1">
                  <a:lumMod val="50000"/>
                </a:schemeClr>
              </a:solidFill>
              <a:ln>
                <a:noFill/>
              </a:ln>
            </c:spPr>
          </c:marker>
          <c:dLbls>
            <c:dLbl>
              <c:idx val="0"/>
              <c:layout>
                <c:manualLayout>
                  <c:x val="-7.1990156362466681E-2"/>
                  <c:y val="9.8185623336932468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risk-return'!$T$7</c:f>
              <c:numCache>
                <c:formatCode>0.0%</c:formatCode>
                <c:ptCount val="1"/>
                <c:pt idx="0">
                  <c:v>0.16413896189927607</c:v>
                </c:pt>
              </c:numCache>
            </c:numRef>
          </c:xVal>
          <c:yVal>
            <c:numRef>
              <c:f>'Cacls risk-return'!$T$6</c:f>
              <c:numCache>
                <c:formatCode>0.0%</c:formatCode>
                <c:ptCount val="1"/>
                <c:pt idx="0">
                  <c:v>0.10882995445954341</c:v>
                </c:pt>
              </c:numCache>
            </c:numRef>
          </c:yVal>
          <c:smooth val="0"/>
        </c:ser>
        <c:ser>
          <c:idx val="4"/>
          <c:order val="3"/>
          <c:tx>
            <c:strRef>
              <c:f>'Cacls risk-return'!$U$2</c:f>
              <c:strCache>
                <c:ptCount val="1"/>
                <c:pt idx="0">
                  <c:v>MSCI USA Value</c:v>
                </c:pt>
              </c:strCache>
            </c:strRef>
          </c:tx>
          <c:spPr>
            <a:ln w="28575">
              <a:noFill/>
            </a:ln>
          </c:spPr>
          <c:marker>
            <c:symbol val="square"/>
            <c:size val="10"/>
            <c:spPr>
              <a:solidFill>
                <a:schemeClr val="bg1">
                  <a:lumMod val="85000"/>
                </a:schemeClr>
              </a:solidFill>
              <a:ln>
                <a:noFill/>
              </a:ln>
            </c:spPr>
          </c:marker>
          <c:dPt>
            <c:idx val="0"/>
            <c:marker>
              <c:symbol val="circle"/>
              <c:size val="12"/>
            </c:marker>
            <c:bubble3D val="0"/>
          </c:dPt>
          <c:dLbls>
            <c:dLbl>
              <c:idx val="0"/>
              <c:layout>
                <c:manualLayout>
                  <c:x val="-0.16846594925987396"/>
                  <c:y val="-1.1822215701479454E-3"/>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risk-return'!$U$7</c:f>
              <c:numCache>
                <c:formatCode>0.0%</c:formatCode>
                <c:ptCount val="1"/>
                <c:pt idx="0">
                  <c:v>0.14541587232497635</c:v>
                </c:pt>
              </c:numCache>
            </c:numRef>
          </c:xVal>
          <c:yVal>
            <c:numRef>
              <c:f>'Cacls risk-return'!$U$6</c:f>
              <c:numCache>
                <c:formatCode>0.0%</c:formatCode>
                <c:ptCount val="1"/>
                <c:pt idx="0">
                  <c:v>0.10362369812792903</c:v>
                </c:pt>
              </c:numCache>
            </c:numRef>
          </c:yVal>
          <c:smooth val="0"/>
        </c:ser>
        <c:ser>
          <c:idx val="5"/>
          <c:order val="4"/>
          <c:tx>
            <c:strRef>
              <c:f>'Cacls risk-return'!$Z$2</c:f>
              <c:strCache>
                <c:ptCount val="1"/>
                <c:pt idx="0">
                  <c:v>AF Growth</c:v>
                </c:pt>
              </c:strCache>
            </c:strRef>
          </c:tx>
          <c:spPr>
            <a:ln w="28575">
              <a:noFill/>
            </a:ln>
          </c:spPr>
          <c:marker>
            <c:symbol val="diamond"/>
            <c:size val="12"/>
            <c:spPr>
              <a:solidFill>
                <a:schemeClr val="accent2"/>
              </a:solidFill>
              <a:ln>
                <a:noFill/>
              </a:ln>
            </c:spPr>
          </c:marker>
          <c:dPt>
            <c:idx val="0"/>
            <c:marker>
              <c:symbol val="diamond"/>
              <c:size val="16"/>
              <c:spPr>
                <a:solidFill>
                  <a:srgbClr val="C00000"/>
                </a:solidFill>
                <a:ln>
                  <a:noFill/>
                </a:ln>
              </c:spPr>
            </c:marker>
            <c:bubble3D val="0"/>
          </c:dPt>
          <c:dLbls>
            <c:dLbl>
              <c:idx val="0"/>
              <c:layout>
                <c:manualLayout>
                  <c:x val="-6.0215053763440864E-2"/>
                  <c:y val="-5.8717253839205077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rgbClr val="C0000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risk-return'!$Z$7</c:f>
              <c:numCache>
                <c:formatCode>0.0%</c:formatCode>
                <c:ptCount val="1"/>
                <c:pt idx="0">
                  <c:v>0.15934038681702165</c:v>
                </c:pt>
              </c:numCache>
            </c:numRef>
          </c:xVal>
          <c:yVal>
            <c:numRef>
              <c:f>'Cacls risk-return'!$Z$6</c:f>
              <c:numCache>
                <c:formatCode>0.0%</c:formatCode>
                <c:ptCount val="1"/>
                <c:pt idx="0">
                  <c:v>0.14188403587875004</c:v>
                </c:pt>
              </c:numCache>
            </c:numRef>
          </c:yVal>
          <c:smooth val="0"/>
        </c:ser>
        <c:ser>
          <c:idx val="6"/>
          <c:order val="5"/>
          <c:tx>
            <c:strRef>
              <c:f>'Cacls risk-return'!$AA$2</c:f>
              <c:strCache>
                <c:ptCount val="1"/>
                <c:pt idx="0">
                  <c:v>AF Growth &amp; Income</c:v>
                </c:pt>
              </c:strCache>
            </c:strRef>
          </c:tx>
          <c:spPr>
            <a:ln w="28575">
              <a:noFill/>
            </a:ln>
          </c:spPr>
          <c:marker>
            <c:symbol val="diamond"/>
            <c:size val="16"/>
            <c:spPr>
              <a:solidFill>
                <a:srgbClr val="F57E49"/>
              </a:solidFill>
              <a:ln>
                <a:noFill/>
              </a:ln>
            </c:spPr>
          </c:marker>
          <c:dPt>
            <c:idx val="0"/>
            <c:bubble3D val="0"/>
          </c:dPt>
          <c:dLbls>
            <c:dLbl>
              <c:idx val="0"/>
              <c:layout>
                <c:manualLayout>
                  <c:x val="-0.10878795488343888"/>
                  <c:y val="-7.8269736885979879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rgbClr val="F57E49"/>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risk-return'!$AA$7</c:f>
              <c:numCache>
                <c:formatCode>0.0%</c:formatCode>
                <c:ptCount val="1"/>
                <c:pt idx="0">
                  <c:v>0.12721743829959989</c:v>
                </c:pt>
              </c:numCache>
            </c:numRef>
          </c:xVal>
          <c:yVal>
            <c:numRef>
              <c:f>'Cacls risk-return'!$AA$6</c:f>
              <c:numCache>
                <c:formatCode>0.0%</c:formatCode>
                <c:ptCount val="1"/>
                <c:pt idx="0">
                  <c:v>0.12118736542083335</c:v>
                </c:pt>
              </c:numCache>
            </c:numRef>
          </c:yVal>
          <c:smooth val="0"/>
        </c:ser>
        <c:ser>
          <c:idx val="8"/>
          <c:order val="6"/>
          <c:tx>
            <c:strRef>
              <c:f>'Cacls risk-return'!$AB$2</c:f>
              <c:strCache>
                <c:ptCount val="1"/>
                <c:pt idx="0">
                  <c:v>AF Income </c:v>
                </c:pt>
              </c:strCache>
            </c:strRef>
          </c:tx>
          <c:spPr>
            <a:ln w="28575">
              <a:noFill/>
            </a:ln>
          </c:spPr>
          <c:marker>
            <c:symbol val="triangle"/>
            <c:size val="16"/>
            <c:spPr>
              <a:solidFill>
                <a:srgbClr val="92D050"/>
              </a:solidFill>
              <a:ln>
                <a:noFill/>
              </a:ln>
            </c:spPr>
          </c:marker>
          <c:dPt>
            <c:idx val="0"/>
            <c:marker>
              <c:symbol val="diamond"/>
              <c:size val="16"/>
            </c:marker>
            <c:bubble3D val="0"/>
          </c:dPt>
          <c:dLbls>
            <c:dLbl>
              <c:idx val="0"/>
              <c:layout>
                <c:manualLayout>
                  <c:x val="-0.1096773957373828"/>
                  <c:y val="-6.3943652114643201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rgbClr val="92D050"/>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risk-return'!$AB$7</c:f>
              <c:numCache>
                <c:formatCode>0.0%</c:formatCode>
                <c:ptCount val="1"/>
                <c:pt idx="0">
                  <c:v>9.2547233704220522E-2</c:v>
                </c:pt>
              </c:numCache>
            </c:numRef>
          </c:xVal>
          <c:yVal>
            <c:numRef>
              <c:f>'Cacls risk-return'!$AB$6</c:f>
              <c:numCache>
                <c:formatCode>0.0%</c:formatCode>
                <c:ptCount val="1"/>
                <c:pt idx="0">
                  <c:v>0.10535833620955744</c:v>
                </c:pt>
              </c:numCache>
            </c:numRef>
          </c:yVal>
          <c:smooth val="0"/>
        </c:ser>
        <c:ser>
          <c:idx val="7"/>
          <c:order val="7"/>
          <c:tx>
            <c:strRef>
              <c:f>'Cacls risk-return'!$AC$2</c:f>
              <c:strCache>
                <c:ptCount val="1"/>
                <c:pt idx="0">
                  <c:v>AF Fixed Income</c:v>
                </c:pt>
              </c:strCache>
            </c:strRef>
          </c:tx>
          <c:spPr>
            <a:ln w="19050">
              <a:noFill/>
            </a:ln>
          </c:spPr>
          <c:marker>
            <c:symbol val="diamond"/>
            <c:size val="16"/>
            <c:spPr>
              <a:solidFill>
                <a:schemeClr val="bg2"/>
              </a:solidFill>
              <a:ln>
                <a:noFill/>
              </a:ln>
            </c:spPr>
          </c:marker>
          <c:dLbls>
            <c:dLbl>
              <c:idx val="0"/>
              <c:layout>
                <c:manualLayout>
                  <c:x val="-6.8002915752062229E-2"/>
                  <c:y val="-8.8860454949787504E-2"/>
                </c:manualLayout>
              </c:layout>
              <c:showLegendKey val="0"/>
              <c:showVal val="0"/>
              <c:showCatName val="0"/>
              <c:showSerName val="1"/>
              <c:showPercent val="0"/>
              <c:showBubbleSize val="0"/>
              <c:extLst>
                <c:ext xmlns:c15="http://schemas.microsoft.com/office/drawing/2012/chart" uri="{CE6537A1-D6FC-4f65-9D91-7224C49458BB}"/>
              </c:extLst>
            </c:dLbl>
            <c:spPr>
              <a:noFill/>
              <a:ln>
                <a:noFill/>
              </a:ln>
              <a:effectLst/>
            </c:spPr>
            <c:txPr>
              <a:bodyPr/>
              <a:lstStyle/>
              <a:p>
                <a:pPr>
                  <a:defRPr b="1">
                    <a:solidFill>
                      <a:schemeClr val="bg2"/>
                    </a:solidFill>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'Cacls risk-return'!$AC$7</c:f>
              <c:numCache>
                <c:formatCode>0.0%</c:formatCode>
                <c:ptCount val="1"/>
                <c:pt idx="0">
                  <c:v>5.463550323738852E-2</c:v>
                </c:pt>
              </c:numCache>
            </c:numRef>
          </c:xVal>
          <c:yVal>
            <c:numRef>
              <c:f>'Cacls risk-return'!$AC$6</c:f>
              <c:numCache>
                <c:formatCode>0.0%</c:formatCode>
                <c:ptCount val="1"/>
                <c:pt idx="0">
                  <c:v>7.4468366269084915E-2</c:v>
                </c:pt>
              </c:numCache>
            </c:numRef>
          </c:yVal>
          <c:smooth val="0"/>
        </c:ser>
        <c:dLbls>
          <c:showLegendKey val="0"/>
          <c:showVal val="0"/>
          <c:showCatName val="0"/>
          <c:showSerName val="0"/>
          <c:showPercent val="0"/>
          <c:showBubbleSize val="0"/>
        </c:dLbls>
        <c:axId val="493822256"/>
        <c:axId val="493832840"/>
      </c:scatterChart>
      <c:valAx>
        <c:axId val="493822256"/>
        <c:scaling>
          <c:orientation val="minMax"/>
          <c:max val="0.17"/>
          <c:min val="4.0000000000000008E-2"/>
        </c:scaling>
        <c:delete val="0"/>
        <c:axPos val="b"/>
        <c:title>
          <c:tx>
            <c:rich>
              <a:bodyPr/>
              <a:lstStyle/>
              <a:p>
                <a:pPr>
                  <a:defRPr/>
                </a:pPr>
                <a:r>
                  <a:rPr lang="en-US"/>
                  <a:t>Annualized standard deviation of returns</a:t>
                </a:r>
              </a:p>
            </c:rich>
          </c:tx>
          <c:overlay val="0"/>
        </c:title>
        <c:numFmt formatCode="0.0%" sourceLinked="1"/>
        <c:majorTickMark val="out"/>
        <c:minorTickMark val="none"/>
        <c:tickLblPos val="nextTo"/>
        <c:crossAx val="493832840"/>
        <c:crosses val="autoZero"/>
        <c:crossBetween val="midCat"/>
        <c:majorUnit val="4.0000000000000008E-2"/>
      </c:valAx>
      <c:valAx>
        <c:axId val="493832840"/>
        <c:scaling>
          <c:orientation val="minMax"/>
          <c:max val="0.16000000000000003"/>
          <c:min val="4.0000000000000008E-2"/>
        </c:scaling>
        <c:delete val="0"/>
        <c:axPos val="l"/>
        <c:title>
          <c:tx>
            <c:rich>
              <a:bodyPr rot="-5400000" vert="horz"/>
              <a:lstStyle/>
              <a:p>
                <a:pPr>
                  <a:defRPr/>
                </a:pPr>
                <a:r>
                  <a:rPr lang="en-US" dirty="0" smtClean="0"/>
                  <a:t>Average annual total returns (%)</a:t>
                </a:r>
                <a:endParaRPr lang="en-US" dirty="0"/>
              </a:p>
            </c:rich>
          </c:tx>
          <c:overlay val="0"/>
        </c:title>
        <c:numFmt formatCode="0.0%" sourceLinked="1"/>
        <c:majorTickMark val="out"/>
        <c:minorTickMark val="none"/>
        <c:tickLblPos val="nextTo"/>
        <c:crossAx val="493822256"/>
        <c:crosses val="autoZero"/>
        <c:crossBetween val="midCat"/>
        <c:majorUnit val="4.0000000000000008E-2"/>
      </c:valAx>
      <c:spPr>
        <a:ln>
          <a:solidFill>
            <a:schemeClr val="tx1"/>
          </a:solidFill>
        </a:ln>
      </c:spPr>
    </c:plotArea>
    <c:plotVisOnly val="1"/>
    <c:dispBlanksAs val="gap"/>
    <c:showDLblsOverMax val="0"/>
  </c:chart>
  <c:spPr>
    <a:noFill/>
    <a:ln>
      <a:noFill/>
    </a:ln>
  </c:spPr>
  <c:txPr>
    <a:bodyPr/>
    <a:lstStyle/>
    <a:p>
      <a:pPr>
        <a:defRPr sz="1600">
          <a:latin typeface="AvenirNext LT Com Regular" panose="020B0503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2"/>
            </a:solidFill>
            <a:ln>
              <a:noFill/>
            </a:ln>
            <a:effectLst/>
          </c:spPr>
          <c:invertIfNegative val="0"/>
          <c:dPt>
            <c:idx val="1"/>
            <c:invertIfNegative val="0"/>
            <c:bubble3D val="0"/>
            <c:spPr>
              <a:solidFill>
                <a:schemeClr val="tx1"/>
              </a:solidFill>
              <a:ln>
                <a:noFill/>
              </a:ln>
              <a:effectLst/>
            </c:spPr>
          </c:dPt>
          <c:dPt>
            <c:idx val="2"/>
            <c:invertIfNegative val="0"/>
            <c:bubble3D val="0"/>
            <c:spPr>
              <a:solidFill>
                <a:srgbClr val="92D050"/>
              </a:solidFill>
              <a:ln>
                <a:no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Summary!$E$5:$G$5</c:f>
              <c:strCache>
                <c:ptCount val="3"/>
                <c:pt idx="0">
                  <c:v>S&amp;P 500 Index</c:v>
                </c:pt>
                <c:pt idx="1">
                  <c:v>Ibbotson Small Cap Stocks </c:v>
                </c:pt>
                <c:pt idx="2">
                  <c:v>MSCI High Dividend Yield Index</c:v>
                </c:pt>
              </c:strCache>
            </c:strRef>
          </c:cat>
          <c:val>
            <c:numRef>
              <c:f>Summary!$E$19:$G$19</c:f>
              <c:numCache>
                <c:formatCode>0.0%</c:formatCode>
                <c:ptCount val="3"/>
                <c:pt idx="0">
                  <c:v>0.14849794736421518</c:v>
                </c:pt>
                <c:pt idx="1">
                  <c:v>0.20455433737427567</c:v>
                </c:pt>
                <c:pt idx="2">
                  <c:v>0.1308549422495269</c:v>
                </c:pt>
              </c:numCache>
            </c:numRef>
          </c:val>
        </c:ser>
        <c:dLbls>
          <c:showLegendKey val="0"/>
          <c:showVal val="0"/>
          <c:showCatName val="0"/>
          <c:showSerName val="0"/>
          <c:showPercent val="0"/>
          <c:showBubbleSize val="0"/>
        </c:dLbls>
        <c:gapWidth val="20"/>
        <c:overlap val="-27"/>
        <c:axId val="493825392"/>
        <c:axId val="493817944"/>
      </c:barChart>
      <c:catAx>
        <c:axId val="49382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817944"/>
        <c:crosses val="autoZero"/>
        <c:auto val="1"/>
        <c:lblAlgn val="ctr"/>
        <c:lblOffset val="100"/>
        <c:noMultiLvlLbl val="0"/>
      </c:catAx>
      <c:valAx>
        <c:axId val="493817944"/>
        <c:scaling>
          <c:orientation val="minMax"/>
        </c:scaling>
        <c:delete val="1"/>
        <c:axPos val="l"/>
        <c:numFmt formatCode="0.0%" sourceLinked="1"/>
        <c:majorTickMark val="none"/>
        <c:minorTickMark val="none"/>
        <c:tickLblPos val="nextTo"/>
        <c:crossAx val="49382539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venirNext LT Com Regular" panose="020B05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dPt>
          <c:dPt>
            <c:idx val="2"/>
            <c:invertIfNegative val="0"/>
            <c:bubble3D val="0"/>
            <c:spPr>
              <a:solidFill>
                <a:srgbClr val="92D050"/>
              </a:solidFill>
              <a:ln>
                <a:no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Summary!$E$5:$G$5</c:f>
              <c:strCache>
                <c:ptCount val="3"/>
                <c:pt idx="0">
                  <c:v>S&amp;P 500 Index</c:v>
                </c:pt>
                <c:pt idx="1">
                  <c:v>Ibbotson Small Cap Stocks </c:v>
                </c:pt>
                <c:pt idx="2">
                  <c:v>MSCI High Dividend Yield Index</c:v>
                </c:pt>
              </c:strCache>
            </c:strRef>
          </c:cat>
          <c:val>
            <c:numRef>
              <c:f>Summary!$E$33:$G$33</c:f>
              <c:numCache>
                <c:formatCode>_("$"* #,##0_);_("$"* \(#,##0\);_("$"* "-"??_);_(@_)</c:formatCode>
                <c:ptCount val="3"/>
                <c:pt idx="0">
                  <c:v>432.32540154090282</c:v>
                </c:pt>
                <c:pt idx="1">
                  <c:v>581.31413936047215</c:v>
                </c:pt>
                <c:pt idx="2">
                  <c:v>381.69912396438997</c:v>
                </c:pt>
              </c:numCache>
            </c:numRef>
          </c:val>
        </c:ser>
        <c:dLbls>
          <c:showLegendKey val="0"/>
          <c:showVal val="0"/>
          <c:showCatName val="0"/>
          <c:showSerName val="0"/>
          <c:showPercent val="0"/>
          <c:showBubbleSize val="0"/>
        </c:dLbls>
        <c:gapWidth val="20"/>
        <c:overlap val="-27"/>
        <c:axId val="493823432"/>
        <c:axId val="493819904"/>
      </c:barChart>
      <c:catAx>
        <c:axId val="493823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819904"/>
        <c:crosses val="autoZero"/>
        <c:auto val="1"/>
        <c:lblAlgn val="ctr"/>
        <c:lblOffset val="100"/>
        <c:noMultiLvlLbl val="0"/>
      </c:catAx>
      <c:valAx>
        <c:axId val="493819904"/>
        <c:scaling>
          <c:orientation val="minMax"/>
        </c:scaling>
        <c:delete val="1"/>
        <c:axPos val="l"/>
        <c:numFmt formatCode="_(&quot;$&quot;* #,##0_);_(&quot;$&quot;* \(#,##0\);_(&quot;$&quot;* &quot;-&quot;??_);_(@_)" sourceLinked="1"/>
        <c:majorTickMark val="none"/>
        <c:minorTickMark val="none"/>
        <c:tickLblPos val="nextTo"/>
        <c:crossAx val="49382343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venirNext LT Com Regular" panose="020B05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007455699836034E-2"/>
          <c:y val="3.1803147396091698E-2"/>
          <c:w val="0.91931510828928975"/>
          <c:h val="0.69891093001554638"/>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dPt>
          <c:dPt>
            <c:idx val="2"/>
            <c:invertIfNegative val="0"/>
            <c:bubble3D val="0"/>
            <c:spPr>
              <a:solidFill>
                <a:srgbClr val="92D050"/>
              </a:solidFill>
              <a:ln>
                <a:noFill/>
              </a:ln>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Summary!$E$5:$G$5</c:f>
              <c:strCache>
                <c:ptCount val="3"/>
                <c:pt idx="0">
                  <c:v>S&amp;P 500 Index</c:v>
                </c:pt>
                <c:pt idx="1">
                  <c:v>Ibbotson Small Cap Stocks </c:v>
                </c:pt>
                <c:pt idx="2">
                  <c:v>MSCI High Dividend Yield Index</c:v>
                </c:pt>
              </c:strCache>
            </c:strRef>
          </c:cat>
          <c:val>
            <c:numRef>
              <c:f>Summary!$E$32:$G$32</c:f>
              <c:numCache>
                <c:formatCode>0.0%</c:formatCode>
                <c:ptCount val="3"/>
                <c:pt idx="0">
                  <c:v>7.8E-2</c:v>
                </c:pt>
                <c:pt idx="1">
                  <c:v>7.9000000000000001E-2</c:v>
                </c:pt>
                <c:pt idx="2">
                  <c:v>8.1000000000000003E-2</c:v>
                </c:pt>
              </c:numCache>
            </c:numRef>
          </c:val>
        </c:ser>
        <c:dLbls>
          <c:showLegendKey val="0"/>
          <c:showVal val="0"/>
          <c:showCatName val="0"/>
          <c:showSerName val="0"/>
          <c:showPercent val="0"/>
          <c:showBubbleSize val="0"/>
        </c:dLbls>
        <c:gapWidth val="20"/>
        <c:overlap val="-27"/>
        <c:axId val="493797560"/>
        <c:axId val="493797952"/>
      </c:barChart>
      <c:catAx>
        <c:axId val="49379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797952"/>
        <c:crosses val="autoZero"/>
        <c:auto val="1"/>
        <c:lblAlgn val="ctr"/>
        <c:lblOffset val="100"/>
        <c:noMultiLvlLbl val="0"/>
      </c:catAx>
      <c:valAx>
        <c:axId val="493797952"/>
        <c:scaling>
          <c:orientation val="minMax"/>
        </c:scaling>
        <c:delete val="1"/>
        <c:axPos val="l"/>
        <c:numFmt formatCode="0.0%" sourceLinked="0"/>
        <c:majorTickMark val="none"/>
        <c:minorTickMark val="none"/>
        <c:tickLblPos val="nextTo"/>
        <c:crossAx val="49379756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venirNext LT Com Regular" panose="020B05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'Top Stocks Data'!$B$1</c:f>
              <c:strCache>
                <c:ptCount val="1"/>
                <c:pt idx="0">
                  <c:v>US</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'Top Stocks Data'!$A$3:$A$12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'Top Stocks Data'!$B$3:$B$12</c:f>
              <c:numCache>
                <c:formatCode>General</c:formatCode>
                <c:ptCount val="10"/>
                <c:pt idx="0">
                  <c:v>17</c:v>
                </c:pt>
                <c:pt idx="1">
                  <c:v>7</c:v>
                </c:pt>
                <c:pt idx="2">
                  <c:v>24</c:v>
                </c:pt>
                <c:pt idx="3">
                  <c:v>17</c:v>
                </c:pt>
                <c:pt idx="4">
                  <c:v>31</c:v>
                </c:pt>
                <c:pt idx="5">
                  <c:v>22</c:v>
                </c:pt>
                <c:pt idx="6">
                  <c:v>25</c:v>
                </c:pt>
                <c:pt idx="7">
                  <c:v>34</c:v>
                </c:pt>
                <c:pt idx="8">
                  <c:v>10</c:v>
                </c:pt>
                <c:pt idx="9">
                  <c:v>24</c:v>
                </c:pt>
              </c:numCache>
            </c:numRef>
          </c:val>
        </c:ser>
        <c:ser>
          <c:idx val="1"/>
          <c:order val="1"/>
          <c:tx>
            <c:strRef>
              <c:f>'Top Stocks Data'!$C$1</c:f>
              <c:strCache>
                <c:ptCount val="1"/>
                <c:pt idx="0">
                  <c:v>Non-US</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'Top Stocks Data'!$A$3:$A$12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'Top Stocks Data'!$C$3:$C$12</c:f>
              <c:numCache>
                <c:formatCode>General</c:formatCode>
                <c:ptCount val="10"/>
                <c:pt idx="0">
                  <c:v>33</c:v>
                </c:pt>
                <c:pt idx="1">
                  <c:v>43</c:v>
                </c:pt>
                <c:pt idx="2">
                  <c:v>26</c:v>
                </c:pt>
                <c:pt idx="3">
                  <c:v>33</c:v>
                </c:pt>
                <c:pt idx="4">
                  <c:v>19</c:v>
                </c:pt>
                <c:pt idx="5">
                  <c:v>28</c:v>
                </c:pt>
                <c:pt idx="6">
                  <c:v>25</c:v>
                </c:pt>
                <c:pt idx="7">
                  <c:v>16</c:v>
                </c:pt>
                <c:pt idx="8">
                  <c:v>40</c:v>
                </c:pt>
                <c:pt idx="9">
                  <c:v>26</c:v>
                </c:pt>
              </c:numCache>
            </c:numRef>
          </c:val>
        </c:ser>
        <c:dLbls>
          <c:showLegendKey val="0"/>
          <c:showVal val="0"/>
          <c:showCatName val="0"/>
          <c:showSerName val="0"/>
          <c:showPercent val="0"/>
          <c:showBubbleSize val="0"/>
        </c:dLbls>
        <c:gapWidth val="20"/>
        <c:overlap val="100"/>
        <c:axId val="493785408"/>
        <c:axId val="493785800"/>
      </c:barChart>
      <c:catAx>
        <c:axId val="49378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785800"/>
        <c:crosses val="autoZero"/>
        <c:auto val="1"/>
        <c:lblAlgn val="ctr"/>
        <c:lblOffset val="100"/>
        <c:noMultiLvlLbl val="0"/>
      </c:catAx>
      <c:valAx>
        <c:axId val="493785800"/>
        <c:scaling>
          <c:orientation val="minMax"/>
          <c:max val="5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r>
                  <a:rPr lang="en-US"/>
                  <a:t>Number of top 50 companies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785408"/>
        <c:crosses val="autoZero"/>
        <c:crossBetween val="between"/>
      </c:valAx>
      <c:spPr>
        <a:noFill/>
        <a:ln>
          <a:solidFill>
            <a:schemeClr val="tx1"/>
          </a:solidFill>
        </a:ln>
        <a:effectLst/>
      </c:spPr>
    </c:plotArea>
    <c:legend>
      <c:legendPos val="b"/>
      <c:layout>
        <c:manualLayout>
          <c:xMode val="edge"/>
          <c:yMode val="edge"/>
          <c:x val="0.42338823314981983"/>
          <c:y val="0.86334310392240199"/>
          <c:w val="0.14872226482378539"/>
          <c:h val="8.98933032393751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latin typeface="AvenirNext LT Com Regular" panose="020B05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2292037426655"/>
          <c:y val="5.5555555555555552E-2"/>
          <c:w val="0.77436068189197371"/>
          <c:h val="0.73773148148148149"/>
        </c:manualLayout>
      </c:layout>
      <c:scatterChart>
        <c:scatterStyle val="lineMarker"/>
        <c:varyColors val="0"/>
        <c:ser>
          <c:idx val="1"/>
          <c:order val="1"/>
          <c:tx>
            <c:strRef>
              <c:f>'u_Rtn &amp; Vol'!$Q$82</c:f>
              <c:strCache>
                <c:ptCount val="1"/>
                <c:pt idx="0">
                  <c:v>Small Cap World Fund</c:v>
                </c:pt>
              </c:strCache>
            </c:strRef>
          </c:tx>
          <c:spPr>
            <a:ln w="25400" cap="rnd">
              <a:noFill/>
              <a:round/>
            </a:ln>
            <a:effectLst/>
          </c:spPr>
          <c:marker>
            <c:symbol val="circle"/>
            <c:size val="8"/>
            <c:spPr>
              <a:solidFill>
                <a:srgbClr val="00B0F0"/>
              </a:solidFill>
              <a:ln w="9525">
                <a:noFill/>
              </a:ln>
              <a:effectLst/>
            </c:spPr>
          </c:marker>
          <c:xVal>
            <c:numRef>
              <c:f>'u_Rtn &amp; Vol'!$G$7</c:f>
              <c:numCache>
                <c:formatCode>0.0%</c:formatCode>
                <c:ptCount val="1"/>
                <c:pt idx="0">
                  <c:v>0.20141997214694277</c:v>
                </c:pt>
              </c:numCache>
            </c:numRef>
          </c:xVal>
          <c:yVal>
            <c:numRef>
              <c:f>'u_Rtn &amp; Vol'!$T$7</c:f>
              <c:numCache>
                <c:formatCode>0.0%</c:formatCode>
                <c:ptCount val="1"/>
                <c:pt idx="0">
                  <c:v>7.6453670846063915E-2</c:v>
                </c:pt>
              </c:numCache>
            </c:numRef>
          </c:yVal>
          <c:smooth val="0"/>
        </c:ser>
        <c:ser>
          <c:idx val="2"/>
          <c:order val="2"/>
          <c:tx>
            <c:strRef>
              <c:f>'u_Rtn &amp; Vol'!$Q$81</c:f>
              <c:strCache>
                <c:ptCount val="1"/>
                <c:pt idx="0">
                  <c:v>New Perspectives Fund</c:v>
                </c:pt>
              </c:strCache>
            </c:strRef>
          </c:tx>
          <c:spPr>
            <a:ln w="25400" cap="rnd">
              <a:noFill/>
              <a:round/>
            </a:ln>
            <a:effectLst/>
          </c:spPr>
          <c:marker>
            <c:symbol val="circle"/>
            <c:size val="8"/>
            <c:spPr>
              <a:solidFill>
                <a:srgbClr val="00B0F0"/>
              </a:solidFill>
              <a:ln w="9525">
                <a:noFill/>
              </a:ln>
              <a:effectLst/>
            </c:spPr>
          </c:marker>
          <c:xVal>
            <c:numRef>
              <c:f>'u_Rtn &amp; Vol'!$G$11</c:f>
              <c:numCache>
                <c:formatCode>0.0%</c:formatCode>
                <c:ptCount val="1"/>
                <c:pt idx="0">
                  <c:v>0.1560686125414385</c:v>
                </c:pt>
              </c:numCache>
            </c:numRef>
          </c:xVal>
          <c:yVal>
            <c:numRef>
              <c:f>'u_Rtn &amp; Vol'!$T$11</c:f>
              <c:numCache>
                <c:formatCode>0.0%</c:formatCode>
                <c:ptCount val="1"/>
                <c:pt idx="0">
                  <c:v>8.9276482185675299E-2</c:v>
                </c:pt>
              </c:numCache>
            </c:numRef>
          </c:yVal>
          <c:smooth val="0"/>
        </c:ser>
        <c:ser>
          <c:idx val="3"/>
          <c:order val="3"/>
          <c:tx>
            <c:strRef>
              <c:f>'u_Rtn &amp; Vol'!$Q$80</c:f>
              <c:strCache>
                <c:ptCount val="1"/>
                <c:pt idx="0">
                  <c:v>Capital World Growth and Income</c:v>
                </c:pt>
              </c:strCache>
            </c:strRef>
          </c:tx>
          <c:spPr>
            <a:ln w="25400" cap="rnd">
              <a:noFill/>
              <a:round/>
            </a:ln>
            <a:effectLst/>
          </c:spPr>
          <c:marker>
            <c:symbol val="circle"/>
            <c:size val="8"/>
            <c:spPr>
              <a:solidFill>
                <a:srgbClr val="00B0F0"/>
              </a:solidFill>
              <a:ln w="9525">
                <a:noFill/>
              </a:ln>
              <a:effectLst/>
            </c:spPr>
          </c:marker>
          <c:xVal>
            <c:numRef>
              <c:f>'u_Rtn &amp; Vol'!$G$15</c:f>
              <c:numCache>
                <c:formatCode>0.0%</c:formatCode>
                <c:ptCount val="1"/>
                <c:pt idx="0">
                  <c:v>0.14883624910276499</c:v>
                </c:pt>
              </c:numCache>
            </c:numRef>
          </c:xVal>
          <c:yVal>
            <c:numRef>
              <c:f>'u_Rtn &amp; Vol'!$T$15</c:f>
              <c:numCache>
                <c:formatCode>0.0%</c:formatCode>
                <c:ptCount val="1"/>
                <c:pt idx="0">
                  <c:v>9.131473255866096E-2</c:v>
                </c:pt>
              </c:numCache>
            </c:numRef>
          </c:yVal>
          <c:smooth val="0"/>
        </c:ser>
        <c:ser>
          <c:idx val="4"/>
          <c:order val="4"/>
          <c:tx>
            <c:strRef>
              <c:f>'u_Rtn &amp; Vol'!$B$31</c:f>
              <c:strCache>
                <c:ptCount val="1"/>
                <c:pt idx="0">
                  <c:v>MSCI ACWI</c:v>
                </c:pt>
              </c:strCache>
            </c:strRef>
          </c:tx>
          <c:spPr>
            <a:ln w="25400" cap="rnd">
              <a:noFill/>
              <a:round/>
            </a:ln>
            <a:effectLst/>
          </c:spPr>
          <c:marker>
            <c:symbol val="square"/>
            <c:size val="8"/>
            <c:spPr>
              <a:solidFill>
                <a:schemeClr val="bg1">
                  <a:lumMod val="50000"/>
                </a:schemeClr>
              </a:solidFill>
              <a:ln w="9525">
                <a:noFill/>
              </a:ln>
              <a:effectLst/>
            </c:spPr>
          </c:marker>
          <c:xVal>
            <c:numRef>
              <c:f>'u_Rtn &amp; Vol'!$G$31</c:f>
              <c:numCache>
                <c:formatCode>0.0%</c:formatCode>
                <c:ptCount val="1"/>
                <c:pt idx="0">
                  <c:v>0.16076282813271356</c:v>
                </c:pt>
              </c:numCache>
            </c:numRef>
          </c:xVal>
          <c:yVal>
            <c:numRef>
              <c:f>'u_Rtn &amp; Vol'!$T$31</c:f>
              <c:numCache>
                <c:formatCode>0.0%</c:formatCode>
                <c:ptCount val="1"/>
                <c:pt idx="0">
                  <c:v>5.6840319150397445E-2</c:v>
                </c:pt>
              </c:numCache>
            </c:numRef>
          </c:yVal>
          <c:smooth val="0"/>
        </c:ser>
        <c:ser>
          <c:idx val="5"/>
          <c:order val="5"/>
          <c:tx>
            <c:strRef>
              <c:f>'u_Rtn &amp; Vol'!$B$32</c:f>
              <c:strCache>
                <c:ptCount val="1"/>
                <c:pt idx="0">
                  <c:v>MSCI ACWI SmCap</c:v>
                </c:pt>
              </c:strCache>
            </c:strRef>
          </c:tx>
          <c:spPr>
            <a:ln w="25400" cap="rnd">
              <a:noFill/>
              <a:round/>
            </a:ln>
            <a:effectLst/>
          </c:spPr>
          <c:marker>
            <c:symbol val="square"/>
            <c:size val="8"/>
            <c:spPr>
              <a:solidFill>
                <a:schemeClr val="bg1">
                  <a:lumMod val="50000"/>
                </a:schemeClr>
              </a:solidFill>
              <a:ln w="9525">
                <a:noFill/>
              </a:ln>
              <a:effectLst/>
            </c:spPr>
          </c:marker>
          <c:xVal>
            <c:numRef>
              <c:f>'u_Rtn &amp; Vol'!$G$32</c:f>
              <c:numCache>
                <c:formatCode>0.0%</c:formatCode>
                <c:ptCount val="1"/>
                <c:pt idx="0">
                  <c:v>0.17877464812327826</c:v>
                </c:pt>
              </c:numCache>
            </c:numRef>
          </c:xVal>
          <c:yVal>
            <c:numRef>
              <c:f>'u_Rtn &amp; Vol'!$T$32</c:f>
              <c:numCache>
                <c:formatCode>0.0%</c:formatCode>
                <c:ptCount val="1"/>
                <c:pt idx="0">
                  <c:v>7.6455523342061182E-2</c:v>
                </c:pt>
              </c:numCache>
            </c:numRef>
          </c:yVal>
          <c:smooth val="0"/>
        </c:ser>
        <c:dLbls>
          <c:showLegendKey val="0"/>
          <c:showVal val="0"/>
          <c:showCatName val="0"/>
          <c:showSerName val="0"/>
          <c:showPercent val="0"/>
          <c:showBubbleSize val="0"/>
        </c:dLbls>
        <c:axId val="493786584"/>
        <c:axId val="493786976"/>
        <c:extLst>
          <c:ext xmlns:c15="http://schemas.microsoft.com/office/drawing/2012/chart" uri="{02D57815-91ED-43cb-92C2-25804820EDAC}">
            <c15:filteredScatterSeries>
              <c15:ser>
                <c:idx val="0"/>
                <c:order val="0"/>
                <c:tx>
                  <c:strRef>
                    <c:extLst>
                      <c:ext uri="{02D57815-91ED-43cb-92C2-25804820EDAC}">
                        <c15:formulaRef>
                          <c15:sqref>'u_Rtn &amp; Vol'!$Q$83</c15:sqref>
                        </c15:formulaRef>
                      </c:ext>
                    </c:extLst>
                    <c:strCache>
                      <c:ptCount val="1"/>
                      <c:pt idx="0">
                        <c:v>New World Fund</c:v>
                      </c:pt>
                    </c:strCache>
                  </c:strRef>
                </c:tx>
                <c:spPr>
                  <a:ln w="25400" cap="rnd">
                    <a:noFill/>
                    <a:round/>
                  </a:ln>
                  <a:effectLst/>
                </c:spPr>
                <c:marker>
                  <c:symbol val="circle"/>
                  <c:size val="8"/>
                  <c:spPr>
                    <a:solidFill>
                      <a:srgbClr val="00B0F0"/>
                    </a:solidFill>
                    <a:ln w="9525">
                      <a:noFill/>
                    </a:ln>
                    <a:effectLst/>
                  </c:spPr>
                </c:marker>
                <c:xVal>
                  <c:numRef>
                    <c:extLst>
                      <c:ext uri="{02D57815-91ED-43cb-92C2-25804820EDAC}">
                        <c15:formulaRef>
                          <c15:sqref>'u_Rtn &amp; Vol'!$G$6</c15:sqref>
                        </c15:formulaRef>
                      </c:ext>
                    </c:extLst>
                    <c:numCache>
                      <c:formatCode>0.0%</c:formatCode>
                      <c:ptCount val="1"/>
                      <c:pt idx="0">
                        <c:v>0.1766003285645637</c:v>
                      </c:pt>
                    </c:numCache>
                  </c:numRef>
                </c:xVal>
                <c:yVal>
                  <c:numRef>
                    <c:extLst>
                      <c:ext uri="{02D57815-91ED-43cb-92C2-25804820EDAC}">
                        <c15:formulaRef>
                          <c15:sqref>'u_Rtn &amp; Vol'!$T$6</c15:sqref>
                        </c15:formulaRef>
                      </c:ext>
                    </c:extLst>
                    <c:numCache>
                      <c:formatCode>0.0%</c:formatCode>
                      <c:ptCount val="1"/>
                      <c:pt idx="0">
                        <c:v>8.7080635853156174E-2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'u_Rtn &amp; Vol'!$B$33</c15:sqref>
                        </c15:formulaRef>
                      </c:ext>
                    </c:extLst>
                    <c:strCache>
                      <c:ptCount val="1"/>
                      <c:pt idx="0">
                        <c:v>MSCI EM</c:v>
                      </c:pt>
                    </c:strCache>
                  </c:strRef>
                </c:tx>
                <c:spPr>
                  <a:ln w="25400" cap="rnd">
                    <a:noFill/>
                    <a:round/>
                  </a:ln>
                  <a:effectLst/>
                </c:spPr>
                <c:marker>
                  <c:symbol val="square"/>
                  <c:size val="7"/>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'u_Rtn &amp; Vol'!$G$33</c15:sqref>
                        </c15:formulaRef>
                      </c:ext>
                    </c:extLst>
                    <c:numCache>
                      <c:formatCode>0.0%</c:formatCode>
                      <c:ptCount val="1"/>
                      <c:pt idx="0">
                        <c:v>0.24435918120474631</c:v>
                      </c:pt>
                    </c:numCache>
                  </c:numRef>
                </c:xVal>
                <c:yVal>
                  <c:numRef>
                    <c:extLst xmlns:c15="http://schemas.microsoft.com/office/drawing/2012/chart">
                      <c:ext xmlns:c15="http://schemas.microsoft.com/office/drawing/2012/chart" uri="{02D57815-91ED-43cb-92C2-25804820EDAC}">
                        <c15:formulaRef>
                          <c15:sqref>'u_Rtn &amp; Vol'!$T$33</c15:sqref>
                        </c15:formulaRef>
                      </c:ext>
                    </c:extLst>
                    <c:numCache>
                      <c:formatCode>0.0%</c:formatCode>
                      <c:ptCount val="1"/>
                      <c:pt idx="0">
                        <c:v>5.4450949587363073E-2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'u_Rtn &amp; Vol'!$B$34</c15:sqref>
                        </c15:formulaRef>
                      </c:ext>
                    </c:extLst>
                    <c:strCache>
                      <c:ptCount val="1"/>
                      <c:pt idx="0">
                        <c:v>SP500</c:v>
                      </c:pt>
                    </c:strCache>
                  </c:strRef>
                </c:tx>
                <c:spPr>
                  <a:ln w="25400" cap="rnd">
                    <a:noFill/>
                    <a:round/>
                  </a:ln>
                  <a:effectLst/>
                </c:spPr>
                <c:marker>
                  <c:symbol val="square"/>
                  <c:size val="8"/>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'u_Rtn &amp; Vol'!$G$34</c15:sqref>
                        </c15:formulaRef>
                      </c:ext>
                    </c:extLst>
                    <c:numCache>
                      <c:formatCode>0.0%</c:formatCode>
                      <c:ptCount val="1"/>
                      <c:pt idx="0">
                        <c:v>0.15400122975956265</c:v>
                      </c:pt>
                    </c:numCache>
                  </c:numRef>
                </c:xVal>
                <c:yVal>
                  <c:numRef>
                    <c:extLst xmlns:c15="http://schemas.microsoft.com/office/drawing/2012/chart">
                      <c:ext xmlns:c15="http://schemas.microsoft.com/office/drawing/2012/chart" uri="{02D57815-91ED-43cb-92C2-25804820EDAC}">
                        <c15:formulaRef>
                          <c15:sqref>'u_Rtn &amp; Vol'!$T$34</c15:sqref>
                        </c15:formulaRef>
                      </c:ext>
                    </c:extLst>
                    <c:numCache>
                      <c:formatCode>0.0%</c:formatCode>
                      <c:ptCount val="1"/>
                      <c:pt idx="0">
                        <c:v>7.6811672603600334E-2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'u_Rtn &amp; Vol'!$Q$87</c15:sqref>
                        </c15:formulaRef>
                      </c:ext>
                    </c:extLst>
                    <c:strCache>
                      <c:ptCount val="1"/>
                      <c:pt idx="0">
                        <c:v>Bbg Brclys US Aggregate</c:v>
                      </c:pt>
                    </c:strCache>
                  </c:strRef>
                </c:tx>
                <c:spPr>
                  <a:ln w="25400" cap="rnd">
                    <a:noFill/>
                    <a:round/>
                  </a:ln>
                  <a:effectLst/>
                </c:spPr>
                <c:marker>
                  <c:symbol val="square"/>
                  <c:size val="8"/>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'u_Rtn &amp; Vol'!$G$35</c15:sqref>
                        </c15:formulaRef>
                      </c:ext>
                    </c:extLst>
                    <c:numCache>
                      <c:formatCode>0.0%</c:formatCode>
                      <c:ptCount val="1"/>
                      <c:pt idx="0">
                        <c:v>3.4271258538016915E-2</c:v>
                      </c:pt>
                    </c:numCache>
                  </c:numRef>
                </c:xVal>
                <c:yVal>
                  <c:numRef>
                    <c:extLst xmlns:c15="http://schemas.microsoft.com/office/drawing/2012/chart">
                      <c:ext xmlns:c15="http://schemas.microsoft.com/office/drawing/2012/chart" uri="{02D57815-91ED-43cb-92C2-25804820EDAC}">
                        <c15:formulaRef>
                          <c15:sqref>'u_Rtn &amp; Vol'!$T$35</c15:sqref>
                        </c15:formulaRef>
                      </c:ext>
                    </c:extLst>
                    <c:numCache>
                      <c:formatCode>0.0%</c:formatCode>
                      <c:ptCount val="1"/>
                      <c:pt idx="0">
                        <c:v>5.2864586886991471E-2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'u_Rtn &amp; Vol'!$Q$86</c15:sqref>
                        </c15:formulaRef>
                      </c:ext>
                    </c:extLst>
                    <c:strCache>
                      <c:ptCount val="1"/>
                      <c:pt idx="0">
                        <c:v>Capital Income Builder </c:v>
                      </c:pt>
                    </c:strCache>
                  </c:strRef>
                </c:tx>
                <c:spPr>
                  <a:ln w="25400" cap="rnd">
                    <a:noFill/>
                    <a:round/>
                  </a:ln>
                  <a:effectLst/>
                </c:spPr>
                <c:marker>
                  <c:symbol val="circle"/>
                  <c:size val="8"/>
                  <c:spPr>
                    <a:solidFill>
                      <a:srgbClr val="00B0F0"/>
                    </a:solidFill>
                    <a:ln w="9525">
                      <a:noFill/>
                    </a:ln>
                    <a:effectLst/>
                  </c:spPr>
                </c:marker>
                <c:xVal>
                  <c:numRef>
                    <c:extLst xmlns:c15="http://schemas.microsoft.com/office/drawing/2012/chart">
                      <c:ext xmlns:c15="http://schemas.microsoft.com/office/drawing/2012/chart" uri="{02D57815-91ED-43cb-92C2-25804820EDAC}">
                        <c15:formulaRef>
                          <c15:sqref>'u_Rtn &amp; Vol'!$G$21</c15:sqref>
                        </c15:formulaRef>
                      </c:ext>
                    </c:extLst>
                    <c:numCache>
                      <c:formatCode>0.0%</c:formatCode>
                      <c:ptCount val="1"/>
                      <c:pt idx="0">
                        <c:v>0.10008630322735856</c:v>
                      </c:pt>
                    </c:numCache>
                  </c:numRef>
                </c:xVal>
                <c:yVal>
                  <c:numRef>
                    <c:extLst xmlns:c15="http://schemas.microsoft.com/office/drawing/2012/chart">
                      <c:ext xmlns:c15="http://schemas.microsoft.com/office/drawing/2012/chart" uri="{02D57815-91ED-43cb-92C2-25804820EDAC}">
                        <c15:formulaRef>
                          <c15:sqref>'u_Rtn &amp; Vol'!$T$21</c15:sqref>
                        </c15:formulaRef>
                      </c:ext>
                    </c:extLst>
                    <c:numCache>
                      <c:formatCode>0.0%</c:formatCode>
                      <c:ptCount val="1"/>
                      <c:pt idx="0">
                        <c:v>7.7016003646766862E-2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'u_Rtn &amp; Vol'!$Q$85</c15:sqref>
                        </c15:formulaRef>
                      </c:ext>
                    </c:extLst>
                    <c:strCache>
                      <c:ptCount val="1"/>
                      <c:pt idx="0">
                        <c:v>Income Fund of America</c:v>
                      </c:pt>
                    </c:strCache>
                  </c:strRef>
                </c:tx>
                <c:spPr>
                  <a:ln w="25400" cap="rnd">
                    <a:noFill/>
                    <a:round/>
                  </a:ln>
                  <a:effectLst/>
                </c:spPr>
                <c:marker>
                  <c:symbol val="circle"/>
                  <c:size val="8"/>
                  <c:spPr>
                    <a:solidFill>
                      <a:srgbClr val="00B0F0"/>
                    </a:solidFill>
                    <a:ln w="9525">
                      <a:noFill/>
                    </a:ln>
                    <a:effectLst/>
                  </c:spPr>
                </c:marker>
                <c:xVal>
                  <c:numRef>
                    <c:extLst xmlns:c15="http://schemas.microsoft.com/office/drawing/2012/chart">
                      <c:ext xmlns:c15="http://schemas.microsoft.com/office/drawing/2012/chart" uri="{02D57815-91ED-43cb-92C2-25804820EDAC}">
                        <c15:formulaRef>
                          <c15:sqref>'u_Rtn &amp; Vol'!$G$20</c15:sqref>
                        </c15:formulaRef>
                      </c:ext>
                    </c:extLst>
                    <c:numCache>
                      <c:formatCode>0.0%</c:formatCode>
                      <c:ptCount val="1"/>
                      <c:pt idx="0">
                        <c:v>9.8013544849213138E-2</c:v>
                      </c:pt>
                    </c:numCache>
                  </c:numRef>
                </c:xVal>
                <c:yVal>
                  <c:numRef>
                    <c:extLst xmlns:c15="http://schemas.microsoft.com/office/drawing/2012/chart">
                      <c:ext xmlns:c15="http://schemas.microsoft.com/office/drawing/2012/chart" uri="{02D57815-91ED-43cb-92C2-25804820EDAC}">
                        <c15:formulaRef>
                          <c15:sqref>'u_Rtn &amp; Vol'!$T$20</c15:sqref>
                        </c15:formulaRef>
                      </c:ext>
                    </c:extLst>
                    <c:numCache>
                      <c:formatCode>0.0%</c:formatCode>
                      <c:ptCount val="1"/>
                      <c:pt idx="0">
                        <c:v>7.8670431337031221E-2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'u_Rtn &amp; Vol'!$Q$84</c15:sqref>
                        </c15:formulaRef>
                      </c:ext>
                    </c:extLst>
                    <c:strCache>
                      <c:ptCount val="1"/>
                      <c:pt idx="0">
                        <c:v>American Balanced Fund</c:v>
                      </c:pt>
                    </c:strCache>
                  </c:strRef>
                </c:tx>
                <c:spPr>
                  <a:ln w="25400" cap="rnd">
                    <a:noFill/>
                    <a:round/>
                  </a:ln>
                  <a:effectLst/>
                </c:spPr>
                <c:marker>
                  <c:symbol val="circle"/>
                  <c:size val="8"/>
                  <c:spPr>
                    <a:solidFill>
                      <a:srgbClr val="00B0F0"/>
                    </a:solidFill>
                    <a:ln w="9525">
                      <a:noFill/>
                    </a:ln>
                    <a:effectLst/>
                  </c:spPr>
                </c:marker>
                <c:xVal>
                  <c:numRef>
                    <c:extLst xmlns:c15="http://schemas.microsoft.com/office/drawing/2012/chart">
                      <c:ext xmlns:c15="http://schemas.microsoft.com/office/drawing/2012/chart" uri="{02D57815-91ED-43cb-92C2-25804820EDAC}">
                        <c15:formulaRef>
                          <c15:sqref>'u_Rtn &amp; Vol'!$G$18</c15:sqref>
                        </c15:formulaRef>
                      </c:ext>
                    </c:extLst>
                    <c:numCache>
                      <c:formatCode>0.0%</c:formatCode>
                      <c:ptCount val="1"/>
                      <c:pt idx="0">
                        <c:v>9.6781674036740858E-2</c:v>
                      </c:pt>
                    </c:numCache>
                  </c:numRef>
                </c:xVal>
                <c:yVal>
                  <c:numRef>
                    <c:extLst xmlns:c15="http://schemas.microsoft.com/office/drawing/2012/chart">
                      <c:ext xmlns:c15="http://schemas.microsoft.com/office/drawing/2012/chart" uri="{02D57815-91ED-43cb-92C2-25804820EDAC}">
                        <c15:formulaRef>
                          <c15:sqref>'u_Rtn &amp; Vol'!$T$18</c15:sqref>
                        </c15:formulaRef>
                      </c:ext>
                    </c:extLst>
                    <c:numCache>
                      <c:formatCode>0.0%</c:formatCode>
                      <c:ptCount val="1"/>
                      <c:pt idx="0">
                        <c:v>8.2210018290248321E-2</c:v>
                      </c:pt>
                    </c:numCache>
                  </c:numRef>
                </c:yVal>
                <c:smooth val="0"/>
              </c15:ser>
            </c15:filteredScatterSeries>
            <c15:filteredScatterSeries>
              <c15:ser>
                <c:idx val="12"/>
                <c:order val="12"/>
                <c:tx>
                  <c:strRef>
                    <c:extLst xmlns:c15="http://schemas.microsoft.com/office/drawing/2012/chart">
                      <c:ext xmlns:c15="http://schemas.microsoft.com/office/drawing/2012/chart" uri="{02D57815-91ED-43cb-92C2-25804820EDAC}">
                        <c15:formulaRef>
                          <c15:sqref>'m_Rtn &amp; Vol'!$B$5</c15:sqref>
                        </c15:formulaRef>
                      </c:ext>
                    </c:extLst>
                    <c:strCache>
                      <c:ptCount val="1"/>
                      <c:pt idx="0">
                        <c:v>60% S&amp;P 500/40% Bbg Brclys Agg.</c:v>
                      </c:pt>
                    </c:strCache>
                  </c:strRef>
                </c:tx>
                <c:spPr>
                  <a:ln w="25400" cap="rnd">
                    <a:noFill/>
                    <a:round/>
                  </a:ln>
                  <a:effectLst/>
                </c:spPr>
                <c:marker>
                  <c:symbol val="square"/>
                  <c:size val="8"/>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'm_Rtn &amp; Vol'!$G$5</c15:sqref>
                        </c15:formulaRef>
                      </c:ext>
                    </c:extLst>
                    <c:numCache>
                      <c:formatCode>0.0%</c:formatCode>
                      <c:ptCount val="1"/>
                      <c:pt idx="0">
                        <c:v>9.2255962114120738E-2</c:v>
                      </c:pt>
                    </c:numCache>
                  </c:numRef>
                </c:xVal>
                <c:yVal>
                  <c:numRef>
                    <c:extLst xmlns:c15="http://schemas.microsoft.com/office/drawing/2012/chart">
                      <c:ext xmlns:c15="http://schemas.microsoft.com/office/drawing/2012/chart" uri="{02D57815-91ED-43cb-92C2-25804820EDAC}">
                        <c15:formulaRef>
                          <c15:sqref>'m_Rtn &amp; Vol'!$T$5</c15:sqref>
                        </c15:formulaRef>
                      </c:ext>
                    </c:extLst>
                    <c:numCache>
                      <c:formatCode>0.0%</c:formatCode>
                      <c:ptCount val="1"/>
                      <c:pt idx="0">
                        <c:v>7.0429100607070749E-2</c:v>
                      </c:pt>
                    </c:numCache>
                  </c:numRef>
                </c:yVal>
                <c:smooth val="0"/>
              </c15:ser>
            </c15:filteredScatterSeries>
            <c15:filteredScatterSeries>
              <c15:ser>
                <c:idx val="13"/>
                <c:order val="13"/>
                <c:tx>
                  <c:strRef>
                    <c:extLst xmlns:c15="http://schemas.microsoft.com/office/drawing/2012/chart">
                      <c:ext xmlns:c15="http://schemas.microsoft.com/office/drawing/2012/chart" uri="{02D57815-91ED-43cb-92C2-25804820EDAC}">
                        <c15:formulaRef>
                          <c15:sqref>'m_Rtn &amp; Vol'!$B$6</c15:sqref>
                        </c15:formulaRef>
                      </c:ext>
                    </c:extLst>
                    <c:strCache>
                      <c:ptCount val="1"/>
                      <c:pt idx="0">
                        <c:v>70% MSCI ACWI/30% Bbg Brclys Agg.</c:v>
                      </c:pt>
                    </c:strCache>
                  </c:strRef>
                </c:tx>
                <c:spPr>
                  <a:ln w="25400" cap="rnd">
                    <a:noFill/>
                    <a:round/>
                  </a:ln>
                  <a:effectLst/>
                </c:spPr>
                <c:marker>
                  <c:symbol val="square"/>
                  <c:size val="8"/>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'm_Rtn &amp; Vol'!$G$6</c15:sqref>
                        </c15:formulaRef>
                      </c:ext>
                    </c:extLst>
                    <c:numCache>
                      <c:formatCode>0.0%</c:formatCode>
                      <c:ptCount val="1"/>
                      <c:pt idx="0">
                        <c:v>0.11219417326910079</c:v>
                      </c:pt>
                    </c:numCache>
                  </c:numRef>
                </c:xVal>
                <c:yVal>
                  <c:numRef>
                    <c:extLst xmlns:c15="http://schemas.microsoft.com/office/drawing/2012/chart">
                      <c:ext xmlns:c15="http://schemas.microsoft.com/office/drawing/2012/chart" uri="{02D57815-91ED-43cb-92C2-25804820EDAC}">
                        <c15:formulaRef>
                          <c15:sqref>'m_Rtn &amp; Vol'!$T$6</c15:sqref>
                        </c15:formulaRef>
                      </c:ext>
                    </c:extLst>
                    <c:numCache>
                      <c:formatCode>0.0%</c:formatCode>
                      <c:ptCount val="1"/>
                      <c:pt idx="0">
                        <c:v>5.8673770087593891E-2</c:v>
                      </c:pt>
                    </c:numCache>
                  </c:numRef>
                </c:yVal>
                <c:smooth val="0"/>
              </c15:ser>
            </c15:filteredScatterSeries>
          </c:ext>
        </c:extLst>
      </c:scatterChart>
      <c:valAx>
        <c:axId val="49378658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r>
                  <a:rPr lang="en-US" sz="1400" dirty="0" smtClean="0"/>
                  <a:t>Volatility (standard deviation)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786976"/>
        <c:crosses val="autoZero"/>
        <c:crossBetween val="midCat"/>
      </c:valAx>
      <c:valAx>
        <c:axId val="493786976"/>
        <c:scaling>
          <c:orientation val="minMax"/>
          <c:min val="4.0000000000000008E-2"/>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r>
                  <a:rPr lang="en-US" sz="1400" dirty="0" smtClean="0"/>
                  <a:t>Average annual total returns (%)</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786584"/>
        <c:crosses val="autoZero"/>
        <c:crossBetween val="midCat"/>
        <c:majorUnit val="2.0000000000000004E-2"/>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venirNext LT Com Regular" panose="020B05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12292037426655"/>
          <c:y val="5.5555555555555552E-2"/>
          <c:w val="0.77436068189197371"/>
          <c:h val="0.73773148148148149"/>
        </c:manualLayout>
      </c:layout>
      <c:scatterChart>
        <c:scatterStyle val="lineMarker"/>
        <c:varyColors val="0"/>
        <c:ser>
          <c:idx val="7"/>
          <c:order val="7"/>
          <c:tx>
            <c:strRef>
              <c:f>'u_Rtn &amp; Vol'!$B$34</c:f>
              <c:strCache>
                <c:ptCount val="1"/>
                <c:pt idx="0">
                  <c:v>SP500</c:v>
                </c:pt>
              </c:strCache>
              <c:extLst xmlns:c15="http://schemas.microsoft.com/office/drawing/2012/chart"/>
            </c:strRef>
          </c:tx>
          <c:spPr>
            <a:ln w="25400" cap="rnd">
              <a:noFill/>
              <a:round/>
            </a:ln>
            <a:effectLst/>
          </c:spPr>
          <c:marker>
            <c:symbol val="square"/>
            <c:size val="8"/>
            <c:spPr>
              <a:solidFill>
                <a:schemeClr val="bg1">
                  <a:lumMod val="50000"/>
                </a:schemeClr>
              </a:solidFill>
              <a:ln w="9525">
                <a:noFill/>
              </a:ln>
              <a:effectLst/>
            </c:spPr>
          </c:marker>
          <c:xVal>
            <c:numRef>
              <c:f>'u_Rtn &amp; Vol'!$G$34</c:f>
              <c:numCache>
                <c:formatCode>0.0%</c:formatCode>
                <c:ptCount val="1"/>
                <c:pt idx="0">
                  <c:v>0.15400122975956265</c:v>
                </c:pt>
              </c:numCache>
              <c:extLst xmlns:c15="http://schemas.microsoft.com/office/drawing/2012/chart"/>
            </c:numRef>
          </c:xVal>
          <c:yVal>
            <c:numRef>
              <c:f>'u_Rtn &amp; Vol'!$T$34</c:f>
              <c:numCache>
                <c:formatCode>0.0%</c:formatCode>
                <c:ptCount val="1"/>
                <c:pt idx="0">
                  <c:v>7.6811672603600334E-2</c:v>
                </c:pt>
              </c:numCache>
              <c:extLst xmlns:c15="http://schemas.microsoft.com/office/drawing/2012/chart"/>
            </c:numRef>
          </c:yVal>
          <c:smooth val="0"/>
        </c:ser>
        <c:ser>
          <c:idx val="8"/>
          <c:order val="8"/>
          <c:tx>
            <c:strRef>
              <c:f>'u_Rtn &amp; Vol'!$Q$87</c:f>
              <c:strCache>
                <c:ptCount val="1"/>
                <c:pt idx="0">
                  <c:v>Bbg Brclys US Aggregate</c:v>
                </c:pt>
              </c:strCache>
              <c:extLst xmlns:c15="http://schemas.microsoft.com/office/drawing/2012/chart"/>
            </c:strRef>
          </c:tx>
          <c:spPr>
            <a:ln w="25400" cap="rnd">
              <a:noFill/>
              <a:round/>
            </a:ln>
            <a:effectLst/>
          </c:spPr>
          <c:marker>
            <c:symbol val="square"/>
            <c:size val="8"/>
            <c:spPr>
              <a:solidFill>
                <a:schemeClr val="bg1">
                  <a:lumMod val="50000"/>
                </a:schemeClr>
              </a:solidFill>
              <a:ln w="9525">
                <a:noFill/>
              </a:ln>
              <a:effectLst/>
            </c:spPr>
          </c:marker>
          <c:xVal>
            <c:numRef>
              <c:f>'u_Rtn &amp; Vol'!$G$35</c:f>
              <c:numCache>
                <c:formatCode>0.0%</c:formatCode>
                <c:ptCount val="1"/>
                <c:pt idx="0">
                  <c:v>3.4271258538016915E-2</c:v>
                </c:pt>
              </c:numCache>
              <c:extLst xmlns:c15="http://schemas.microsoft.com/office/drawing/2012/chart"/>
            </c:numRef>
          </c:xVal>
          <c:yVal>
            <c:numRef>
              <c:f>'u_Rtn &amp; Vol'!$T$35</c:f>
              <c:numCache>
                <c:formatCode>0.0%</c:formatCode>
                <c:ptCount val="1"/>
                <c:pt idx="0">
                  <c:v>5.2864586886991471E-2</c:v>
                </c:pt>
              </c:numCache>
              <c:extLst xmlns:c15="http://schemas.microsoft.com/office/drawing/2012/chart"/>
            </c:numRef>
          </c:yVal>
          <c:smooth val="0"/>
        </c:ser>
        <c:ser>
          <c:idx val="9"/>
          <c:order val="9"/>
          <c:tx>
            <c:strRef>
              <c:f>'u_Rtn &amp; Vol'!$Q$86</c:f>
              <c:strCache>
                <c:ptCount val="1"/>
                <c:pt idx="0">
                  <c:v>Capital Income Builder </c:v>
                </c:pt>
              </c:strCache>
              <c:extLst xmlns:c15="http://schemas.microsoft.com/office/drawing/2012/chart"/>
            </c:strRef>
          </c:tx>
          <c:spPr>
            <a:ln w="25400" cap="rnd">
              <a:noFill/>
              <a:round/>
            </a:ln>
            <a:effectLst/>
          </c:spPr>
          <c:marker>
            <c:symbol val="circle"/>
            <c:size val="8"/>
            <c:spPr>
              <a:solidFill>
                <a:srgbClr val="00B0F0"/>
              </a:solidFill>
              <a:ln w="9525">
                <a:noFill/>
              </a:ln>
              <a:effectLst/>
            </c:spPr>
          </c:marker>
          <c:xVal>
            <c:numRef>
              <c:f>'u_Rtn &amp; Vol'!$G$21</c:f>
              <c:numCache>
                <c:formatCode>0.0%</c:formatCode>
                <c:ptCount val="1"/>
                <c:pt idx="0">
                  <c:v>0.10008630322735856</c:v>
                </c:pt>
              </c:numCache>
              <c:extLst xmlns:c15="http://schemas.microsoft.com/office/drawing/2012/chart"/>
            </c:numRef>
          </c:xVal>
          <c:yVal>
            <c:numRef>
              <c:f>'u_Rtn &amp; Vol'!$T$21</c:f>
              <c:numCache>
                <c:formatCode>0.0%</c:formatCode>
                <c:ptCount val="1"/>
                <c:pt idx="0">
                  <c:v>7.7016003646766862E-2</c:v>
                </c:pt>
              </c:numCache>
              <c:extLst xmlns:c15="http://schemas.microsoft.com/office/drawing/2012/chart"/>
            </c:numRef>
          </c:yVal>
          <c:smooth val="0"/>
        </c:ser>
        <c:ser>
          <c:idx val="10"/>
          <c:order val="10"/>
          <c:tx>
            <c:strRef>
              <c:f>'u_Rtn &amp; Vol'!$Q$85</c:f>
              <c:strCache>
                <c:ptCount val="1"/>
                <c:pt idx="0">
                  <c:v>Income Fund of America</c:v>
                </c:pt>
              </c:strCache>
              <c:extLst xmlns:c15="http://schemas.microsoft.com/office/drawing/2012/chart"/>
            </c:strRef>
          </c:tx>
          <c:spPr>
            <a:ln w="25400" cap="rnd">
              <a:noFill/>
              <a:round/>
            </a:ln>
            <a:effectLst/>
          </c:spPr>
          <c:marker>
            <c:symbol val="circle"/>
            <c:size val="8"/>
            <c:spPr>
              <a:solidFill>
                <a:srgbClr val="00B0F0"/>
              </a:solidFill>
              <a:ln w="9525">
                <a:noFill/>
              </a:ln>
              <a:effectLst/>
            </c:spPr>
          </c:marker>
          <c:xVal>
            <c:numRef>
              <c:f>'u_Rtn &amp; Vol'!$G$20</c:f>
              <c:numCache>
                <c:formatCode>0.0%</c:formatCode>
                <c:ptCount val="1"/>
                <c:pt idx="0">
                  <c:v>9.8013544849213138E-2</c:v>
                </c:pt>
              </c:numCache>
              <c:extLst xmlns:c15="http://schemas.microsoft.com/office/drawing/2012/chart"/>
            </c:numRef>
          </c:xVal>
          <c:yVal>
            <c:numRef>
              <c:f>'u_Rtn &amp; Vol'!$T$20</c:f>
              <c:numCache>
                <c:formatCode>0.0%</c:formatCode>
                <c:ptCount val="1"/>
                <c:pt idx="0">
                  <c:v>7.8670431337031221E-2</c:v>
                </c:pt>
              </c:numCache>
              <c:extLst xmlns:c15="http://schemas.microsoft.com/office/drawing/2012/chart"/>
            </c:numRef>
          </c:yVal>
          <c:smooth val="0"/>
        </c:ser>
        <c:ser>
          <c:idx val="11"/>
          <c:order val="11"/>
          <c:tx>
            <c:strRef>
              <c:f>'u_Rtn &amp; Vol'!$Q$84</c:f>
              <c:strCache>
                <c:ptCount val="1"/>
                <c:pt idx="0">
                  <c:v>American Balanced Fund</c:v>
                </c:pt>
              </c:strCache>
              <c:extLst xmlns:c15="http://schemas.microsoft.com/office/drawing/2012/chart"/>
            </c:strRef>
          </c:tx>
          <c:spPr>
            <a:ln w="25400" cap="rnd">
              <a:noFill/>
              <a:round/>
            </a:ln>
            <a:effectLst/>
          </c:spPr>
          <c:marker>
            <c:symbol val="circle"/>
            <c:size val="8"/>
            <c:spPr>
              <a:solidFill>
                <a:srgbClr val="00B0F0"/>
              </a:solidFill>
              <a:ln w="9525">
                <a:noFill/>
              </a:ln>
              <a:effectLst/>
            </c:spPr>
          </c:marker>
          <c:xVal>
            <c:numRef>
              <c:f>'u_Rtn &amp; Vol'!$G$18</c:f>
              <c:numCache>
                <c:formatCode>0.0%</c:formatCode>
                <c:ptCount val="1"/>
                <c:pt idx="0">
                  <c:v>9.6781674036740858E-2</c:v>
                </c:pt>
              </c:numCache>
              <c:extLst xmlns:c15="http://schemas.microsoft.com/office/drawing/2012/chart"/>
            </c:numRef>
          </c:xVal>
          <c:yVal>
            <c:numRef>
              <c:f>'u_Rtn &amp; Vol'!$T$18</c:f>
              <c:numCache>
                <c:formatCode>0.0%</c:formatCode>
                <c:ptCount val="1"/>
                <c:pt idx="0">
                  <c:v>8.2210018290248321E-2</c:v>
                </c:pt>
              </c:numCache>
              <c:extLst xmlns:c15="http://schemas.microsoft.com/office/drawing/2012/chart"/>
            </c:numRef>
          </c:yVal>
          <c:smooth val="0"/>
        </c:ser>
        <c:ser>
          <c:idx val="12"/>
          <c:order val="12"/>
          <c:tx>
            <c:strRef>
              <c:f>'m_Rtn &amp; Vol'!$B$5</c:f>
              <c:strCache>
                <c:ptCount val="1"/>
                <c:pt idx="0">
                  <c:v>60% S&amp;P 500/40% Bbg Brclys Agg.</c:v>
                </c:pt>
              </c:strCache>
              <c:extLst xmlns:c15="http://schemas.microsoft.com/office/drawing/2012/chart"/>
            </c:strRef>
          </c:tx>
          <c:spPr>
            <a:ln w="25400" cap="rnd">
              <a:noFill/>
              <a:round/>
            </a:ln>
            <a:effectLst/>
          </c:spPr>
          <c:marker>
            <c:symbol val="square"/>
            <c:size val="8"/>
            <c:spPr>
              <a:solidFill>
                <a:schemeClr val="bg1">
                  <a:lumMod val="50000"/>
                </a:schemeClr>
              </a:solidFill>
              <a:ln w="9525">
                <a:noFill/>
              </a:ln>
              <a:effectLst/>
            </c:spPr>
          </c:marker>
          <c:xVal>
            <c:numRef>
              <c:f>'m_Rtn &amp; Vol'!$G$5</c:f>
              <c:numCache>
                <c:formatCode>0.0%</c:formatCode>
                <c:ptCount val="1"/>
                <c:pt idx="0">
                  <c:v>9.2255962114120738E-2</c:v>
                </c:pt>
              </c:numCache>
              <c:extLst xmlns:c15="http://schemas.microsoft.com/office/drawing/2012/chart"/>
            </c:numRef>
          </c:xVal>
          <c:yVal>
            <c:numRef>
              <c:f>'m_Rtn &amp; Vol'!$T$5</c:f>
              <c:numCache>
                <c:formatCode>0.0%</c:formatCode>
                <c:ptCount val="1"/>
                <c:pt idx="0">
                  <c:v>7.0429100607070749E-2</c:v>
                </c:pt>
              </c:numCache>
              <c:extLst xmlns:c15="http://schemas.microsoft.com/office/drawing/2012/chart"/>
            </c:numRef>
          </c:yVal>
          <c:smooth val="0"/>
        </c:ser>
        <c:ser>
          <c:idx val="13"/>
          <c:order val="13"/>
          <c:tx>
            <c:strRef>
              <c:f>'m_Rtn &amp; Vol'!$B$6</c:f>
              <c:strCache>
                <c:ptCount val="1"/>
                <c:pt idx="0">
                  <c:v>70% MSCI ACWI/30% Bbg Brclys Agg.</c:v>
                </c:pt>
              </c:strCache>
              <c:extLst xmlns:c15="http://schemas.microsoft.com/office/drawing/2012/chart"/>
            </c:strRef>
          </c:tx>
          <c:spPr>
            <a:ln w="25400" cap="rnd">
              <a:noFill/>
              <a:round/>
            </a:ln>
            <a:effectLst/>
          </c:spPr>
          <c:marker>
            <c:symbol val="square"/>
            <c:size val="8"/>
            <c:spPr>
              <a:solidFill>
                <a:schemeClr val="bg1">
                  <a:lumMod val="50000"/>
                </a:schemeClr>
              </a:solidFill>
              <a:ln w="9525">
                <a:noFill/>
              </a:ln>
              <a:effectLst/>
            </c:spPr>
          </c:marker>
          <c:xVal>
            <c:numRef>
              <c:f>'m_Rtn &amp; Vol'!$G$6</c:f>
              <c:numCache>
                <c:formatCode>0.0%</c:formatCode>
                <c:ptCount val="1"/>
                <c:pt idx="0">
                  <c:v>0.11219417326910079</c:v>
                </c:pt>
              </c:numCache>
              <c:extLst xmlns:c15="http://schemas.microsoft.com/office/drawing/2012/chart"/>
            </c:numRef>
          </c:xVal>
          <c:yVal>
            <c:numRef>
              <c:f>'m_Rtn &amp; Vol'!$T$6</c:f>
              <c:numCache>
                <c:formatCode>0.0%</c:formatCode>
                <c:ptCount val="1"/>
                <c:pt idx="0">
                  <c:v>5.8673770087593891E-2</c:v>
                </c:pt>
              </c:numCache>
              <c:extLst xmlns:c15="http://schemas.microsoft.com/office/drawing/2012/chart"/>
            </c:numRef>
          </c:yVal>
          <c:smooth val="0"/>
        </c:ser>
        <c:dLbls>
          <c:showLegendKey val="0"/>
          <c:showVal val="0"/>
          <c:showCatName val="0"/>
          <c:showSerName val="0"/>
          <c:showPercent val="0"/>
          <c:showBubbleSize val="0"/>
        </c:dLbls>
        <c:axId val="493787368"/>
        <c:axId val="493787760"/>
        <c:extLst>
          <c:ext xmlns:c15="http://schemas.microsoft.com/office/drawing/2012/chart" uri="{02D57815-91ED-43cb-92C2-25804820EDAC}">
            <c15:filteredScatterSeries>
              <c15:ser>
                <c:idx val="0"/>
                <c:order val="0"/>
                <c:tx>
                  <c:strRef>
                    <c:extLst>
                      <c:ext uri="{02D57815-91ED-43cb-92C2-25804820EDAC}">
                        <c15:formulaRef>
                          <c15:sqref>'u_Rtn &amp; Vol'!$Q$83</c15:sqref>
                        </c15:formulaRef>
                      </c:ext>
                    </c:extLst>
                    <c:strCache>
                      <c:ptCount val="1"/>
                      <c:pt idx="0">
                        <c:v>New World Fund</c:v>
                      </c:pt>
                    </c:strCache>
                  </c:strRef>
                </c:tx>
                <c:spPr>
                  <a:ln w="25400" cap="rnd">
                    <a:noFill/>
                    <a:round/>
                  </a:ln>
                  <a:effectLst/>
                </c:spPr>
                <c:marker>
                  <c:symbol val="circle"/>
                  <c:size val="8"/>
                  <c:spPr>
                    <a:solidFill>
                      <a:srgbClr val="00B0F0"/>
                    </a:solidFill>
                    <a:ln w="9525">
                      <a:noFill/>
                    </a:ln>
                    <a:effectLst/>
                  </c:spPr>
                </c:marker>
                <c:xVal>
                  <c:numRef>
                    <c:extLst>
                      <c:ext uri="{02D57815-91ED-43cb-92C2-25804820EDAC}">
                        <c15:formulaRef>
                          <c15:sqref>'u_Rtn &amp; Vol'!$G$6</c15:sqref>
                        </c15:formulaRef>
                      </c:ext>
                    </c:extLst>
                    <c:numCache>
                      <c:formatCode>0.0%</c:formatCode>
                      <c:ptCount val="1"/>
                      <c:pt idx="0">
                        <c:v>0.1766003285645637</c:v>
                      </c:pt>
                    </c:numCache>
                  </c:numRef>
                </c:xVal>
                <c:yVal>
                  <c:numRef>
                    <c:extLst>
                      <c:ext uri="{02D57815-91ED-43cb-92C2-25804820EDAC}">
                        <c15:formulaRef>
                          <c15:sqref>'u_Rtn &amp; Vol'!$T$6</c15:sqref>
                        </c15:formulaRef>
                      </c:ext>
                    </c:extLst>
                    <c:numCache>
                      <c:formatCode>0.0%</c:formatCode>
                      <c:ptCount val="1"/>
                      <c:pt idx="0">
                        <c:v>8.7080635853156174E-2</c:v>
                      </c:pt>
                    </c:numCache>
                  </c:numRef>
                </c:yVal>
                <c:smooth val="0"/>
              </c15:ser>
            </c15:filteredScatterSeries>
            <c15:filteredScatterSeries>
              <c15:ser>
                <c:idx val="1"/>
                <c:order val="1"/>
                <c:tx>
                  <c:strRef>
                    <c:extLst xmlns:c15="http://schemas.microsoft.com/office/drawing/2012/chart">
                      <c:ext xmlns:c15="http://schemas.microsoft.com/office/drawing/2012/chart" uri="{02D57815-91ED-43cb-92C2-25804820EDAC}">
                        <c15:formulaRef>
                          <c15:sqref>'u_Rtn &amp; Vol'!$Q$82</c15:sqref>
                        </c15:formulaRef>
                      </c:ext>
                    </c:extLst>
                    <c:strCache>
                      <c:ptCount val="1"/>
                      <c:pt idx="0">
                        <c:v>Small Cap World Fund</c:v>
                      </c:pt>
                    </c:strCache>
                  </c:strRef>
                </c:tx>
                <c:spPr>
                  <a:ln w="25400" cap="rnd">
                    <a:noFill/>
                    <a:round/>
                  </a:ln>
                  <a:effectLst/>
                </c:spPr>
                <c:marker>
                  <c:symbol val="circle"/>
                  <c:size val="8"/>
                  <c:spPr>
                    <a:solidFill>
                      <a:srgbClr val="00B0F0"/>
                    </a:solidFill>
                    <a:ln w="9525">
                      <a:noFill/>
                    </a:ln>
                    <a:effectLst/>
                  </c:spPr>
                </c:marker>
                <c:xVal>
                  <c:numRef>
                    <c:extLst xmlns:c15="http://schemas.microsoft.com/office/drawing/2012/chart">
                      <c:ext xmlns:c15="http://schemas.microsoft.com/office/drawing/2012/chart" uri="{02D57815-91ED-43cb-92C2-25804820EDAC}">
                        <c15:formulaRef>
                          <c15:sqref>'u_Rtn &amp; Vol'!$G$7</c15:sqref>
                        </c15:formulaRef>
                      </c:ext>
                    </c:extLst>
                    <c:numCache>
                      <c:formatCode>0.0%</c:formatCode>
                      <c:ptCount val="1"/>
                      <c:pt idx="0">
                        <c:v>0.20141997214694277</c:v>
                      </c:pt>
                    </c:numCache>
                  </c:numRef>
                </c:xVal>
                <c:yVal>
                  <c:numRef>
                    <c:extLst xmlns:c15="http://schemas.microsoft.com/office/drawing/2012/chart">
                      <c:ext xmlns:c15="http://schemas.microsoft.com/office/drawing/2012/chart" uri="{02D57815-91ED-43cb-92C2-25804820EDAC}">
                        <c15:formulaRef>
                          <c15:sqref>'u_Rtn &amp; Vol'!$T$7</c15:sqref>
                        </c15:formulaRef>
                      </c:ext>
                    </c:extLst>
                    <c:numCache>
                      <c:formatCode>0.0%</c:formatCode>
                      <c:ptCount val="1"/>
                      <c:pt idx="0">
                        <c:v>7.6453670846063915E-2</c:v>
                      </c:pt>
                    </c:numCache>
                  </c:numRef>
                </c:yVal>
                <c:smooth val="0"/>
              </c15:ser>
            </c15:filteredScatterSeries>
            <c15:filteredScatterSeries>
              <c15:ser>
                <c:idx val="2"/>
                <c:order val="2"/>
                <c:tx>
                  <c:strRef>
                    <c:extLst xmlns:c15="http://schemas.microsoft.com/office/drawing/2012/chart">
                      <c:ext xmlns:c15="http://schemas.microsoft.com/office/drawing/2012/chart" uri="{02D57815-91ED-43cb-92C2-25804820EDAC}">
                        <c15:formulaRef>
                          <c15:sqref>'u_Rtn &amp; Vol'!$Q$81</c15:sqref>
                        </c15:formulaRef>
                      </c:ext>
                    </c:extLst>
                    <c:strCache>
                      <c:ptCount val="1"/>
                      <c:pt idx="0">
                        <c:v>New Perspectives Fund</c:v>
                      </c:pt>
                    </c:strCache>
                  </c:strRef>
                </c:tx>
                <c:spPr>
                  <a:ln w="25400" cap="rnd">
                    <a:noFill/>
                    <a:round/>
                  </a:ln>
                  <a:effectLst/>
                </c:spPr>
                <c:marker>
                  <c:symbol val="circle"/>
                  <c:size val="8"/>
                  <c:spPr>
                    <a:solidFill>
                      <a:srgbClr val="00B0F0"/>
                    </a:solidFill>
                    <a:ln w="9525">
                      <a:noFill/>
                    </a:ln>
                    <a:effectLst/>
                  </c:spPr>
                </c:marker>
                <c:xVal>
                  <c:numRef>
                    <c:extLst xmlns:c15="http://schemas.microsoft.com/office/drawing/2012/chart">
                      <c:ext xmlns:c15="http://schemas.microsoft.com/office/drawing/2012/chart" uri="{02D57815-91ED-43cb-92C2-25804820EDAC}">
                        <c15:formulaRef>
                          <c15:sqref>'u_Rtn &amp; Vol'!$G$11</c15:sqref>
                        </c15:formulaRef>
                      </c:ext>
                    </c:extLst>
                    <c:numCache>
                      <c:formatCode>0.0%</c:formatCode>
                      <c:ptCount val="1"/>
                      <c:pt idx="0">
                        <c:v>0.1560686125414385</c:v>
                      </c:pt>
                    </c:numCache>
                  </c:numRef>
                </c:xVal>
                <c:yVal>
                  <c:numRef>
                    <c:extLst xmlns:c15="http://schemas.microsoft.com/office/drawing/2012/chart">
                      <c:ext xmlns:c15="http://schemas.microsoft.com/office/drawing/2012/chart" uri="{02D57815-91ED-43cb-92C2-25804820EDAC}">
                        <c15:formulaRef>
                          <c15:sqref>'u_Rtn &amp; Vol'!$T$11</c15:sqref>
                        </c15:formulaRef>
                      </c:ext>
                    </c:extLst>
                    <c:numCache>
                      <c:formatCode>0.0%</c:formatCode>
                      <c:ptCount val="1"/>
                      <c:pt idx="0">
                        <c:v>8.9276482185675299E-2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'u_Rtn &amp; Vol'!$Q$80</c15:sqref>
                        </c15:formulaRef>
                      </c:ext>
                    </c:extLst>
                    <c:strCache>
                      <c:ptCount val="1"/>
                      <c:pt idx="0">
                        <c:v>Capital World Growth and Income</c:v>
                      </c:pt>
                    </c:strCache>
                  </c:strRef>
                </c:tx>
                <c:spPr>
                  <a:ln w="25400" cap="rnd">
                    <a:noFill/>
                    <a:round/>
                  </a:ln>
                  <a:effectLst/>
                </c:spPr>
                <c:marker>
                  <c:symbol val="circle"/>
                  <c:size val="8"/>
                  <c:spPr>
                    <a:solidFill>
                      <a:srgbClr val="00B0F0"/>
                    </a:solidFill>
                    <a:ln w="9525">
                      <a:noFill/>
                    </a:ln>
                    <a:effectLst/>
                  </c:spPr>
                </c:marker>
                <c:xVal>
                  <c:numRef>
                    <c:extLst xmlns:c15="http://schemas.microsoft.com/office/drawing/2012/chart">
                      <c:ext xmlns:c15="http://schemas.microsoft.com/office/drawing/2012/chart" uri="{02D57815-91ED-43cb-92C2-25804820EDAC}">
                        <c15:formulaRef>
                          <c15:sqref>'u_Rtn &amp; Vol'!$G$15</c15:sqref>
                        </c15:formulaRef>
                      </c:ext>
                    </c:extLst>
                    <c:numCache>
                      <c:formatCode>0.0%</c:formatCode>
                      <c:ptCount val="1"/>
                      <c:pt idx="0">
                        <c:v>0.14883624910276499</c:v>
                      </c:pt>
                    </c:numCache>
                  </c:numRef>
                </c:xVal>
                <c:yVal>
                  <c:numRef>
                    <c:extLst xmlns:c15="http://schemas.microsoft.com/office/drawing/2012/chart">
                      <c:ext xmlns:c15="http://schemas.microsoft.com/office/drawing/2012/chart" uri="{02D57815-91ED-43cb-92C2-25804820EDAC}">
                        <c15:formulaRef>
                          <c15:sqref>'u_Rtn &amp; Vol'!$T$15</c15:sqref>
                        </c15:formulaRef>
                      </c:ext>
                    </c:extLst>
                    <c:numCache>
                      <c:formatCode>0.0%</c:formatCode>
                      <c:ptCount val="1"/>
                      <c:pt idx="0">
                        <c:v>9.131473255866096E-2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'u_Rtn &amp; Vol'!$B$31</c15:sqref>
                        </c15:formulaRef>
                      </c:ext>
                    </c:extLst>
                    <c:strCache>
                      <c:ptCount val="1"/>
                      <c:pt idx="0">
                        <c:v>MSCI ACWI</c:v>
                      </c:pt>
                    </c:strCache>
                  </c:strRef>
                </c:tx>
                <c:spPr>
                  <a:ln w="25400" cap="rnd">
                    <a:noFill/>
                    <a:round/>
                  </a:ln>
                  <a:effectLst/>
                </c:spPr>
                <c:marker>
                  <c:symbol val="square"/>
                  <c:size val="8"/>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'u_Rtn &amp; Vol'!$G$31</c15:sqref>
                        </c15:formulaRef>
                      </c:ext>
                    </c:extLst>
                    <c:numCache>
                      <c:formatCode>0.0%</c:formatCode>
                      <c:ptCount val="1"/>
                      <c:pt idx="0">
                        <c:v>0.16076282813271356</c:v>
                      </c:pt>
                    </c:numCache>
                  </c:numRef>
                </c:xVal>
                <c:yVal>
                  <c:numRef>
                    <c:extLst xmlns:c15="http://schemas.microsoft.com/office/drawing/2012/chart">
                      <c:ext xmlns:c15="http://schemas.microsoft.com/office/drawing/2012/chart" uri="{02D57815-91ED-43cb-92C2-25804820EDAC}">
                        <c15:formulaRef>
                          <c15:sqref>'u_Rtn &amp; Vol'!$T$31</c15:sqref>
                        </c15:formulaRef>
                      </c:ext>
                    </c:extLst>
                    <c:numCache>
                      <c:formatCode>0.0%</c:formatCode>
                      <c:ptCount val="1"/>
                      <c:pt idx="0">
                        <c:v>5.6840319150397445E-2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'u_Rtn &amp; Vol'!$B$32</c15:sqref>
                        </c15:formulaRef>
                      </c:ext>
                    </c:extLst>
                    <c:strCache>
                      <c:ptCount val="1"/>
                      <c:pt idx="0">
                        <c:v>MSCI ACWI SmCap</c:v>
                      </c:pt>
                    </c:strCache>
                  </c:strRef>
                </c:tx>
                <c:spPr>
                  <a:ln w="25400" cap="rnd">
                    <a:noFill/>
                    <a:round/>
                  </a:ln>
                  <a:effectLst/>
                </c:spPr>
                <c:marker>
                  <c:symbol val="square"/>
                  <c:size val="8"/>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'u_Rtn &amp; Vol'!$G$32</c15:sqref>
                        </c15:formulaRef>
                      </c:ext>
                    </c:extLst>
                    <c:numCache>
                      <c:formatCode>0.0%</c:formatCode>
                      <c:ptCount val="1"/>
                      <c:pt idx="0">
                        <c:v>0.17877464812327826</c:v>
                      </c:pt>
                    </c:numCache>
                  </c:numRef>
                </c:xVal>
                <c:yVal>
                  <c:numRef>
                    <c:extLst xmlns:c15="http://schemas.microsoft.com/office/drawing/2012/chart">
                      <c:ext xmlns:c15="http://schemas.microsoft.com/office/drawing/2012/chart" uri="{02D57815-91ED-43cb-92C2-25804820EDAC}">
                        <c15:formulaRef>
                          <c15:sqref>'u_Rtn &amp; Vol'!$T$32</c15:sqref>
                        </c15:formulaRef>
                      </c:ext>
                    </c:extLst>
                    <c:numCache>
                      <c:formatCode>0.0%</c:formatCode>
                      <c:ptCount val="1"/>
                      <c:pt idx="0">
                        <c:v>7.6455523342061182E-2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'u_Rtn &amp; Vol'!$B$33</c15:sqref>
                        </c15:formulaRef>
                      </c:ext>
                    </c:extLst>
                    <c:strCache>
                      <c:ptCount val="1"/>
                      <c:pt idx="0">
                        <c:v>MSCI EM</c:v>
                      </c:pt>
                    </c:strCache>
                  </c:strRef>
                </c:tx>
                <c:spPr>
                  <a:ln w="25400" cap="rnd">
                    <a:noFill/>
                    <a:round/>
                  </a:ln>
                  <a:effectLst/>
                </c:spPr>
                <c:marker>
                  <c:symbol val="square"/>
                  <c:size val="7"/>
                  <c:spPr>
                    <a:solidFill>
                      <a:schemeClr val="bg1">
                        <a:lumMod val="50000"/>
                      </a:schemeClr>
                    </a:solidFill>
                    <a:ln w="9525">
                      <a:noFill/>
                    </a:ln>
                    <a:effectLst/>
                  </c:spPr>
                </c:marker>
                <c:xVal>
                  <c:numRef>
                    <c:extLst xmlns:c15="http://schemas.microsoft.com/office/drawing/2012/chart">
                      <c:ext xmlns:c15="http://schemas.microsoft.com/office/drawing/2012/chart" uri="{02D57815-91ED-43cb-92C2-25804820EDAC}">
                        <c15:formulaRef>
                          <c15:sqref>'u_Rtn &amp; Vol'!$G$33</c15:sqref>
                        </c15:formulaRef>
                      </c:ext>
                    </c:extLst>
                    <c:numCache>
                      <c:formatCode>0.0%</c:formatCode>
                      <c:ptCount val="1"/>
                      <c:pt idx="0">
                        <c:v>0.24435918120474631</c:v>
                      </c:pt>
                    </c:numCache>
                  </c:numRef>
                </c:xVal>
                <c:yVal>
                  <c:numRef>
                    <c:extLst xmlns:c15="http://schemas.microsoft.com/office/drawing/2012/chart">
                      <c:ext xmlns:c15="http://schemas.microsoft.com/office/drawing/2012/chart" uri="{02D57815-91ED-43cb-92C2-25804820EDAC}">
                        <c15:formulaRef>
                          <c15:sqref>'u_Rtn &amp; Vol'!$T$33</c15:sqref>
                        </c15:formulaRef>
                      </c:ext>
                    </c:extLst>
                    <c:numCache>
                      <c:formatCode>0.0%</c:formatCode>
                      <c:ptCount val="1"/>
                      <c:pt idx="0">
                        <c:v>5.4450949587363073E-2</c:v>
                      </c:pt>
                    </c:numCache>
                  </c:numRef>
                </c:yVal>
                <c:smooth val="0"/>
              </c15:ser>
            </c15:filteredScatterSeries>
          </c:ext>
        </c:extLst>
      </c:scatterChart>
      <c:valAx>
        <c:axId val="49378736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r>
                  <a:rPr lang="en-US" sz="1400" dirty="0" smtClean="0"/>
                  <a:t>Volatility (standard deviation) (%)</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787760"/>
        <c:crosses val="autoZero"/>
        <c:crossBetween val="midCat"/>
      </c:valAx>
      <c:valAx>
        <c:axId val="493787760"/>
        <c:scaling>
          <c:orientation val="minMax"/>
          <c:min val="4.0000000000000008E-2"/>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r>
                  <a:rPr lang="en-US" sz="1400" dirty="0" smtClean="0"/>
                  <a:t>Average annual total returns (%)</a:t>
                </a:r>
                <a:endParaRPr 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493787368"/>
        <c:crosses val="autoZero"/>
        <c:crossBetween val="midCat"/>
        <c:majorUnit val="2.0000000000000004E-2"/>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AvenirNext LT Com Regular" panose="020B05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1" name="Rectangle 5"/>
          <p:cNvSpPr>
            <a:spLocks noGrp="1" noChangeArrowheads="1"/>
          </p:cNvSpPr>
          <p:nvPr>
            <p:ph type="sldNum" sz="quarter" idx="3"/>
          </p:nvPr>
        </p:nvSpPr>
        <p:spPr bwMode="auto">
          <a:xfrm>
            <a:off x="3524283" y="332343"/>
            <a:ext cx="3005121" cy="4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4" tIns="45697" rIns="91394" bIns="45697" numCol="1" anchor="b" anchorCtr="0" compatLnSpc="1">
            <a:prstTxWarp prst="textNoShape">
              <a:avLst/>
            </a:prstTxWarp>
          </a:bodyPr>
          <a:lstStyle>
            <a:lvl1pPr algn="r" defTabSz="913977">
              <a:defRPr sz="1100">
                <a:latin typeface="AvenirNext LT Pro Regular" pitchFamily="34" charset="0"/>
              </a:defRPr>
            </a:lvl1pPr>
          </a:lstStyle>
          <a:p>
            <a:fld id="{D5611C3B-F5F1-415F-9A4E-222211F48BF5}" type="slidenum">
              <a:rPr lang="en-US" altLang="en-US"/>
              <a:pPr/>
              <a:t>‹#›</a:t>
            </a:fld>
            <a:endParaRPr lang="en-US" altLang="en-US"/>
          </a:p>
        </p:txBody>
      </p:sp>
      <p:sp>
        <p:nvSpPr>
          <p:cNvPr id="5123" name="Line 6"/>
          <p:cNvSpPr>
            <a:spLocks noChangeShapeType="1"/>
          </p:cNvSpPr>
          <p:nvPr/>
        </p:nvSpPr>
        <p:spPr bwMode="auto">
          <a:xfrm>
            <a:off x="496591" y="544248"/>
            <a:ext cx="5918449" cy="0"/>
          </a:xfrm>
          <a:prstGeom prst="line">
            <a:avLst/>
          </a:prstGeom>
          <a:noFill/>
          <a:ln w="9525">
            <a:solidFill>
              <a:srgbClr val="6666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306" tIns="43652" rIns="87306" bIns="43652"/>
          <a:lstStyle/>
          <a:p>
            <a:endParaRPr lang="en-US"/>
          </a:p>
        </p:txBody>
      </p:sp>
      <p:sp>
        <p:nvSpPr>
          <p:cNvPr id="5124" name="Text Box 7"/>
          <p:cNvSpPr txBox="1">
            <a:spLocks noChangeArrowheads="1"/>
          </p:cNvSpPr>
          <p:nvPr/>
        </p:nvSpPr>
        <p:spPr bwMode="auto">
          <a:xfrm>
            <a:off x="401787" y="210382"/>
            <a:ext cx="5907914" cy="3658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306" tIns="43652" rIns="87306" bIns="43652">
            <a:spAutoFit/>
          </a:bodyP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spcAft>
                <a:spcPct val="5000"/>
              </a:spcAft>
            </a:pPr>
            <a:r>
              <a:rPr lang="en-US" altLang="en-US" b="1">
                <a:solidFill>
                  <a:srgbClr val="009ADF"/>
                </a:solidFill>
              </a:rPr>
              <a:t>Presentation title</a:t>
            </a:r>
          </a:p>
        </p:txBody>
      </p:sp>
      <p:sp>
        <p:nvSpPr>
          <p:cNvPr id="14345" name="Rectangle 9"/>
          <p:cNvSpPr>
            <a:spLocks noGrp="1" noChangeArrowheads="1"/>
          </p:cNvSpPr>
          <p:nvPr>
            <p:ph type="ftr" sz="quarter" idx="2"/>
          </p:nvPr>
        </p:nvSpPr>
        <p:spPr bwMode="auto">
          <a:xfrm>
            <a:off x="406302" y="8680526"/>
            <a:ext cx="3005121" cy="46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306" tIns="43652" rIns="87306" bIns="43652" numCol="1" anchor="t" anchorCtr="0" compatLnSpc="1">
            <a:prstTxWarp prst="textNoShape">
              <a:avLst/>
            </a:prstTxWarp>
          </a:bodyPr>
          <a:lstStyle>
            <a:lvl1pPr>
              <a:defRPr sz="1100" smtClean="0">
                <a:latin typeface="Arial" pitchFamily="34" charset="0"/>
              </a:defRPr>
            </a:lvl1pPr>
          </a:lstStyle>
          <a:p>
            <a:pPr>
              <a:defRPr/>
            </a:pPr>
            <a:r>
              <a:rPr lang="en-US" altLang="en-US"/>
              <a:t>© American Funds Distributors, Inc.</a:t>
            </a:r>
          </a:p>
        </p:txBody>
      </p:sp>
      <p:pic>
        <p:nvPicPr>
          <p:cNvPr id="5126" name="Picture 10" descr="AF_alt_Color_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178" y="8425935"/>
            <a:ext cx="1403995" cy="606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0961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p:cNvSpPr>
            <a:spLocks noGrp="1" noRot="1" noChangeAspect="1" noChangeArrowheads="1" noTextEdit="1"/>
          </p:cNvSpPr>
          <p:nvPr>
            <p:ph type="sldImg" idx="2"/>
          </p:nvPr>
        </p:nvSpPr>
        <p:spPr bwMode="auto">
          <a:xfrm>
            <a:off x="196850" y="908050"/>
            <a:ext cx="3046413" cy="185102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6389" name="Rectangle 5"/>
          <p:cNvSpPr>
            <a:spLocks noGrp="1" noChangeArrowheads="1"/>
          </p:cNvSpPr>
          <p:nvPr>
            <p:ph type="body" sz="quarter" idx="3"/>
          </p:nvPr>
        </p:nvSpPr>
        <p:spPr bwMode="auto">
          <a:xfrm>
            <a:off x="397272" y="3196887"/>
            <a:ext cx="6093007" cy="5418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4" tIns="45697" rIns="91394" bIns="4569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1" name="Rectangle 7"/>
          <p:cNvSpPr>
            <a:spLocks noGrp="1" noChangeArrowheads="1"/>
          </p:cNvSpPr>
          <p:nvPr>
            <p:ph type="sldNum" sz="quarter" idx="5"/>
          </p:nvPr>
        </p:nvSpPr>
        <p:spPr bwMode="auto">
          <a:xfrm>
            <a:off x="3598020" y="8474718"/>
            <a:ext cx="3005120" cy="461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94" tIns="45697" rIns="91394" bIns="45697" numCol="1" anchor="b" anchorCtr="0" compatLnSpc="1">
            <a:prstTxWarp prst="textNoShape">
              <a:avLst/>
            </a:prstTxWarp>
          </a:bodyPr>
          <a:lstStyle>
            <a:lvl1pPr algn="r" defTabSz="913977">
              <a:defRPr sz="1100">
                <a:latin typeface="AvenirNext LT Pro Regular" pitchFamily="34" charset="0"/>
              </a:defRPr>
            </a:lvl1pPr>
          </a:lstStyle>
          <a:p>
            <a:fld id="{342EE719-2AD0-4EC3-BB2F-CAFF4629B9E6}" type="slidenum">
              <a:rPr lang="en-US" altLang="en-US"/>
              <a:pPr/>
              <a:t>‹#›</a:t>
            </a:fld>
            <a:endParaRPr lang="en-US" altLang="en-US"/>
          </a:p>
        </p:txBody>
      </p:sp>
      <p:sp>
        <p:nvSpPr>
          <p:cNvPr id="3077" name="Text Box 8"/>
          <p:cNvSpPr txBox="1">
            <a:spLocks noChangeArrowheads="1"/>
          </p:cNvSpPr>
          <p:nvPr/>
        </p:nvSpPr>
        <p:spPr bwMode="auto">
          <a:xfrm>
            <a:off x="407807" y="2913329"/>
            <a:ext cx="951045" cy="2637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306" tIns="43652" rIns="87306" bIns="43652">
            <a:spAutoFit/>
          </a:bodyP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spcBef>
                <a:spcPct val="50000"/>
              </a:spcBef>
            </a:pPr>
            <a:r>
              <a:rPr lang="en-US" altLang="en-US" sz="1100" b="1"/>
              <a:t>Notes</a:t>
            </a:r>
          </a:p>
        </p:txBody>
      </p:sp>
      <p:sp>
        <p:nvSpPr>
          <p:cNvPr id="3078" name="Line 9"/>
          <p:cNvSpPr>
            <a:spLocks noChangeShapeType="1"/>
          </p:cNvSpPr>
          <p:nvPr/>
        </p:nvSpPr>
        <p:spPr bwMode="auto">
          <a:xfrm>
            <a:off x="496591" y="3158772"/>
            <a:ext cx="5971117" cy="0"/>
          </a:xfrm>
          <a:prstGeom prst="line">
            <a:avLst/>
          </a:prstGeom>
          <a:noFill/>
          <a:ln w="9525">
            <a:solidFill>
              <a:srgbClr val="66666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306" tIns="43652" rIns="87306" bIns="43652"/>
          <a:lstStyle/>
          <a:p>
            <a:endParaRPr lang="en-US"/>
          </a:p>
        </p:txBody>
      </p:sp>
      <p:sp>
        <p:nvSpPr>
          <p:cNvPr id="16394" name="Rectangle 10"/>
          <p:cNvSpPr>
            <a:spLocks noChangeArrowheads="1"/>
          </p:cNvSpPr>
          <p:nvPr/>
        </p:nvSpPr>
        <p:spPr bwMode="auto">
          <a:xfrm>
            <a:off x="397272" y="464976"/>
            <a:ext cx="3005121" cy="28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394" tIns="45697" rIns="91394" bIns="45697">
            <a:spAutoFit/>
          </a:bodyPr>
          <a:lstStyle>
            <a:lvl1pPr defTabSz="957263"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defTabSz="957263"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defTabSz="957263"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defTabSz="957263"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defTabSz="957263"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defTabSz="957263"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defTabSz="957263"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defTabSz="957263"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defTabSz="957263"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r>
              <a:rPr lang="en-US" altLang="en-US" sz="1200" b="1">
                <a:solidFill>
                  <a:srgbClr val="009ADF"/>
                </a:solidFill>
              </a:rPr>
              <a:t>Slide </a:t>
            </a:r>
            <a:fld id="{FF421763-9D79-4A4D-9185-CE0679EC09D9}" type="slidenum">
              <a:rPr lang="en-US" altLang="en-US" sz="1200" b="1">
                <a:solidFill>
                  <a:srgbClr val="009ADF"/>
                </a:solidFill>
              </a:rPr>
              <a:pPr eaLnBrk="1" hangingPunct="1"/>
              <a:t>‹#›</a:t>
            </a:fld>
            <a:endParaRPr lang="en-US" altLang="en-US" sz="1200" b="1">
              <a:solidFill>
                <a:srgbClr val="009ADF"/>
              </a:solidFill>
            </a:endParaRPr>
          </a:p>
        </p:txBody>
      </p:sp>
      <p:sp>
        <p:nvSpPr>
          <p:cNvPr id="3080" name="Text Box 11"/>
          <p:cNvSpPr txBox="1">
            <a:spLocks noChangeArrowheads="1"/>
          </p:cNvSpPr>
          <p:nvPr/>
        </p:nvSpPr>
        <p:spPr bwMode="auto">
          <a:xfrm>
            <a:off x="407806" y="201234"/>
            <a:ext cx="6097521" cy="323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306" tIns="43652" rIns="87306" bIns="43652">
            <a:spAutoFit/>
          </a:bodyP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spcBef>
                <a:spcPct val="50000"/>
              </a:spcBef>
            </a:pPr>
            <a:r>
              <a:rPr lang="en-US" altLang="en-US" sz="1500" b="1">
                <a:solidFill>
                  <a:srgbClr val="009ADF"/>
                </a:solidFill>
                <a:latin typeface="AvenirNext LT Com Medium" panose="020B0803020202020204" pitchFamily="34" charset="0"/>
              </a:rPr>
              <a:t>Presentation title</a:t>
            </a:r>
          </a:p>
        </p:txBody>
      </p:sp>
      <p:sp>
        <p:nvSpPr>
          <p:cNvPr id="16398" name="Rectangle 14"/>
          <p:cNvSpPr>
            <a:spLocks noGrp="1" noChangeArrowheads="1"/>
          </p:cNvSpPr>
          <p:nvPr>
            <p:ph type="ftr" sz="quarter" idx="4"/>
          </p:nvPr>
        </p:nvSpPr>
        <p:spPr bwMode="auto">
          <a:xfrm>
            <a:off x="406302" y="8680526"/>
            <a:ext cx="3005121" cy="46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306" tIns="43652" rIns="87306" bIns="43652" numCol="1" anchor="t" anchorCtr="0" compatLnSpc="1">
            <a:prstTxWarp prst="textNoShape">
              <a:avLst/>
            </a:prstTxWarp>
          </a:bodyPr>
          <a:lstStyle>
            <a:lvl1pPr>
              <a:defRPr sz="1100" smtClean="0">
                <a:latin typeface="Arial" pitchFamily="34" charset="0"/>
              </a:defRPr>
            </a:lvl1pPr>
          </a:lstStyle>
          <a:p>
            <a:pPr>
              <a:defRPr/>
            </a:pPr>
            <a:r>
              <a:rPr lang="en-US" altLang="en-US"/>
              <a:t>© American Funds Distributors, Inc.</a:t>
            </a:r>
          </a:p>
        </p:txBody>
      </p:sp>
    </p:spTree>
    <p:extLst>
      <p:ext uri="{BB962C8B-B14F-4D97-AF65-F5344CB8AC3E}">
        <p14:creationId xmlns:p14="http://schemas.microsoft.com/office/powerpoint/2010/main" val="2992537881"/>
      </p:ext>
    </p:extLst>
  </p:cSld>
  <p:clrMap bg1="lt1" tx1="dk1" bg2="lt2" tx2="dk2" accent1="accent1" accent2="accent2" accent3="accent3" accent4="accent4" accent5="accent5" accent6="accent6" hlink="hlink" folHlink="folHlink"/>
  <p:hf hdr="0" dt="0"/>
  <p:notesStyle>
    <a:lvl1pPr marL="305181" indent="-305181" algn="l" rtl="0" eaLnBrk="0" fontAlgn="base" hangingPunct="0">
      <a:spcBef>
        <a:spcPct val="30000"/>
      </a:spcBef>
      <a:spcAft>
        <a:spcPct val="0"/>
      </a:spcAft>
      <a:buSzPct val="80000"/>
      <a:buFont typeface="Wingdings" panose="05000000000000000000" pitchFamily="2" charset="2"/>
      <a:buChar char="l"/>
      <a:defRPr sz="1200" kern="1200">
        <a:solidFill>
          <a:schemeClr val="tx1"/>
        </a:solidFill>
        <a:latin typeface="Arial" pitchFamily="34" charset="0"/>
        <a:ea typeface="+mn-ea"/>
        <a:cs typeface="Arial" pitchFamily="34" charset="0"/>
      </a:defRPr>
    </a:lvl1pPr>
    <a:lvl2pPr marL="804101" indent="-310325"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itchFamily="34" charset="0"/>
        <a:ea typeface="+mn-ea"/>
        <a:cs typeface="Arial" pitchFamily="34" charset="0"/>
      </a:defRPr>
    </a:lvl2pPr>
    <a:lvl3pPr marL="1292733" indent="-305181" algn="l" rtl="0" eaLnBrk="0" fontAlgn="base" hangingPunct="0">
      <a:spcBef>
        <a:spcPct val="30000"/>
      </a:spcBef>
      <a:spcAft>
        <a:spcPct val="0"/>
      </a:spcAft>
      <a:buSzPct val="70000"/>
      <a:buFont typeface="Wingdings" panose="05000000000000000000" pitchFamily="2" charset="2"/>
      <a:buChar char="l"/>
      <a:defRPr sz="1200" kern="1200">
        <a:solidFill>
          <a:schemeClr val="tx1"/>
        </a:solidFill>
        <a:latin typeface="Arial" pitchFamily="34" charset="0"/>
        <a:ea typeface="+mn-ea"/>
        <a:cs typeface="Arial" pitchFamily="34" charset="0"/>
      </a:defRPr>
    </a:lvl3pPr>
    <a:lvl4pPr marL="1791653" indent="-310325" algn="l" rtl="0" eaLnBrk="0" fontAlgn="base" hangingPunct="0">
      <a:spcBef>
        <a:spcPct val="30000"/>
      </a:spcBef>
      <a:spcAft>
        <a:spcPct val="0"/>
      </a:spcAft>
      <a:buSzPct val="80000"/>
      <a:buFont typeface="Arial" panose="020B0604020202020204" pitchFamily="34" charset="0"/>
      <a:buChar char="–"/>
      <a:defRPr sz="1200" kern="1200">
        <a:solidFill>
          <a:schemeClr val="tx1"/>
        </a:solidFill>
        <a:latin typeface="Arial" pitchFamily="34" charset="0"/>
        <a:ea typeface="+mn-ea"/>
        <a:cs typeface="Arial" pitchFamily="34" charset="0"/>
      </a:defRPr>
    </a:lvl4pPr>
    <a:lvl5pPr marL="2280285" indent="-305181" algn="l" rtl="0" eaLnBrk="0" fontAlgn="base" hangingPunct="0">
      <a:spcBef>
        <a:spcPct val="30000"/>
      </a:spcBef>
      <a:spcAft>
        <a:spcPct val="0"/>
      </a:spcAft>
      <a:buSzPct val="60000"/>
      <a:buFont typeface="Wingdings" panose="05000000000000000000" pitchFamily="2" charset="2"/>
      <a:buChar char="l"/>
      <a:defRPr sz="1200" kern="1200">
        <a:solidFill>
          <a:schemeClr val="tx1"/>
        </a:solidFill>
        <a:latin typeface="Arial" pitchFamily="34" charset="0"/>
        <a:ea typeface="+mn-ea"/>
        <a:cs typeface="Arial" pitchFamily="34" charset="0"/>
      </a:defRPr>
    </a:lvl5pPr>
    <a:lvl6pPr marL="2468880" algn="l" defTabSz="987552" rtl="0" eaLnBrk="1" latinLnBrk="0" hangingPunct="1">
      <a:defRPr sz="1300" kern="1200">
        <a:solidFill>
          <a:schemeClr val="tx1"/>
        </a:solidFill>
        <a:latin typeface="+mn-lt"/>
        <a:ea typeface="+mn-ea"/>
        <a:cs typeface="+mn-cs"/>
      </a:defRPr>
    </a:lvl6pPr>
    <a:lvl7pPr marL="2962656" algn="l" defTabSz="987552" rtl="0" eaLnBrk="1" latinLnBrk="0" hangingPunct="1">
      <a:defRPr sz="1300" kern="1200">
        <a:solidFill>
          <a:schemeClr val="tx1"/>
        </a:solidFill>
        <a:latin typeface="+mn-lt"/>
        <a:ea typeface="+mn-ea"/>
        <a:cs typeface="+mn-cs"/>
      </a:defRPr>
    </a:lvl7pPr>
    <a:lvl8pPr marL="3456432" algn="l" defTabSz="987552" rtl="0" eaLnBrk="1" latinLnBrk="0" hangingPunct="1">
      <a:defRPr sz="1300" kern="1200">
        <a:solidFill>
          <a:schemeClr val="tx1"/>
        </a:solidFill>
        <a:latin typeface="+mn-lt"/>
        <a:ea typeface="+mn-ea"/>
        <a:cs typeface="+mn-cs"/>
      </a:defRPr>
    </a:lvl8pPr>
    <a:lvl9pPr marL="3950208" algn="l" defTabSz="98755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1358647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10</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284361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11</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167368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12</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426277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13</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998642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solidFill>
                  <a:srgbClr val="000000"/>
                </a:solidFill>
              </a:rPr>
              <a:pPr/>
              <a:t>14</a:t>
            </a:fld>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 American Funds Distributors, Inc.</a:t>
            </a:r>
          </a:p>
        </p:txBody>
      </p:sp>
    </p:spTree>
    <p:extLst>
      <p:ext uri="{BB962C8B-B14F-4D97-AF65-F5344CB8AC3E}">
        <p14:creationId xmlns:p14="http://schemas.microsoft.com/office/powerpoint/2010/main" val="1183123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15</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78358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solidFill>
                  <a:srgbClr val="000000"/>
                </a:solidFill>
              </a:rPr>
              <a:pPr/>
              <a:t>16</a:t>
            </a:fld>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r>
              <a:rPr lang="en-US" altLang="en-US">
                <a:solidFill>
                  <a:srgbClr val="000000"/>
                </a:solidFill>
              </a:rPr>
              <a:t>© American Funds Distributors, Inc.</a:t>
            </a:r>
          </a:p>
        </p:txBody>
      </p:sp>
    </p:spTree>
    <p:extLst>
      <p:ext uri="{BB962C8B-B14F-4D97-AF65-F5344CB8AC3E}">
        <p14:creationId xmlns:p14="http://schemas.microsoft.com/office/powerpoint/2010/main" val="2701365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17</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2404786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18</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721713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19</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26903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2</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1860946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20</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132466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21</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320449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3</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1013439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4</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515156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5</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331840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6</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1920429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7</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225869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8</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3600914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2EE719-2AD0-4EC3-BB2F-CAFF4629B9E6}" type="slidenum">
              <a:rPr lang="en-US" altLang="en-US" smtClean="0"/>
              <a:pPr/>
              <a:t>9</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 American Funds Distributors, Inc.</a:t>
            </a:r>
            <a:endParaRPr lang="en-US" altLang="en-US"/>
          </a:p>
        </p:txBody>
      </p:sp>
    </p:spTree>
    <p:extLst>
      <p:ext uri="{BB962C8B-B14F-4D97-AF65-F5344CB8AC3E}">
        <p14:creationId xmlns:p14="http://schemas.microsoft.com/office/powerpoint/2010/main" val="3081529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22103" b="22103"/>
          <a:stretch/>
        </p:blipFill>
        <p:spPr>
          <a:xfrm>
            <a:off x="0" y="0"/>
            <a:ext cx="12801598" cy="5139558"/>
          </a:xfrm>
          <a:prstGeom prst="rect">
            <a:avLst/>
          </a:prstGeom>
        </p:spPr>
      </p:pic>
      <p:sp>
        <p:nvSpPr>
          <p:cNvPr id="12" name="Rectangle 19"/>
          <p:cNvSpPr>
            <a:spLocks noChangeArrowheads="1"/>
          </p:cNvSpPr>
          <p:nvPr userDrawn="1"/>
        </p:nvSpPr>
        <p:spPr bwMode="auto">
          <a:xfrm>
            <a:off x="1" y="1"/>
            <a:ext cx="12801598" cy="5076702"/>
          </a:xfrm>
          <a:prstGeom prst="rect">
            <a:avLst/>
          </a:prstGeom>
          <a:gradFill flip="none" rotWithShape="1">
            <a:gsLst>
              <a:gs pos="0">
                <a:schemeClr val="accent1">
                  <a:alpha val="54000"/>
                </a:schemeClr>
              </a:gs>
              <a:gs pos="67000">
                <a:schemeClr val="accent1">
                  <a:alpha val="0"/>
                </a:schemeClr>
              </a:gs>
            </a:gsLst>
            <a:lin ang="18900000" scaled="1"/>
            <a:tileRect/>
          </a:gradFill>
          <a:ln>
            <a:noFill/>
          </a:ln>
          <a:effectLst/>
          <a:extLst/>
        </p:spPr>
        <p:txBody>
          <a:bodyPr wrap="none" lIns="98755" tIns="49378" rIns="98755" bIns="49378" anchor="ct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endParaRPr lang="en-US" altLang="en-US"/>
          </a:p>
        </p:txBody>
      </p:sp>
      <p:sp>
        <p:nvSpPr>
          <p:cNvPr id="9" name="Rectangle 8"/>
          <p:cNvSpPr>
            <a:spLocks noChangeArrowheads="1"/>
          </p:cNvSpPr>
          <p:nvPr userDrawn="1"/>
        </p:nvSpPr>
        <p:spPr bwMode="auto">
          <a:xfrm>
            <a:off x="1" y="5076702"/>
            <a:ext cx="12801599" cy="2695697"/>
          </a:xfrm>
          <a:prstGeom prst="rect">
            <a:avLst/>
          </a:prstGeom>
          <a:gradFill rotWithShape="1">
            <a:gsLst>
              <a:gs pos="0">
                <a:srgbClr val="0066B3"/>
              </a:gs>
              <a:gs pos="100000">
                <a:srgbClr val="009ADF"/>
              </a:gs>
            </a:gsLst>
            <a:lin ang="18900000" scaled="1"/>
          </a:gradFill>
          <a:ln>
            <a:noFill/>
          </a:ln>
          <a:effectLst/>
          <a:extLst/>
        </p:spPr>
        <p:txBody>
          <a:bodyPr wrap="none" lIns="98755" tIns="49378" rIns="98755" bIns="49378" anchor="ct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endParaRPr lang="en-US" altLang="en-US"/>
          </a:p>
        </p:txBody>
      </p:sp>
      <p:sp>
        <p:nvSpPr>
          <p:cNvPr id="7" name="Text Box 3"/>
          <p:cNvSpPr txBox="1">
            <a:spLocks noChangeArrowheads="1"/>
          </p:cNvSpPr>
          <p:nvPr/>
        </p:nvSpPr>
        <p:spPr bwMode="auto">
          <a:xfrm>
            <a:off x="217541" y="7441870"/>
            <a:ext cx="2795349" cy="244170"/>
          </a:xfrm>
          <a:prstGeom prst="rect">
            <a:avLst/>
          </a:prstGeom>
          <a:noFill/>
          <a:ln>
            <a:noFill/>
          </a:ln>
          <a:effectLst/>
          <a:extLst>
            <a:ext uri="{909E8E84-426E-40dd-AFC4-6F175D3DCCD1}">
              <a14:hiddenFill xmlns:a14="http://schemas.microsoft.com/office/drawing/2010/main" xmlns="">
                <a:solidFill>
                  <a:srgbClr val="009AD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8755" tIns="49378" rIns="98755" bIns="49378" anchor="b">
            <a:spAutoFit/>
          </a:bodyP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spcBef>
                <a:spcPct val="50000"/>
              </a:spcBef>
            </a:pPr>
            <a:r>
              <a:rPr lang="en-US" altLang="en-US" sz="900" dirty="0">
                <a:solidFill>
                  <a:srgbClr val="FFFFFF"/>
                </a:solidFill>
                <a:latin typeface="+mn-lt"/>
              </a:rPr>
              <a:t>© </a:t>
            </a:r>
            <a:r>
              <a:rPr lang="en-US" altLang="en-US" sz="900" dirty="0" smtClean="0">
                <a:solidFill>
                  <a:srgbClr val="FFFFFF"/>
                </a:solidFill>
                <a:latin typeface="+mn-lt"/>
              </a:rPr>
              <a:t>2017 </a:t>
            </a:r>
            <a:r>
              <a:rPr lang="en-US" altLang="en-US" sz="900" dirty="0">
                <a:solidFill>
                  <a:srgbClr val="FFFFFF"/>
                </a:solidFill>
                <a:latin typeface="+mn-lt"/>
              </a:rPr>
              <a:t>American Funds Distributors, Inc.</a:t>
            </a:r>
          </a:p>
        </p:txBody>
      </p:sp>
      <p:sp>
        <p:nvSpPr>
          <p:cNvPr id="3" name="Subtitle 2"/>
          <p:cNvSpPr>
            <a:spLocks noGrp="1"/>
          </p:cNvSpPr>
          <p:nvPr userDrawn="1">
            <p:ph type="subTitle" idx="1"/>
          </p:nvPr>
        </p:nvSpPr>
        <p:spPr>
          <a:xfrm>
            <a:off x="320041" y="6124602"/>
            <a:ext cx="9091140" cy="646158"/>
          </a:xfrm>
        </p:spPr>
        <p:txBody>
          <a:bodyPr/>
          <a:lstStyle>
            <a:lvl1pPr marL="0" indent="0" algn="l" rtl="0" eaLnBrk="1" fontAlgn="base" hangingPunct="1">
              <a:spcBef>
                <a:spcPct val="0"/>
              </a:spcBef>
              <a:spcAft>
                <a:spcPct val="4000"/>
              </a:spcAft>
              <a:buNone/>
              <a:defRPr lang="en-US" sz="2400" b="1" kern="1200" dirty="0">
                <a:solidFill>
                  <a:srgbClr val="FFFFFF"/>
                </a:solidFill>
                <a:latin typeface="AvenirNext LT Com Regular" panose="020B0503020202020204" pitchFamily="34" charset="0"/>
                <a:ea typeface="+mn-ea"/>
                <a:cs typeface="Arial" panose="020B0604020202020204" pitchFamily="34" charset="0"/>
              </a:defRPr>
            </a:lvl1pPr>
            <a:lvl2pPr marL="493776" indent="0" algn="ctr">
              <a:buNone/>
              <a:defRPr/>
            </a:lvl2pPr>
            <a:lvl3pPr marL="987552" indent="0" algn="ctr">
              <a:buNone/>
              <a:defRPr/>
            </a:lvl3pPr>
            <a:lvl4pPr marL="1481328" indent="0" algn="ctr">
              <a:buNone/>
              <a:defRPr/>
            </a:lvl4pPr>
            <a:lvl5pPr marL="1975104" indent="0" algn="ctr">
              <a:buNone/>
              <a:defRPr/>
            </a:lvl5pPr>
            <a:lvl6pPr marL="2468880" indent="0" algn="ctr">
              <a:buNone/>
              <a:defRPr/>
            </a:lvl6pPr>
            <a:lvl7pPr marL="2962656" indent="0" algn="ctr">
              <a:buNone/>
              <a:defRPr/>
            </a:lvl7pPr>
            <a:lvl8pPr marL="3456432" indent="0" algn="ctr">
              <a:buNone/>
              <a:defRPr/>
            </a:lvl8pPr>
            <a:lvl9pPr marL="3950208" indent="0" algn="ctr">
              <a:buNone/>
              <a:defRPr/>
            </a:lvl9pPr>
          </a:lstStyle>
          <a:p>
            <a:r>
              <a:rPr lang="en-US" dirty="0"/>
              <a:t>Click to edit Master subtitle style</a:t>
            </a:r>
          </a:p>
        </p:txBody>
      </p:sp>
      <p:sp>
        <p:nvSpPr>
          <p:cNvPr id="21" name="Text Placeholder 20"/>
          <p:cNvSpPr>
            <a:spLocks noGrp="1"/>
          </p:cNvSpPr>
          <p:nvPr userDrawn="1">
            <p:ph type="body" sz="quarter" idx="10"/>
          </p:nvPr>
        </p:nvSpPr>
        <p:spPr>
          <a:xfrm>
            <a:off x="320046" y="6808459"/>
            <a:ext cx="9091131" cy="392108"/>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0" indent="0" algn="l" rtl="0" eaLnBrk="1" fontAlgn="base" hangingPunct="1">
              <a:spcBef>
                <a:spcPct val="0"/>
              </a:spcBef>
              <a:spcAft>
                <a:spcPct val="4000"/>
              </a:spcAft>
              <a:buNone/>
              <a:defRPr lang="en-US" sz="1900" b="0" kern="1200" dirty="0" smtClean="0">
                <a:solidFill>
                  <a:srgbClr val="FFFFFF"/>
                </a:solidFill>
                <a:latin typeface="AvenirNext LT Com Regular" panose="020B0503020202020204" pitchFamily="34" charset="0"/>
                <a:ea typeface="+mn-ea"/>
                <a:cs typeface="Arial" panose="020B0604020202020204" pitchFamily="34" charset="0"/>
              </a:defRPr>
            </a:lvl1pPr>
            <a:lvl2pPr marL="493776" indent="0" algn="l" rtl="0" eaLnBrk="1" fontAlgn="base" hangingPunct="1">
              <a:spcBef>
                <a:spcPct val="0"/>
              </a:spcBef>
              <a:spcAft>
                <a:spcPct val="4000"/>
              </a:spcAft>
              <a:buNone/>
              <a:defRPr lang="en-US" b="0" kern="1200" dirty="0" smtClean="0">
                <a:solidFill>
                  <a:srgbClr val="FFFFFF"/>
                </a:solidFill>
                <a:latin typeface="AvenirNext LT Com Regular" panose="020B0503020202020204" pitchFamily="34" charset="0"/>
                <a:ea typeface="+mn-ea"/>
                <a:cs typeface="Arial" panose="020B0604020202020204" pitchFamily="34" charset="0"/>
              </a:defRPr>
            </a:lvl2pPr>
            <a:lvl3pPr marL="987552" indent="0" algn="l" rtl="0" eaLnBrk="1" fontAlgn="base" hangingPunct="1">
              <a:spcBef>
                <a:spcPct val="0"/>
              </a:spcBef>
              <a:spcAft>
                <a:spcPct val="4000"/>
              </a:spcAft>
              <a:buNone/>
              <a:defRPr lang="en-US" b="0" kern="1200" dirty="0" smtClean="0">
                <a:solidFill>
                  <a:srgbClr val="FFFFFF"/>
                </a:solidFill>
                <a:latin typeface="AvenirNext LT Com Regular" panose="020B0503020202020204" pitchFamily="34" charset="0"/>
                <a:ea typeface="+mn-ea"/>
                <a:cs typeface="Arial" panose="020B0604020202020204" pitchFamily="34" charset="0"/>
              </a:defRPr>
            </a:lvl3pPr>
            <a:lvl4pPr marL="1481328" indent="0" algn="l" rtl="0" eaLnBrk="1" fontAlgn="base" hangingPunct="1">
              <a:spcBef>
                <a:spcPct val="0"/>
              </a:spcBef>
              <a:spcAft>
                <a:spcPct val="4000"/>
              </a:spcAft>
              <a:buNone/>
              <a:defRPr lang="en-US" b="0" kern="1200" dirty="0" smtClean="0">
                <a:solidFill>
                  <a:srgbClr val="FFFFFF"/>
                </a:solidFill>
                <a:latin typeface="AvenirNext LT Com Regular" panose="020B0503020202020204" pitchFamily="34" charset="0"/>
                <a:ea typeface="+mn-ea"/>
                <a:cs typeface="Arial" panose="020B0604020202020204" pitchFamily="34" charset="0"/>
              </a:defRPr>
            </a:lvl4pPr>
            <a:lvl5pPr marL="1975104" indent="0" algn="l" rtl="0" eaLnBrk="1" fontAlgn="base" hangingPunct="1">
              <a:spcBef>
                <a:spcPct val="0"/>
              </a:spcBef>
              <a:spcAft>
                <a:spcPct val="4000"/>
              </a:spcAft>
              <a:buNone/>
              <a:defRPr lang="en-US" b="0" kern="1200" dirty="0">
                <a:solidFill>
                  <a:srgbClr val="FFFFFF"/>
                </a:solidFill>
                <a:latin typeface="AvenirNext LT Com Regular" panose="020B0503020202020204" pitchFamily="34" charset="0"/>
                <a:ea typeface="+mn-ea"/>
                <a:cs typeface="Arial" panose="020B0604020202020204" pitchFamily="34" charset="0"/>
              </a:defRPr>
            </a:lvl5pPr>
          </a:lstStyle>
          <a:p>
            <a:pPr lvl="0" eaLnBrk="1" hangingPunct="1">
              <a:spcBef>
                <a:spcPct val="0"/>
              </a:spcBef>
              <a:spcAft>
                <a:spcPct val="4000"/>
              </a:spcAft>
            </a:pPr>
            <a:r>
              <a:rPr lang="en-US" dirty="0"/>
              <a:t>Edit Master text styles</a:t>
            </a:r>
          </a:p>
        </p:txBody>
      </p:sp>
      <p:sp>
        <p:nvSpPr>
          <p:cNvPr id="2" name="Title 1"/>
          <p:cNvSpPr>
            <a:spLocks noGrp="1"/>
          </p:cNvSpPr>
          <p:nvPr userDrawn="1">
            <p:ph type="ctrTitle"/>
          </p:nvPr>
        </p:nvSpPr>
        <p:spPr>
          <a:xfrm>
            <a:off x="340728" y="5387016"/>
            <a:ext cx="9070450" cy="699885"/>
          </a:xfrm>
        </p:spPr>
        <p:txBody>
          <a:bodyPr anchor="b"/>
          <a:lstStyle>
            <a:lvl1pPr algn="l" rtl="0" eaLnBrk="1" fontAlgn="base" hangingPunct="1">
              <a:spcBef>
                <a:spcPct val="0"/>
              </a:spcBef>
              <a:spcAft>
                <a:spcPct val="4000"/>
              </a:spcAft>
              <a:defRPr lang="en-US" sz="3900" b="1" kern="1200" dirty="0">
                <a:solidFill>
                  <a:srgbClr val="FFFFFF"/>
                </a:solidFill>
                <a:latin typeface="AvenirNext LT Com Medium" panose="020B0803020202020204" pitchFamily="34" charset="0"/>
                <a:ea typeface="+mn-ea"/>
                <a:cs typeface="Arial" panose="020B0604020202020204" pitchFamily="34" charset="0"/>
              </a:defRPr>
            </a:lvl1pPr>
          </a:lstStyle>
          <a:p>
            <a:r>
              <a:rPr lang="en-US" dirty="0"/>
              <a:t>Click to edit Master title style</a:t>
            </a:r>
          </a:p>
        </p:txBody>
      </p:sp>
      <p:sp>
        <p:nvSpPr>
          <p:cNvPr id="10" name="Rectangle 9"/>
          <p:cNvSpPr/>
          <p:nvPr userDrawn="1"/>
        </p:nvSpPr>
        <p:spPr>
          <a:xfrm>
            <a:off x="-1" y="5076703"/>
            <a:ext cx="12801599" cy="51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en-US"/>
          </a:p>
        </p:txBody>
      </p:sp>
      <p:pic>
        <p:nvPicPr>
          <p:cNvPr id="11" name="Am Funds Logo (White, trans)" descr="AF_Rev_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277" y="413776"/>
            <a:ext cx="1241333" cy="121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68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3"/>
          <p:cNvSpPr>
            <a:spLocks noGrp="1" noChangeArrowheads="1"/>
          </p:cNvSpPr>
          <p:nvPr>
            <p:ph type="subTitle" idx="11"/>
          </p:nvPr>
        </p:nvSpPr>
        <p:spPr>
          <a:xfrm>
            <a:off x="345643" y="870604"/>
            <a:ext cx="12135917" cy="392108"/>
          </a:xfrm>
        </p:spPr>
        <p:txBody>
          <a:bodyPr wrap="square" anchor="t">
            <a:spAutoFit/>
          </a:bodyPr>
          <a:lstStyle>
            <a:lvl1pPr marL="0" indent="0">
              <a:buFontTx/>
              <a:buNone/>
              <a:defRPr sz="1900" b="1">
                <a:solidFill>
                  <a:schemeClr val="accent3"/>
                </a:solidFill>
              </a:defRPr>
            </a:lvl1pPr>
          </a:lstStyle>
          <a:p>
            <a:r>
              <a:rPr lang="en-US"/>
              <a:t>Click to edit Master subtitle style</a:t>
            </a:r>
            <a:endParaRPr lang="en-US" dirty="0"/>
          </a:p>
        </p:txBody>
      </p:sp>
      <p:sp>
        <p:nvSpPr>
          <p:cNvPr id="7" name="Text Placeholder 6"/>
          <p:cNvSpPr>
            <a:spLocks noGrp="1"/>
          </p:cNvSpPr>
          <p:nvPr>
            <p:ph type="body" sz="quarter" idx="12" hasCustomPrompt="1"/>
          </p:nvPr>
        </p:nvSpPr>
        <p:spPr>
          <a:xfrm>
            <a:off x="335042" y="6889012"/>
            <a:ext cx="12146518" cy="293262"/>
          </a:xfrm>
        </p:spPr>
        <p:txBody>
          <a:bodyPr/>
          <a:lstStyle>
            <a:lvl1pPr marL="0" indent="0">
              <a:buNone/>
              <a:defRPr sz="900"/>
            </a:lvl1pPr>
            <a:lvl2pPr marL="552069" indent="0">
              <a:buNone/>
              <a:defRPr/>
            </a:lvl2pPr>
            <a:lvl3pPr marL="1050989" indent="0">
              <a:buNone/>
              <a:defRPr/>
            </a:lvl3pPr>
            <a:lvl4pPr marL="1481328" indent="0">
              <a:buNone/>
              <a:defRPr/>
            </a:lvl4pPr>
            <a:lvl5pPr marL="1975104" indent="0">
              <a:buNone/>
              <a:defRPr/>
            </a:lvl5pPr>
          </a:lstStyle>
          <a:p>
            <a:pPr lvl="0"/>
            <a:r>
              <a:rPr lang="en-US" dirty="0"/>
              <a:t>Footer</a:t>
            </a:r>
          </a:p>
        </p:txBody>
      </p:sp>
    </p:spTree>
    <p:extLst>
      <p:ext uri="{BB962C8B-B14F-4D97-AF65-F5344CB8AC3E}">
        <p14:creationId xmlns:p14="http://schemas.microsoft.com/office/powerpoint/2010/main" val="255116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G Title Slide">
    <p:bg>
      <p:bgPr>
        <a:solidFill>
          <a:srgbClr val="FFFFFF"/>
        </a:solidFill>
        <a:effectLst/>
      </p:bgPr>
    </p:bg>
    <p:spTree>
      <p:nvGrpSpPr>
        <p:cNvPr id="1" name=""/>
        <p:cNvGrpSpPr/>
        <p:nvPr/>
      </p:nvGrpSpPr>
      <p:grpSpPr>
        <a:xfrm>
          <a:off x="0" y="0"/>
          <a:ext cx="0" cy="0"/>
          <a:chOff x="0" y="0"/>
          <a:chExt cx="0" cy="0"/>
        </a:xfrm>
      </p:grpSpPr>
      <p:sp>
        <p:nvSpPr>
          <p:cNvPr id="43019" name="Rectangle 11"/>
          <p:cNvSpPr>
            <a:spLocks noChangeArrowheads="1"/>
          </p:cNvSpPr>
          <p:nvPr userDrawn="1"/>
        </p:nvSpPr>
        <p:spPr bwMode="auto">
          <a:xfrm>
            <a:off x="1" y="0"/>
            <a:ext cx="3507105" cy="7772400"/>
          </a:xfrm>
          <a:prstGeom prst="rect">
            <a:avLst/>
          </a:prstGeom>
          <a:solidFill>
            <a:schemeClr val="bg1"/>
          </a:solidFill>
          <a:ln w="9525">
            <a:noFill/>
            <a:miter lim="800000"/>
            <a:headEnd/>
            <a:tailEnd/>
          </a:ln>
          <a:effectLst/>
        </p:spPr>
        <p:txBody>
          <a:bodyPr wrap="none" lIns="98755" tIns="49378" rIns="98755" bIns="49378" anchor="ctr"/>
          <a:lstStyle/>
          <a:p>
            <a:endParaRPr lang="en-US" dirty="0">
              <a:solidFill>
                <a:srgbClr val="000000"/>
              </a:solidFill>
              <a:latin typeface="Arial" charset="0"/>
              <a:cs typeface="Arial" charset="0"/>
            </a:endParaRPr>
          </a:p>
        </p:txBody>
      </p:sp>
      <p:sp>
        <p:nvSpPr>
          <p:cNvPr id="43010" name="Rectangle 2"/>
          <p:cNvSpPr>
            <a:spLocks noGrp="1" noChangeArrowheads="1"/>
          </p:cNvSpPr>
          <p:nvPr>
            <p:ph type="ctrTitle"/>
          </p:nvPr>
        </p:nvSpPr>
        <p:spPr>
          <a:xfrm>
            <a:off x="3764916" y="1743395"/>
            <a:ext cx="8552180" cy="635105"/>
          </a:xfrm>
        </p:spPr>
        <p:txBody>
          <a:bodyPr/>
          <a:lstStyle>
            <a:lvl1pPr>
              <a:lnSpc>
                <a:spcPct val="96000"/>
              </a:lnSpc>
              <a:defRPr sz="3500">
                <a:solidFill>
                  <a:srgbClr val="009ADF"/>
                </a:solidFill>
                <a:latin typeface="+mj-lt"/>
              </a:defRPr>
            </a:lvl1pPr>
          </a:lstStyle>
          <a:p>
            <a:r>
              <a:rPr lang="en-US"/>
              <a:t>Click to edit Master title style</a:t>
            </a:r>
            <a:endParaRPr lang="en-US" dirty="0"/>
          </a:p>
        </p:txBody>
      </p:sp>
      <p:sp>
        <p:nvSpPr>
          <p:cNvPr id="43011" name="Rectangle 3"/>
          <p:cNvSpPr>
            <a:spLocks noGrp="1" noChangeArrowheads="1"/>
          </p:cNvSpPr>
          <p:nvPr>
            <p:ph type="subTitle" idx="1"/>
          </p:nvPr>
        </p:nvSpPr>
        <p:spPr>
          <a:xfrm>
            <a:off x="3796031" y="3125155"/>
            <a:ext cx="6580022" cy="469052"/>
          </a:xfrm>
        </p:spPr>
        <p:txBody>
          <a:bodyPr wrap="square" anchor="t" anchorCtr="0">
            <a:spAutoFit/>
          </a:bodyPr>
          <a:lstStyle>
            <a:lvl1pPr marL="0" indent="0">
              <a:buFontTx/>
              <a:buNone/>
              <a:defRPr sz="2400" b="1">
                <a:solidFill>
                  <a:srgbClr val="000000"/>
                </a:solidFill>
              </a:defRPr>
            </a:lvl1pPr>
          </a:lstStyle>
          <a:p>
            <a:r>
              <a:rPr lang="en-US"/>
              <a:t>Click to edit Master subtitle style</a:t>
            </a:r>
            <a:endParaRPr lang="en-US" dirty="0"/>
          </a:p>
        </p:txBody>
      </p:sp>
      <p:sp>
        <p:nvSpPr>
          <p:cNvPr id="43018" name="Rectangle 10"/>
          <p:cNvSpPr>
            <a:spLocks noChangeArrowheads="1"/>
          </p:cNvSpPr>
          <p:nvPr/>
        </p:nvSpPr>
        <p:spPr bwMode="auto">
          <a:xfrm>
            <a:off x="9463405" y="7426960"/>
            <a:ext cx="2987040" cy="259080"/>
          </a:xfrm>
          <a:prstGeom prst="rect">
            <a:avLst/>
          </a:prstGeom>
          <a:noFill/>
          <a:ln w="9525" algn="ctr">
            <a:noFill/>
            <a:miter lim="800000"/>
            <a:headEnd/>
            <a:tailEnd/>
          </a:ln>
          <a:effectLst/>
        </p:spPr>
        <p:txBody>
          <a:bodyPr lIns="98755" tIns="49378" rIns="98755" bIns="49378">
            <a:spAutoFit/>
          </a:bodyPr>
          <a:lstStyle/>
          <a:p>
            <a:pPr algn="r"/>
            <a:fld id="{C8F79F98-EFF3-448B-969F-5022F73C6C72}" type="slidenum">
              <a:rPr lang="en-US" sz="1000" b="1">
                <a:solidFill>
                  <a:srgbClr val="FFFFFF"/>
                </a:solidFill>
                <a:latin typeface="AvenirNext LT Pro Regular" pitchFamily="34" charset="0"/>
                <a:cs typeface="Arial" charset="0"/>
              </a:rPr>
              <a:pPr algn="r"/>
              <a:t>‹#›</a:t>
            </a:fld>
            <a:endParaRPr lang="en-US" sz="1000" b="1">
              <a:solidFill>
                <a:srgbClr val="FFFFFF"/>
              </a:solidFill>
              <a:latin typeface="AvenirNext LT Pro Regular" pitchFamily="34" charset="0"/>
              <a:cs typeface="Arial" charset="0"/>
            </a:endParaRPr>
          </a:p>
        </p:txBody>
      </p:sp>
      <p:sp>
        <p:nvSpPr>
          <p:cNvPr id="43026" name="Line 18"/>
          <p:cNvSpPr>
            <a:spLocks noChangeShapeType="1"/>
          </p:cNvSpPr>
          <p:nvPr userDrawn="1"/>
        </p:nvSpPr>
        <p:spPr bwMode="auto">
          <a:xfrm>
            <a:off x="3507105" y="397616"/>
            <a:ext cx="0" cy="6986164"/>
          </a:xfrm>
          <a:prstGeom prst="line">
            <a:avLst/>
          </a:prstGeom>
          <a:noFill/>
          <a:ln w="6350">
            <a:solidFill>
              <a:srgbClr val="666666"/>
            </a:solidFill>
            <a:round/>
            <a:headEnd/>
            <a:tailEnd/>
          </a:ln>
          <a:effectLst/>
        </p:spPr>
        <p:txBody>
          <a:bodyPr lIns="98755" tIns="49378" rIns="98755" bIns="49378"/>
          <a:lstStyle/>
          <a:p>
            <a:endParaRPr lang="en-US">
              <a:solidFill>
                <a:srgbClr val="000000"/>
              </a:solidFill>
              <a:latin typeface="Arial" charset="0"/>
              <a:cs typeface="Arial"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599" y="394438"/>
            <a:ext cx="749835" cy="818692"/>
          </a:xfrm>
          <a:prstGeom prst="rect">
            <a:avLst/>
          </a:prstGeom>
        </p:spPr>
      </p:pic>
      <p:sp>
        <p:nvSpPr>
          <p:cNvPr id="12" name="Text Box 9"/>
          <p:cNvSpPr txBox="1">
            <a:spLocks noChangeArrowheads="1"/>
          </p:cNvSpPr>
          <p:nvPr userDrawn="1"/>
        </p:nvSpPr>
        <p:spPr bwMode="auto">
          <a:xfrm>
            <a:off x="4902836" y="7426960"/>
            <a:ext cx="2995930" cy="259080"/>
          </a:xfrm>
          <a:prstGeom prst="rect">
            <a:avLst/>
          </a:prstGeom>
          <a:noFill/>
          <a:ln w="9525">
            <a:noFill/>
            <a:miter lim="800000"/>
            <a:headEnd/>
            <a:tailEnd/>
          </a:ln>
          <a:effectLst/>
        </p:spPr>
        <p:txBody>
          <a:bodyPr lIns="98755" tIns="49378" rIns="98755" bIns="49378" anchor="b">
            <a:spAutoFit/>
          </a:bodyPr>
          <a:lstStyle/>
          <a:p>
            <a:pPr algn="ctr">
              <a:spcBef>
                <a:spcPct val="50000"/>
              </a:spcBef>
            </a:pPr>
            <a:r>
              <a:rPr lang="en-US" sz="1000" dirty="0">
                <a:solidFill>
                  <a:srgbClr val="666666"/>
                </a:solidFill>
                <a:cs typeface="Arial" charset="0"/>
              </a:rPr>
              <a:t>For internal use only.</a:t>
            </a:r>
          </a:p>
        </p:txBody>
      </p:sp>
      <p:sp>
        <p:nvSpPr>
          <p:cNvPr id="14" name="Text Box 9"/>
          <p:cNvSpPr txBox="1">
            <a:spLocks noChangeArrowheads="1"/>
          </p:cNvSpPr>
          <p:nvPr userDrawn="1"/>
        </p:nvSpPr>
        <p:spPr bwMode="auto">
          <a:xfrm>
            <a:off x="335599" y="7426960"/>
            <a:ext cx="2995930" cy="259080"/>
          </a:xfrm>
          <a:prstGeom prst="rect">
            <a:avLst/>
          </a:prstGeom>
          <a:noFill/>
          <a:ln w="9525">
            <a:noFill/>
            <a:miter lim="800000"/>
            <a:headEnd/>
            <a:tailEnd/>
          </a:ln>
          <a:effectLst/>
        </p:spPr>
        <p:txBody>
          <a:bodyPr wrap="square" lIns="98755" tIns="49378" rIns="98755" bIns="49378" anchor="b">
            <a:spAutoFit/>
          </a:bodyPr>
          <a:lstStyle/>
          <a:p>
            <a:pPr algn="l">
              <a:spcBef>
                <a:spcPct val="50000"/>
              </a:spcBef>
            </a:pPr>
            <a:r>
              <a:rPr lang="en-US" sz="1000" dirty="0">
                <a:solidFill>
                  <a:srgbClr val="666666"/>
                </a:solidFill>
                <a:cs typeface="Arial" charset="0"/>
              </a:rPr>
              <a:t>North American Distribution</a:t>
            </a:r>
          </a:p>
        </p:txBody>
      </p:sp>
    </p:spTree>
    <p:extLst>
      <p:ext uri="{BB962C8B-B14F-4D97-AF65-F5344CB8AC3E}">
        <p14:creationId xmlns:p14="http://schemas.microsoft.com/office/powerpoint/2010/main" val="35747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_Header">
    <p:bg>
      <p:bgPr>
        <a:solidFill>
          <a:srgbClr val="FFFFFF"/>
        </a:solidFill>
        <a:effectLst/>
      </p:bgPr>
    </p:bg>
    <p:spTree>
      <p:nvGrpSpPr>
        <p:cNvPr id="1" name=""/>
        <p:cNvGrpSpPr/>
        <p:nvPr/>
      </p:nvGrpSpPr>
      <p:grpSpPr>
        <a:xfrm>
          <a:off x="0" y="0"/>
          <a:ext cx="0" cy="0"/>
          <a:chOff x="0" y="0"/>
          <a:chExt cx="0" cy="0"/>
        </a:xfrm>
      </p:grpSpPr>
      <p:sp>
        <p:nvSpPr>
          <p:cNvPr id="43019" name="Rectangle 11"/>
          <p:cNvSpPr>
            <a:spLocks noChangeArrowheads="1"/>
          </p:cNvSpPr>
          <p:nvPr userDrawn="1"/>
        </p:nvSpPr>
        <p:spPr bwMode="auto">
          <a:xfrm>
            <a:off x="1" y="0"/>
            <a:ext cx="3507105" cy="7772400"/>
          </a:xfrm>
          <a:prstGeom prst="rect">
            <a:avLst/>
          </a:prstGeom>
          <a:solidFill>
            <a:schemeClr val="bg1"/>
          </a:solidFill>
          <a:ln w="9525">
            <a:noFill/>
            <a:miter lim="800000"/>
            <a:headEnd/>
            <a:tailEnd/>
          </a:ln>
          <a:effectLst/>
        </p:spPr>
        <p:txBody>
          <a:bodyPr wrap="none" lIns="98755" tIns="49378" rIns="98755" bIns="49378" anchor="ctr"/>
          <a:lstStyle/>
          <a:p>
            <a:endParaRPr lang="en-US">
              <a:solidFill>
                <a:srgbClr val="000000"/>
              </a:solidFill>
              <a:latin typeface="Arial" charset="0"/>
              <a:cs typeface="Arial" charset="0"/>
            </a:endParaRPr>
          </a:p>
        </p:txBody>
      </p:sp>
      <p:sp>
        <p:nvSpPr>
          <p:cNvPr id="43010" name="Rectangle 2"/>
          <p:cNvSpPr>
            <a:spLocks noGrp="1" noChangeArrowheads="1"/>
          </p:cNvSpPr>
          <p:nvPr>
            <p:ph type="ctrTitle"/>
          </p:nvPr>
        </p:nvSpPr>
        <p:spPr>
          <a:xfrm>
            <a:off x="3764916" y="1743395"/>
            <a:ext cx="8552180" cy="635105"/>
          </a:xfrm>
        </p:spPr>
        <p:txBody>
          <a:bodyPr/>
          <a:lstStyle>
            <a:lvl1pPr>
              <a:lnSpc>
                <a:spcPct val="96000"/>
              </a:lnSpc>
              <a:defRPr sz="3500">
                <a:solidFill>
                  <a:srgbClr val="009ADF"/>
                </a:solidFill>
                <a:latin typeface="+mj-lt"/>
              </a:defRPr>
            </a:lvl1pPr>
          </a:lstStyle>
          <a:p>
            <a:r>
              <a:rPr lang="en-US"/>
              <a:t>Click to edit Master title style</a:t>
            </a:r>
            <a:endParaRPr lang="en-US" dirty="0"/>
          </a:p>
        </p:txBody>
      </p:sp>
      <p:sp>
        <p:nvSpPr>
          <p:cNvPr id="43011" name="Rectangle 3"/>
          <p:cNvSpPr>
            <a:spLocks noGrp="1" noChangeArrowheads="1"/>
          </p:cNvSpPr>
          <p:nvPr>
            <p:ph type="subTitle" idx="1"/>
          </p:nvPr>
        </p:nvSpPr>
        <p:spPr>
          <a:xfrm>
            <a:off x="3796031" y="3125155"/>
            <a:ext cx="6580022" cy="469052"/>
          </a:xfrm>
        </p:spPr>
        <p:txBody>
          <a:bodyPr wrap="square" anchor="t" anchorCtr="0">
            <a:spAutoFit/>
          </a:bodyPr>
          <a:lstStyle>
            <a:lvl1pPr marL="0" indent="0">
              <a:buFontTx/>
              <a:buNone/>
              <a:defRPr sz="2400" b="1">
                <a:solidFill>
                  <a:srgbClr val="000000"/>
                </a:solidFill>
              </a:defRPr>
            </a:lvl1pPr>
          </a:lstStyle>
          <a:p>
            <a:r>
              <a:rPr lang="en-US"/>
              <a:t>Click to edit Master subtitle style</a:t>
            </a:r>
            <a:endParaRPr lang="en-US" dirty="0"/>
          </a:p>
        </p:txBody>
      </p:sp>
      <p:sp>
        <p:nvSpPr>
          <p:cNvPr id="43018" name="Rectangle 10"/>
          <p:cNvSpPr>
            <a:spLocks noChangeArrowheads="1"/>
          </p:cNvSpPr>
          <p:nvPr/>
        </p:nvSpPr>
        <p:spPr bwMode="auto">
          <a:xfrm>
            <a:off x="9463405" y="7426960"/>
            <a:ext cx="2987040" cy="259080"/>
          </a:xfrm>
          <a:prstGeom prst="rect">
            <a:avLst/>
          </a:prstGeom>
          <a:noFill/>
          <a:ln w="9525" algn="ctr">
            <a:noFill/>
            <a:miter lim="800000"/>
            <a:headEnd/>
            <a:tailEnd/>
          </a:ln>
          <a:effectLst/>
        </p:spPr>
        <p:txBody>
          <a:bodyPr lIns="98755" tIns="49378" rIns="98755" bIns="49378">
            <a:spAutoFit/>
          </a:bodyPr>
          <a:lstStyle/>
          <a:p>
            <a:pPr algn="r"/>
            <a:fld id="{C8F79F98-EFF3-448B-969F-5022F73C6C72}" type="slidenum">
              <a:rPr lang="en-US" sz="1000" b="1">
                <a:solidFill>
                  <a:srgbClr val="FFFFFF"/>
                </a:solidFill>
                <a:latin typeface="AvenirNext LT Pro Regular" pitchFamily="34" charset="0"/>
                <a:cs typeface="Arial" charset="0"/>
              </a:rPr>
              <a:pPr algn="r"/>
              <a:t>‹#›</a:t>
            </a:fld>
            <a:endParaRPr lang="en-US" sz="1000" b="1">
              <a:solidFill>
                <a:srgbClr val="FFFFFF"/>
              </a:solidFill>
              <a:latin typeface="AvenirNext LT Pro Regular" pitchFamily="34" charset="0"/>
              <a:cs typeface="Arial" charset="0"/>
            </a:endParaRPr>
          </a:p>
        </p:txBody>
      </p:sp>
      <p:sp>
        <p:nvSpPr>
          <p:cNvPr id="43026" name="Line 18"/>
          <p:cNvSpPr>
            <a:spLocks noChangeShapeType="1"/>
          </p:cNvSpPr>
          <p:nvPr userDrawn="1"/>
        </p:nvSpPr>
        <p:spPr bwMode="auto">
          <a:xfrm>
            <a:off x="3507105" y="397616"/>
            <a:ext cx="0" cy="6986164"/>
          </a:xfrm>
          <a:prstGeom prst="line">
            <a:avLst/>
          </a:prstGeom>
          <a:noFill/>
          <a:ln w="6350">
            <a:solidFill>
              <a:srgbClr val="666666"/>
            </a:solidFill>
            <a:round/>
            <a:headEnd/>
            <a:tailEnd/>
          </a:ln>
          <a:effectLst/>
        </p:spPr>
        <p:txBody>
          <a:bodyPr lIns="98755" tIns="49378" rIns="98755" bIns="49378"/>
          <a:lstStyle/>
          <a:p>
            <a:endParaRPr lang="en-US">
              <a:solidFill>
                <a:srgbClr val="000000"/>
              </a:solidFill>
              <a:latin typeface="Arial" charset="0"/>
              <a:cs typeface="Arial" charset="0"/>
            </a:endParaRPr>
          </a:p>
        </p:txBody>
      </p:sp>
    </p:spTree>
    <p:extLst>
      <p:ext uri="{BB962C8B-B14F-4D97-AF65-F5344CB8AC3E}">
        <p14:creationId xmlns:p14="http://schemas.microsoft.com/office/powerpoint/2010/main" val="429484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335597" y="1759587"/>
            <a:ext cx="5825172" cy="5129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3"/>
          <p:cNvSpPr>
            <a:spLocks noGrp="1" noChangeArrowheads="1"/>
          </p:cNvSpPr>
          <p:nvPr>
            <p:ph type="subTitle" idx="11"/>
          </p:nvPr>
        </p:nvSpPr>
        <p:spPr>
          <a:xfrm>
            <a:off x="345643" y="870604"/>
            <a:ext cx="12135917" cy="392108"/>
          </a:xfrm>
        </p:spPr>
        <p:txBody>
          <a:bodyPr wrap="square" anchor="t">
            <a:spAutoFit/>
          </a:bodyPr>
          <a:lstStyle>
            <a:lvl1pPr marL="0" indent="0">
              <a:buFontTx/>
              <a:buNone/>
              <a:defRPr sz="1900" b="1">
                <a:solidFill>
                  <a:schemeClr val="accent3"/>
                </a:solidFill>
              </a:defRPr>
            </a:lvl1pPr>
          </a:lstStyle>
          <a:p>
            <a:r>
              <a:rPr lang="en-US"/>
              <a:t>Click to edit Master subtitle style</a:t>
            </a:r>
            <a:endParaRPr lang="en-US" dirty="0"/>
          </a:p>
        </p:txBody>
      </p:sp>
      <p:sp>
        <p:nvSpPr>
          <p:cNvPr id="6" name="Content Placeholder 2"/>
          <p:cNvSpPr>
            <a:spLocks noGrp="1"/>
          </p:cNvSpPr>
          <p:nvPr>
            <p:ph idx="12"/>
          </p:nvPr>
        </p:nvSpPr>
        <p:spPr>
          <a:xfrm>
            <a:off x="6640830" y="1759587"/>
            <a:ext cx="5840730" cy="51294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3" hasCustomPrompt="1"/>
          </p:nvPr>
        </p:nvSpPr>
        <p:spPr>
          <a:xfrm>
            <a:off x="335042" y="6889011"/>
            <a:ext cx="5825728" cy="301213"/>
          </a:xfrm>
        </p:spPr>
        <p:txBody>
          <a:bodyPr/>
          <a:lstStyle>
            <a:lvl1pPr marL="0" indent="0">
              <a:buNone/>
              <a:defRPr sz="900"/>
            </a:lvl1pPr>
            <a:lvl2pPr marL="552069" indent="0">
              <a:buNone/>
              <a:defRPr/>
            </a:lvl2pPr>
            <a:lvl3pPr marL="1050989" indent="0">
              <a:buNone/>
              <a:defRPr/>
            </a:lvl3pPr>
            <a:lvl4pPr marL="1481328" indent="0">
              <a:buNone/>
              <a:defRPr/>
            </a:lvl4pPr>
            <a:lvl5pPr marL="1975104" indent="0">
              <a:buNone/>
              <a:defRPr/>
            </a:lvl5pPr>
          </a:lstStyle>
          <a:p>
            <a:pPr lvl="0"/>
            <a:r>
              <a:rPr lang="en-US" dirty="0"/>
              <a:t>Footer</a:t>
            </a:r>
          </a:p>
        </p:txBody>
      </p:sp>
      <p:sp>
        <p:nvSpPr>
          <p:cNvPr id="8" name="Text Placeholder 6"/>
          <p:cNvSpPr>
            <a:spLocks noGrp="1"/>
          </p:cNvSpPr>
          <p:nvPr>
            <p:ph type="body" sz="quarter" idx="14" hasCustomPrompt="1"/>
          </p:nvPr>
        </p:nvSpPr>
        <p:spPr>
          <a:xfrm>
            <a:off x="6640830" y="6889011"/>
            <a:ext cx="5840731" cy="301213"/>
          </a:xfrm>
        </p:spPr>
        <p:txBody>
          <a:bodyPr/>
          <a:lstStyle>
            <a:lvl1pPr marL="0" indent="0">
              <a:buNone/>
              <a:defRPr sz="900"/>
            </a:lvl1pPr>
            <a:lvl2pPr marL="552069" indent="0">
              <a:buNone/>
              <a:defRPr/>
            </a:lvl2pPr>
            <a:lvl3pPr marL="1050989" indent="0">
              <a:buNone/>
              <a:defRPr/>
            </a:lvl3pPr>
            <a:lvl4pPr marL="1481328" indent="0">
              <a:buNone/>
              <a:defRPr/>
            </a:lvl4pPr>
            <a:lvl5pPr marL="1975104" indent="0">
              <a:buNone/>
              <a:defRPr/>
            </a:lvl5pPr>
          </a:lstStyle>
          <a:p>
            <a:pPr lvl="0"/>
            <a:r>
              <a:rPr lang="en-US" dirty="0"/>
              <a:t>Footer</a:t>
            </a:r>
          </a:p>
        </p:txBody>
      </p:sp>
    </p:spTree>
    <p:extLst>
      <p:ext uri="{BB962C8B-B14F-4D97-AF65-F5344CB8AC3E}">
        <p14:creationId xmlns:p14="http://schemas.microsoft.com/office/powerpoint/2010/main" val="162596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598" y="260880"/>
            <a:ext cx="12146097" cy="518160"/>
          </a:xfrm>
        </p:spPr>
        <p:txBody>
          <a:bodyPr/>
          <a:lstStyle>
            <a:lvl1pPr>
              <a:defRPr>
                <a:latin typeface="+mj-lt"/>
              </a:defRPr>
            </a:lvl1pPr>
          </a:lstStyle>
          <a:p>
            <a:r>
              <a:rPr lang="en-US" dirty="0"/>
              <a:t>Click to edit Master title style</a:t>
            </a:r>
          </a:p>
        </p:txBody>
      </p:sp>
      <p:sp>
        <p:nvSpPr>
          <p:cNvPr id="4" name="Rectangle 3"/>
          <p:cNvSpPr>
            <a:spLocks noGrp="1" noChangeArrowheads="1"/>
          </p:cNvSpPr>
          <p:nvPr>
            <p:ph type="subTitle" idx="11"/>
          </p:nvPr>
        </p:nvSpPr>
        <p:spPr>
          <a:xfrm>
            <a:off x="345643" y="870509"/>
            <a:ext cx="12135917" cy="392108"/>
          </a:xfrm>
        </p:spPr>
        <p:txBody>
          <a:bodyPr wrap="square" anchor="t">
            <a:spAutoFit/>
          </a:bodyPr>
          <a:lstStyle>
            <a:lvl1pPr marL="0" indent="0">
              <a:buFontTx/>
              <a:buNone/>
              <a:defRPr sz="1900" b="1">
                <a:solidFill>
                  <a:schemeClr val="accent3"/>
                </a:solidFill>
              </a:defRPr>
            </a:lvl1pPr>
          </a:lstStyle>
          <a:p>
            <a:r>
              <a:rPr lang="en-US" dirty="0"/>
              <a:t>Click to edit Master subtitle style</a:t>
            </a:r>
          </a:p>
        </p:txBody>
      </p:sp>
      <p:sp>
        <p:nvSpPr>
          <p:cNvPr id="5" name="Text Placeholder 6"/>
          <p:cNvSpPr>
            <a:spLocks noGrp="1"/>
          </p:cNvSpPr>
          <p:nvPr>
            <p:ph type="body" sz="quarter" idx="12" hasCustomPrompt="1"/>
          </p:nvPr>
        </p:nvSpPr>
        <p:spPr>
          <a:xfrm>
            <a:off x="335042" y="6889011"/>
            <a:ext cx="12146518" cy="301213"/>
          </a:xfrm>
        </p:spPr>
        <p:txBody>
          <a:bodyPr/>
          <a:lstStyle>
            <a:lvl1pPr marL="0" indent="0">
              <a:buNone/>
              <a:defRPr sz="900"/>
            </a:lvl1pPr>
            <a:lvl2pPr marL="552069" indent="0">
              <a:buNone/>
              <a:defRPr/>
            </a:lvl2pPr>
            <a:lvl3pPr marL="1050989" indent="0">
              <a:buNone/>
              <a:defRPr/>
            </a:lvl3pPr>
            <a:lvl4pPr marL="1481328" indent="0">
              <a:buNone/>
              <a:defRPr/>
            </a:lvl4pPr>
            <a:lvl5pPr marL="1975104" indent="0">
              <a:buNone/>
              <a:defRPr/>
            </a:lvl5pPr>
          </a:lstStyle>
          <a:p>
            <a:pPr lvl="0"/>
            <a:r>
              <a:rPr lang="en-US" dirty="0"/>
              <a:t>Footer</a:t>
            </a:r>
          </a:p>
        </p:txBody>
      </p:sp>
    </p:spTree>
    <p:extLst>
      <p:ext uri="{BB962C8B-B14F-4D97-AF65-F5344CB8AC3E}">
        <p14:creationId xmlns:p14="http://schemas.microsoft.com/office/powerpoint/2010/main" val="273151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Subtitle Only">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1" y="7340601"/>
            <a:ext cx="12801599" cy="431799"/>
          </a:xfrm>
          <a:prstGeom prst="rect">
            <a:avLst/>
          </a:prstGeom>
          <a:gradFill rotWithShape="1">
            <a:gsLst>
              <a:gs pos="0">
                <a:srgbClr val="0066B3"/>
              </a:gs>
              <a:gs pos="100000">
                <a:srgbClr val="009ADF"/>
              </a:gs>
            </a:gsLst>
            <a:lin ang="18900000" scaled="1"/>
          </a:gradFill>
          <a:ln>
            <a:noFill/>
          </a:ln>
          <a:effectLst/>
          <a:extLst/>
        </p:spPr>
        <p:txBody>
          <a:bodyPr wrap="none" lIns="98755" tIns="49378" rIns="98755" bIns="49378" anchor="ct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endParaRPr lang="en-US" altLang="en-US"/>
          </a:p>
        </p:txBody>
      </p:sp>
      <p:sp>
        <p:nvSpPr>
          <p:cNvPr id="7" name="Text Box 9"/>
          <p:cNvSpPr txBox="1">
            <a:spLocks noChangeArrowheads="1"/>
          </p:cNvSpPr>
          <p:nvPr userDrawn="1"/>
        </p:nvSpPr>
        <p:spPr bwMode="auto">
          <a:xfrm>
            <a:off x="4902836" y="7434414"/>
            <a:ext cx="2995930" cy="244170"/>
          </a:xfrm>
          <a:prstGeom prst="rect">
            <a:avLst/>
          </a:prstGeom>
          <a:noFill/>
          <a:ln w="9525">
            <a:noFill/>
            <a:miter lim="800000"/>
            <a:headEnd/>
            <a:tailEnd/>
          </a:ln>
          <a:effectLst/>
        </p:spPr>
        <p:txBody>
          <a:bodyPr lIns="98755" tIns="49378" rIns="98755" bIns="49378" anchor="b">
            <a:spAutoFit/>
          </a:bodyPr>
          <a:lstStyle/>
          <a:p>
            <a:pPr algn="ctr">
              <a:spcBef>
                <a:spcPct val="50000"/>
              </a:spcBef>
            </a:pPr>
            <a:r>
              <a:rPr lang="en-US" sz="900" dirty="0">
                <a:solidFill>
                  <a:schemeClr val="bg1"/>
                </a:solidFill>
                <a:cs typeface="Arial" charset="0"/>
              </a:rPr>
              <a:t>For internal use only.</a:t>
            </a:r>
          </a:p>
        </p:txBody>
      </p:sp>
      <p:sp>
        <p:nvSpPr>
          <p:cNvPr id="8" name="TextBox 7"/>
          <p:cNvSpPr txBox="1"/>
          <p:nvPr userDrawn="1"/>
        </p:nvSpPr>
        <p:spPr>
          <a:xfrm>
            <a:off x="11919007" y="7434414"/>
            <a:ext cx="562553" cy="244170"/>
          </a:xfrm>
          <a:prstGeom prst="rect">
            <a:avLst/>
          </a:prstGeom>
          <a:noFill/>
        </p:spPr>
        <p:txBody>
          <a:bodyPr wrap="square" lIns="98755" tIns="49378" rIns="98755" bIns="49378" rtlCol="0" anchor="ctr">
            <a:spAutoFit/>
          </a:bodyPr>
          <a:lstStyle/>
          <a:p>
            <a:pPr algn="r"/>
            <a:fld id="{1B00944E-8AD3-406E-BAD4-B41779E1157C}" type="slidenum">
              <a:rPr lang="en-US" sz="900" kern="1200" smtClean="0">
                <a:solidFill>
                  <a:schemeClr val="bg1"/>
                </a:solidFill>
                <a:latin typeface="AvenirNext LT Com Regular" pitchFamily="34" charset="0"/>
                <a:ea typeface="+mn-ea"/>
                <a:cs typeface="Arial" charset="0"/>
              </a:rPr>
              <a:pPr algn="r"/>
              <a:t>‹#›</a:t>
            </a:fld>
            <a:endParaRPr lang="en-US" sz="900" kern="1200" dirty="0">
              <a:solidFill>
                <a:schemeClr val="bg1"/>
              </a:solidFill>
              <a:latin typeface="AvenirNext LT Com Regular" pitchFamily="34" charset="0"/>
              <a:ea typeface="+mn-ea"/>
              <a:cs typeface="Arial" charset="0"/>
            </a:endParaRPr>
          </a:p>
        </p:txBody>
      </p:sp>
      <p:sp>
        <p:nvSpPr>
          <p:cNvPr id="9" name="Text Box 9"/>
          <p:cNvSpPr txBox="1">
            <a:spLocks noChangeArrowheads="1"/>
          </p:cNvSpPr>
          <p:nvPr userDrawn="1"/>
        </p:nvSpPr>
        <p:spPr bwMode="auto">
          <a:xfrm>
            <a:off x="335597" y="7434414"/>
            <a:ext cx="2995930" cy="244170"/>
          </a:xfrm>
          <a:prstGeom prst="rect">
            <a:avLst/>
          </a:prstGeom>
          <a:noFill/>
          <a:ln w="9525">
            <a:noFill/>
            <a:miter lim="800000"/>
            <a:headEnd/>
            <a:tailEnd/>
          </a:ln>
          <a:effectLst/>
        </p:spPr>
        <p:txBody>
          <a:bodyPr wrap="square" lIns="98755" tIns="49378" rIns="98755" bIns="49378" anchor="b">
            <a:spAutoFit/>
          </a:bodyPr>
          <a:lstStyle/>
          <a:p>
            <a:pPr algn="l">
              <a:spcBef>
                <a:spcPct val="50000"/>
              </a:spcBef>
            </a:pPr>
            <a:r>
              <a:rPr lang="en-US" sz="900" dirty="0">
                <a:solidFill>
                  <a:schemeClr val="bg1"/>
                </a:solidFill>
                <a:cs typeface="Arial" charset="0"/>
              </a:rPr>
              <a:t>North American Distribution</a:t>
            </a:r>
          </a:p>
        </p:txBody>
      </p:sp>
    </p:spTree>
    <p:extLst>
      <p:ext uri="{BB962C8B-B14F-4D97-AF65-F5344CB8AC3E}">
        <p14:creationId xmlns:p14="http://schemas.microsoft.com/office/powerpoint/2010/main" val="11717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 y="7340601"/>
            <a:ext cx="12801599" cy="431799"/>
          </a:xfrm>
          <a:prstGeom prst="rect">
            <a:avLst/>
          </a:prstGeom>
          <a:gradFill rotWithShape="1">
            <a:gsLst>
              <a:gs pos="0">
                <a:srgbClr val="0066B3"/>
              </a:gs>
              <a:gs pos="100000">
                <a:srgbClr val="009ADF"/>
              </a:gs>
            </a:gsLst>
            <a:lin ang="18900000" scaled="1"/>
          </a:gradFill>
          <a:ln>
            <a:noFill/>
          </a:ln>
          <a:effectLst/>
          <a:extLst/>
        </p:spPr>
        <p:txBody>
          <a:bodyPr wrap="none" lIns="98755" tIns="49378" rIns="98755" bIns="49378" anchor="ct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endParaRPr lang="en-US" altLang="en-US"/>
          </a:p>
        </p:txBody>
      </p:sp>
      <p:sp>
        <p:nvSpPr>
          <p:cNvPr id="117762" name="Rectangle 2"/>
          <p:cNvSpPr>
            <a:spLocks noGrp="1" noChangeArrowheads="1"/>
          </p:cNvSpPr>
          <p:nvPr>
            <p:ph type="title"/>
          </p:nvPr>
        </p:nvSpPr>
        <p:spPr bwMode="auto">
          <a:xfrm>
            <a:off x="335599" y="260880"/>
            <a:ext cx="12148215" cy="518160"/>
          </a:xfrm>
          <a:prstGeom prst="rect">
            <a:avLst/>
          </a:prstGeom>
          <a:noFill/>
          <a:ln w="9525">
            <a:noFill/>
            <a:miter lim="800000"/>
            <a:headEnd/>
            <a:tailEnd/>
          </a:ln>
          <a:effectLst/>
        </p:spPr>
        <p:txBody>
          <a:bodyPr vert="horz" wrap="square" lIns="98755" tIns="49378" rIns="98755" bIns="49378" numCol="1" anchor="t" anchorCtr="0" compatLnSpc="1">
            <a:prstTxWarp prst="textNoShape">
              <a:avLst/>
            </a:prstTxWarp>
            <a:spAutoFit/>
          </a:bodyPr>
          <a:lstStyle/>
          <a:p>
            <a:pPr lvl="0"/>
            <a:r>
              <a:rPr lang="en-US"/>
              <a:t>Click to edit Master title style</a:t>
            </a:r>
            <a:endParaRPr lang="en-US" dirty="0"/>
          </a:p>
        </p:txBody>
      </p:sp>
      <p:sp>
        <p:nvSpPr>
          <p:cNvPr id="117763" name="Rectangle 3"/>
          <p:cNvSpPr>
            <a:spLocks noGrp="1" noChangeArrowheads="1"/>
          </p:cNvSpPr>
          <p:nvPr>
            <p:ph type="body" idx="1"/>
          </p:nvPr>
        </p:nvSpPr>
        <p:spPr bwMode="auto">
          <a:xfrm>
            <a:off x="335597" y="1403351"/>
            <a:ext cx="12145963" cy="5485661"/>
          </a:xfrm>
          <a:prstGeom prst="rect">
            <a:avLst/>
          </a:prstGeom>
          <a:noFill/>
          <a:ln w="9525">
            <a:noFill/>
            <a:miter lim="800000"/>
            <a:headEnd/>
            <a:tailEnd/>
          </a:ln>
          <a:effectLst/>
        </p:spPr>
        <p:txBody>
          <a:bodyPr vert="horz" wrap="square" lIns="98755" tIns="49378" rIns="98755" bIns="4937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7770" name="Line 10"/>
          <p:cNvSpPr>
            <a:spLocks noChangeShapeType="1"/>
          </p:cNvSpPr>
          <p:nvPr/>
        </p:nvSpPr>
        <p:spPr bwMode="auto">
          <a:xfrm>
            <a:off x="1" y="827732"/>
            <a:ext cx="12801599" cy="0"/>
          </a:xfrm>
          <a:prstGeom prst="line">
            <a:avLst/>
          </a:prstGeom>
          <a:noFill/>
          <a:ln w="6350">
            <a:solidFill>
              <a:schemeClr val="accent5"/>
            </a:solidFill>
            <a:round/>
            <a:headEnd/>
            <a:tailEnd/>
          </a:ln>
          <a:effectLst/>
        </p:spPr>
        <p:txBody>
          <a:bodyPr lIns="98755" tIns="49378" rIns="98755" bIns="49378"/>
          <a:lstStyle/>
          <a:p>
            <a:endParaRPr lang="en-US">
              <a:solidFill>
                <a:srgbClr val="000000"/>
              </a:solidFill>
              <a:latin typeface="Arial" charset="0"/>
              <a:cs typeface="Arial" charset="0"/>
            </a:endParaRPr>
          </a:p>
        </p:txBody>
      </p:sp>
      <p:sp>
        <p:nvSpPr>
          <p:cNvPr id="2" name="TextBox 1"/>
          <p:cNvSpPr txBox="1"/>
          <p:nvPr userDrawn="1"/>
        </p:nvSpPr>
        <p:spPr>
          <a:xfrm>
            <a:off x="11919007" y="7434414"/>
            <a:ext cx="562553" cy="244170"/>
          </a:xfrm>
          <a:prstGeom prst="rect">
            <a:avLst/>
          </a:prstGeom>
          <a:noFill/>
        </p:spPr>
        <p:txBody>
          <a:bodyPr wrap="square" lIns="98755" tIns="49378" rIns="98755" bIns="49378" rtlCol="0" anchor="ctr">
            <a:spAutoFit/>
          </a:bodyPr>
          <a:lstStyle/>
          <a:p>
            <a:pPr algn="r"/>
            <a:fld id="{1B00944E-8AD3-406E-BAD4-B41779E1157C}" type="slidenum">
              <a:rPr lang="en-US" sz="900" kern="1200" smtClean="0">
                <a:solidFill>
                  <a:schemeClr val="bg1"/>
                </a:solidFill>
                <a:latin typeface="AvenirNext LT Com Regular" pitchFamily="34" charset="0"/>
                <a:ea typeface="+mn-ea"/>
                <a:cs typeface="Arial" charset="0"/>
              </a:rPr>
              <a:pPr algn="r"/>
              <a:t>‹#›</a:t>
            </a:fld>
            <a:endParaRPr lang="en-US" sz="900" kern="1200" dirty="0">
              <a:solidFill>
                <a:schemeClr val="bg1"/>
              </a:solidFill>
              <a:latin typeface="AvenirNext LT Com Regular" pitchFamily="34" charset="0"/>
              <a:ea typeface="+mn-ea"/>
              <a:cs typeface="Arial" charset="0"/>
            </a:endParaRPr>
          </a:p>
        </p:txBody>
      </p:sp>
      <p:sp>
        <p:nvSpPr>
          <p:cNvPr id="7" name="Text Box 3"/>
          <p:cNvSpPr txBox="1">
            <a:spLocks noChangeArrowheads="1"/>
          </p:cNvSpPr>
          <p:nvPr userDrawn="1"/>
        </p:nvSpPr>
        <p:spPr bwMode="auto">
          <a:xfrm>
            <a:off x="217541" y="7441870"/>
            <a:ext cx="2795349" cy="244170"/>
          </a:xfrm>
          <a:prstGeom prst="rect">
            <a:avLst/>
          </a:prstGeom>
          <a:noFill/>
          <a:ln>
            <a:noFill/>
          </a:ln>
          <a:effectLst/>
          <a:extLst>
            <a:ext uri="{909E8E84-426E-40dd-AFC4-6F175D3DCCD1}">
              <a14:hiddenFill xmlns:a14="http://schemas.microsoft.com/office/drawing/2010/main" xmlns="">
                <a:solidFill>
                  <a:srgbClr val="009AD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8755" tIns="49378" rIns="98755" bIns="49378" anchor="b">
            <a:spAutoFit/>
          </a:bodyPr>
          <a:lstStyle>
            <a:lvl1pPr eaLnBrk="0" hangingPunct="0">
              <a:defRPr>
                <a:solidFill>
                  <a:schemeClr val="tx1"/>
                </a:solidFill>
                <a:latin typeface="AvenirNext LT Com Regular" panose="020B0503020202020204" pitchFamily="34" charset="0"/>
                <a:cs typeface="Arial" panose="020B0604020202020204" pitchFamily="34" charset="0"/>
              </a:defRPr>
            </a:lvl1pPr>
            <a:lvl2pPr marL="742950" indent="-285750" eaLnBrk="0" hangingPunct="0">
              <a:defRPr>
                <a:solidFill>
                  <a:schemeClr val="tx1"/>
                </a:solidFill>
                <a:latin typeface="AvenirNext LT Com Regular" panose="020B0503020202020204" pitchFamily="34" charset="0"/>
                <a:cs typeface="Arial" panose="020B0604020202020204" pitchFamily="34" charset="0"/>
              </a:defRPr>
            </a:lvl2pPr>
            <a:lvl3pPr marL="1143000" indent="-228600" eaLnBrk="0" hangingPunct="0">
              <a:defRPr>
                <a:solidFill>
                  <a:schemeClr val="tx1"/>
                </a:solidFill>
                <a:latin typeface="AvenirNext LT Com Regular" panose="020B0503020202020204" pitchFamily="34" charset="0"/>
                <a:cs typeface="Arial" panose="020B0604020202020204" pitchFamily="34" charset="0"/>
              </a:defRPr>
            </a:lvl3pPr>
            <a:lvl4pPr marL="1600200" indent="-228600" eaLnBrk="0" hangingPunct="0">
              <a:defRPr>
                <a:solidFill>
                  <a:schemeClr val="tx1"/>
                </a:solidFill>
                <a:latin typeface="AvenirNext LT Com Regular" panose="020B0503020202020204" pitchFamily="34" charset="0"/>
                <a:cs typeface="Arial" panose="020B0604020202020204" pitchFamily="34" charset="0"/>
              </a:defRPr>
            </a:lvl4pPr>
            <a:lvl5pPr marL="2057400" indent="-228600" eaLnBrk="0" hangingPunct="0">
              <a:defRPr>
                <a:solidFill>
                  <a:schemeClr val="tx1"/>
                </a:solidFill>
                <a:latin typeface="AvenirNext LT Com Regular" panose="020B0503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eaLnBrk="1" hangingPunct="1">
              <a:spcBef>
                <a:spcPct val="50000"/>
              </a:spcBef>
            </a:pPr>
            <a:r>
              <a:rPr lang="en-US" altLang="en-US" sz="900" dirty="0">
                <a:solidFill>
                  <a:srgbClr val="FFFFFF"/>
                </a:solidFill>
                <a:latin typeface="+mn-lt"/>
              </a:rPr>
              <a:t>© </a:t>
            </a:r>
            <a:r>
              <a:rPr lang="en-US" altLang="en-US" sz="900" dirty="0" smtClean="0">
                <a:solidFill>
                  <a:srgbClr val="FFFFFF"/>
                </a:solidFill>
                <a:latin typeface="+mn-lt"/>
              </a:rPr>
              <a:t>American </a:t>
            </a:r>
            <a:r>
              <a:rPr lang="en-US" altLang="en-US" sz="900" dirty="0">
                <a:solidFill>
                  <a:srgbClr val="FFFFFF"/>
                </a:solidFill>
                <a:latin typeface="+mn-lt"/>
              </a:rPr>
              <a:t>Funds Distributors, Inc.</a:t>
            </a:r>
          </a:p>
        </p:txBody>
      </p:sp>
    </p:spTree>
    <p:extLst>
      <p:ext uri="{BB962C8B-B14F-4D97-AF65-F5344CB8AC3E}">
        <p14:creationId xmlns:p14="http://schemas.microsoft.com/office/powerpoint/2010/main" val="2160348507"/>
      </p:ext>
    </p:extLst>
  </p:cSld>
  <p:clrMap bg1="lt1" tx1="dk1" bg2="lt2" tx2="dk2" accent1="accent1" accent2="accent2" accent3="accent3" accent4="accent4" accent5="accent5" accent6="accent6" hlink="hlink" folHlink="folHlink"/>
  <p:sldLayoutIdLst>
    <p:sldLayoutId id="2147483702" r:id="rId1"/>
    <p:sldLayoutId id="2147483688" r:id="rId2"/>
    <p:sldLayoutId id="2147483690" r:id="rId3"/>
    <p:sldLayoutId id="2147483691" r:id="rId4"/>
    <p:sldLayoutId id="2147483692" r:id="rId5"/>
    <p:sldLayoutId id="2147483693" r:id="rId6"/>
    <p:sldLayoutId id="2147483701"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2600" b="1">
          <a:solidFill>
            <a:srgbClr val="009ADF"/>
          </a:solidFill>
          <a:latin typeface="AvenirNext LT Com Medium" pitchFamily="34" charset="0"/>
          <a:ea typeface="+mj-ea"/>
          <a:cs typeface="+mj-cs"/>
        </a:defRPr>
      </a:lvl1pPr>
      <a:lvl2pPr algn="l" rtl="0" eaLnBrk="1" fontAlgn="base" hangingPunct="1">
        <a:spcBef>
          <a:spcPct val="0"/>
        </a:spcBef>
        <a:spcAft>
          <a:spcPct val="0"/>
        </a:spcAft>
        <a:defRPr sz="2600" b="1">
          <a:solidFill>
            <a:srgbClr val="009ADF"/>
          </a:solidFill>
          <a:latin typeface="AvenirNext LT Pro Medium" pitchFamily="34" charset="0"/>
          <a:cs typeface="Arial" charset="0"/>
        </a:defRPr>
      </a:lvl2pPr>
      <a:lvl3pPr algn="l" rtl="0" eaLnBrk="1" fontAlgn="base" hangingPunct="1">
        <a:spcBef>
          <a:spcPct val="0"/>
        </a:spcBef>
        <a:spcAft>
          <a:spcPct val="0"/>
        </a:spcAft>
        <a:defRPr sz="2600" b="1">
          <a:solidFill>
            <a:srgbClr val="009ADF"/>
          </a:solidFill>
          <a:latin typeface="AvenirNext LT Pro Medium" pitchFamily="34" charset="0"/>
          <a:cs typeface="Arial" charset="0"/>
        </a:defRPr>
      </a:lvl3pPr>
      <a:lvl4pPr algn="l" rtl="0" eaLnBrk="1" fontAlgn="base" hangingPunct="1">
        <a:spcBef>
          <a:spcPct val="0"/>
        </a:spcBef>
        <a:spcAft>
          <a:spcPct val="0"/>
        </a:spcAft>
        <a:defRPr sz="2600" b="1">
          <a:solidFill>
            <a:srgbClr val="009ADF"/>
          </a:solidFill>
          <a:latin typeface="AvenirNext LT Pro Medium" pitchFamily="34" charset="0"/>
          <a:cs typeface="Arial" charset="0"/>
        </a:defRPr>
      </a:lvl4pPr>
      <a:lvl5pPr algn="l" rtl="0" eaLnBrk="1" fontAlgn="base" hangingPunct="1">
        <a:spcBef>
          <a:spcPct val="0"/>
        </a:spcBef>
        <a:spcAft>
          <a:spcPct val="0"/>
        </a:spcAft>
        <a:defRPr sz="2600" b="1">
          <a:solidFill>
            <a:srgbClr val="009ADF"/>
          </a:solidFill>
          <a:latin typeface="AvenirNext LT Pro Medium" pitchFamily="34" charset="0"/>
          <a:cs typeface="Arial" charset="0"/>
        </a:defRPr>
      </a:lvl5pPr>
      <a:lvl6pPr marL="493776" algn="l" rtl="0" eaLnBrk="1" fontAlgn="base" hangingPunct="1">
        <a:spcBef>
          <a:spcPct val="0"/>
        </a:spcBef>
        <a:spcAft>
          <a:spcPct val="0"/>
        </a:spcAft>
        <a:defRPr sz="2600" b="1">
          <a:solidFill>
            <a:srgbClr val="009ADF"/>
          </a:solidFill>
          <a:latin typeface="AvenirNext LT Pro Medium" pitchFamily="34" charset="0"/>
          <a:cs typeface="Arial" charset="0"/>
        </a:defRPr>
      </a:lvl6pPr>
      <a:lvl7pPr marL="987552" algn="l" rtl="0" eaLnBrk="1" fontAlgn="base" hangingPunct="1">
        <a:spcBef>
          <a:spcPct val="0"/>
        </a:spcBef>
        <a:spcAft>
          <a:spcPct val="0"/>
        </a:spcAft>
        <a:defRPr sz="2600" b="1">
          <a:solidFill>
            <a:srgbClr val="009ADF"/>
          </a:solidFill>
          <a:latin typeface="AvenirNext LT Pro Medium" pitchFamily="34" charset="0"/>
          <a:cs typeface="Arial" charset="0"/>
        </a:defRPr>
      </a:lvl7pPr>
      <a:lvl8pPr marL="1481328" algn="l" rtl="0" eaLnBrk="1" fontAlgn="base" hangingPunct="1">
        <a:spcBef>
          <a:spcPct val="0"/>
        </a:spcBef>
        <a:spcAft>
          <a:spcPct val="0"/>
        </a:spcAft>
        <a:defRPr sz="2600" b="1">
          <a:solidFill>
            <a:srgbClr val="009ADF"/>
          </a:solidFill>
          <a:latin typeface="AvenirNext LT Pro Medium" pitchFamily="34" charset="0"/>
          <a:cs typeface="Arial" charset="0"/>
        </a:defRPr>
      </a:lvl8pPr>
      <a:lvl9pPr marL="1975104" algn="l" rtl="0" eaLnBrk="1" fontAlgn="base" hangingPunct="1">
        <a:spcBef>
          <a:spcPct val="0"/>
        </a:spcBef>
        <a:spcAft>
          <a:spcPct val="0"/>
        </a:spcAft>
        <a:defRPr sz="2600" b="1">
          <a:solidFill>
            <a:srgbClr val="009ADF"/>
          </a:solidFill>
          <a:latin typeface="AvenirNext LT Pro Medium" pitchFamily="34" charset="0"/>
          <a:cs typeface="Arial" charset="0"/>
        </a:defRPr>
      </a:lvl9pPr>
    </p:titleStyle>
    <p:bodyStyle>
      <a:lvl1pPr marL="197510" indent="-197510" algn="l" rtl="0" eaLnBrk="1" fontAlgn="base" hangingPunct="1">
        <a:spcBef>
          <a:spcPts val="648"/>
        </a:spcBef>
        <a:spcAft>
          <a:spcPct val="0"/>
        </a:spcAft>
        <a:buClr>
          <a:schemeClr val="bg2"/>
        </a:buClr>
        <a:buFont typeface="Arial" panose="020B0604020202020204" pitchFamily="34" charset="0"/>
        <a:buChar char="•"/>
        <a:defRPr sz="1700">
          <a:solidFill>
            <a:schemeClr val="tx1"/>
          </a:solidFill>
          <a:latin typeface="AvenirNext LT Com Regular" pitchFamily="34" charset="0"/>
          <a:ea typeface="+mn-ea"/>
          <a:cs typeface="+mn-cs"/>
        </a:defRPr>
      </a:lvl1pPr>
      <a:lvl2pPr marL="395021" indent="-197510" algn="l" rtl="0" eaLnBrk="1" fontAlgn="base" hangingPunct="1">
        <a:spcBef>
          <a:spcPts val="648"/>
        </a:spcBef>
        <a:spcAft>
          <a:spcPct val="0"/>
        </a:spcAft>
        <a:buClr>
          <a:schemeClr val="bg2"/>
        </a:buClr>
        <a:buFont typeface="Arial" panose="020B0604020202020204" pitchFamily="34" charset="0"/>
        <a:buChar char="•"/>
        <a:defRPr sz="1700">
          <a:solidFill>
            <a:schemeClr val="tx1"/>
          </a:solidFill>
          <a:latin typeface="AvenirNext LT Com Regular" pitchFamily="34" charset="0"/>
          <a:cs typeface="+mn-cs"/>
        </a:defRPr>
      </a:lvl2pPr>
      <a:lvl3pPr marL="592531" indent="-197510" algn="l" rtl="0" eaLnBrk="1" fontAlgn="base" hangingPunct="1">
        <a:spcBef>
          <a:spcPts val="648"/>
        </a:spcBef>
        <a:spcAft>
          <a:spcPct val="0"/>
        </a:spcAft>
        <a:buClr>
          <a:schemeClr val="bg2"/>
        </a:buClr>
        <a:buFont typeface="Arial" panose="020B0604020202020204" pitchFamily="34" charset="0"/>
        <a:buChar char="•"/>
        <a:defRPr sz="1700">
          <a:solidFill>
            <a:schemeClr val="tx1"/>
          </a:solidFill>
          <a:latin typeface="AvenirNext LT Com Regular" pitchFamily="34" charset="0"/>
          <a:cs typeface="+mn-cs"/>
        </a:defRPr>
      </a:lvl3pPr>
      <a:lvl4pPr marL="790042" indent="-197510" algn="l" rtl="0" eaLnBrk="1" fontAlgn="base" hangingPunct="1">
        <a:spcBef>
          <a:spcPts val="648"/>
        </a:spcBef>
        <a:spcAft>
          <a:spcPct val="0"/>
        </a:spcAft>
        <a:buClr>
          <a:schemeClr val="bg2"/>
        </a:buClr>
        <a:buFont typeface="Arial" panose="020B0604020202020204" pitchFamily="34" charset="0"/>
        <a:buChar char="•"/>
        <a:defRPr sz="1700">
          <a:solidFill>
            <a:schemeClr val="tx1"/>
          </a:solidFill>
          <a:latin typeface="AvenirNext LT Com Regular" pitchFamily="34" charset="0"/>
          <a:cs typeface="+mn-cs"/>
        </a:defRPr>
      </a:lvl4pPr>
      <a:lvl5pPr marL="987552" indent="-197510" algn="l" rtl="0" eaLnBrk="1" fontAlgn="base" hangingPunct="1">
        <a:spcBef>
          <a:spcPts val="648"/>
        </a:spcBef>
        <a:spcAft>
          <a:spcPct val="0"/>
        </a:spcAft>
        <a:buClr>
          <a:schemeClr val="bg2"/>
        </a:buClr>
        <a:buFont typeface="Arial" panose="020B0604020202020204" pitchFamily="34" charset="0"/>
        <a:buChar char="•"/>
        <a:defRPr sz="1700">
          <a:solidFill>
            <a:schemeClr val="tx1"/>
          </a:solidFill>
          <a:latin typeface="AvenirNext LT Com Regular" pitchFamily="34" charset="0"/>
          <a:cs typeface="+mn-cs"/>
        </a:defRPr>
      </a:lvl5pPr>
      <a:lvl6pPr marL="2715768" indent="-246888" algn="l" rtl="0" eaLnBrk="1" fontAlgn="base" hangingPunct="1">
        <a:spcBef>
          <a:spcPct val="50000"/>
        </a:spcBef>
        <a:spcAft>
          <a:spcPct val="0"/>
        </a:spcAft>
        <a:buChar char="»"/>
        <a:defRPr sz="1700">
          <a:solidFill>
            <a:schemeClr val="tx1"/>
          </a:solidFill>
          <a:latin typeface="+mn-lt"/>
          <a:cs typeface="+mn-cs"/>
        </a:defRPr>
      </a:lvl6pPr>
      <a:lvl7pPr marL="3209544" indent="-246888" algn="l" rtl="0" eaLnBrk="1" fontAlgn="base" hangingPunct="1">
        <a:spcBef>
          <a:spcPct val="50000"/>
        </a:spcBef>
        <a:spcAft>
          <a:spcPct val="0"/>
        </a:spcAft>
        <a:buChar char="»"/>
        <a:defRPr sz="1700">
          <a:solidFill>
            <a:schemeClr val="tx1"/>
          </a:solidFill>
          <a:latin typeface="+mn-lt"/>
          <a:cs typeface="+mn-cs"/>
        </a:defRPr>
      </a:lvl7pPr>
      <a:lvl8pPr marL="3703320" indent="-246888" algn="l" rtl="0" eaLnBrk="1" fontAlgn="base" hangingPunct="1">
        <a:spcBef>
          <a:spcPct val="50000"/>
        </a:spcBef>
        <a:spcAft>
          <a:spcPct val="0"/>
        </a:spcAft>
        <a:buChar char="»"/>
        <a:defRPr sz="1700">
          <a:solidFill>
            <a:schemeClr val="tx1"/>
          </a:solidFill>
          <a:latin typeface="+mn-lt"/>
          <a:cs typeface="+mn-cs"/>
        </a:defRPr>
      </a:lvl8pPr>
      <a:lvl9pPr marL="4197096" indent="-246888" algn="l" rtl="0" eaLnBrk="1" fontAlgn="base" hangingPunct="1">
        <a:spcBef>
          <a:spcPct val="50000"/>
        </a:spcBef>
        <a:spcAft>
          <a:spcPct val="0"/>
        </a:spcAft>
        <a:buChar char="»"/>
        <a:defRPr sz="1700">
          <a:solidFill>
            <a:schemeClr val="tx1"/>
          </a:solidFill>
          <a:latin typeface="+mn-lt"/>
          <a:cs typeface="+mn-cs"/>
        </a:defRPr>
      </a:lvl9pPr>
    </p:bodyStyle>
    <p:otherStyle>
      <a:defPPr>
        <a:defRPr lang="en-US"/>
      </a:defPPr>
      <a:lvl1pPr marL="0" algn="l" defTabSz="987552" rtl="0" eaLnBrk="1" latinLnBrk="0" hangingPunct="1">
        <a:defRPr sz="1900" kern="1200">
          <a:solidFill>
            <a:schemeClr val="tx1"/>
          </a:solidFill>
          <a:latin typeface="+mn-lt"/>
          <a:ea typeface="+mn-ea"/>
          <a:cs typeface="+mn-cs"/>
        </a:defRPr>
      </a:lvl1pPr>
      <a:lvl2pPr marL="493776" algn="l" defTabSz="987552" rtl="0" eaLnBrk="1" latinLnBrk="0" hangingPunct="1">
        <a:defRPr sz="1900" kern="1200">
          <a:solidFill>
            <a:schemeClr val="tx1"/>
          </a:solidFill>
          <a:latin typeface="+mn-lt"/>
          <a:ea typeface="+mn-ea"/>
          <a:cs typeface="+mn-cs"/>
        </a:defRPr>
      </a:lvl2pPr>
      <a:lvl3pPr marL="987552" algn="l" defTabSz="987552" rtl="0" eaLnBrk="1" latinLnBrk="0" hangingPunct="1">
        <a:defRPr sz="1900" kern="1200">
          <a:solidFill>
            <a:schemeClr val="tx1"/>
          </a:solidFill>
          <a:latin typeface="+mn-lt"/>
          <a:ea typeface="+mn-ea"/>
          <a:cs typeface="+mn-cs"/>
        </a:defRPr>
      </a:lvl3pPr>
      <a:lvl4pPr marL="1481328" algn="l" defTabSz="987552" rtl="0" eaLnBrk="1" latinLnBrk="0" hangingPunct="1">
        <a:defRPr sz="1900" kern="1200">
          <a:solidFill>
            <a:schemeClr val="tx1"/>
          </a:solidFill>
          <a:latin typeface="+mn-lt"/>
          <a:ea typeface="+mn-ea"/>
          <a:cs typeface="+mn-cs"/>
        </a:defRPr>
      </a:lvl4pPr>
      <a:lvl5pPr marL="1975104" algn="l" defTabSz="987552" rtl="0" eaLnBrk="1" latinLnBrk="0" hangingPunct="1">
        <a:defRPr sz="1900" kern="1200">
          <a:solidFill>
            <a:schemeClr val="tx1"/>
          </a:solidFill>
          <a:latin typeface="+mn-lt"/>
          <a:ea typeface="+mn-ea"/>
          <a:cs typeface="+mn-cs"/>
        </a:defRPr>
      </a:lvl5pPr>
      <a:lvl6pPr marL="2468880" algn="l" defTabSz="987552" rtl="0" eaLnBrk="1" latinLnBrk="0" hangingPunct="1">
        <a:defRPr sz="1900" kern="1200">
          <a:solidFill>
            <a:schemeClr val="tx1"/>
          </a:solidFill>
          <a:latin typeface="+mn-lt"/>
          <a:ea typeface="+mn-ea"/>
          <a:cs typeface="+mn-cs"/>
        </a:defRPr>
      </a:lvl6pPr>
      <a:lvl7pPr marL="2962656" algn="l" defTabSz="987552" rtl="0" eaLnBrk="1" latinLnBrk="0" hangingPunct="1">
        <a:defRPr sz="1900" kern="1200">
          <a:solidFill>
            <a:schemeClr val="tx1"/>
          </a:solidFill>
          <a:latin typeface="+mn-lt"/>
          <a:ea typeface="+mn-ea"/>
          <a:cs typeface="+mn-cs"/>
        </a:defRPr>
      </a:lvl7pPr>
      <a:lvl8pPr marL="3456432" algn="l" defTabSz="987552" rtl="0" eaLnBrk="1" latinLnBrk="0" hangingPunct="1">
        <a:defRPr sz="1900" kern="1200">
          <a:solidFill>
            <a:schemeClr val="tx1"/>
          </a:solidFill>
          <a:latin typeface="+mn-lt"/>
          <a:ea typeface="+mn-ea"/>
          <a:cs typeface="+mn-cs"/>
        </a:defRPr>
      </a:lvl8pPr>
      <a:lvl9pPr marL="3950208" algn="l" defTabSz="987552"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F26B43"/>
          </p15:clr>
        </p15:guide>
        <p15:guide id="2" pos="7488" userDrawn="1">
          <p15:clr>
            <a:srgbClr val="F26B43"/>
          </p15:clr>
        </p15:guide>
        <p15:guide id="3" pos="3840" userDrawn="1">
          <p15:clr>
            <a:srgbClr val="F26B43"/>
          </p15:clr>
        </p15:guide>
        <p15:guide id="4" pos="3696" userDrawn="1">
          <p15:clr>
            <a:srgbClr val="F26B43"/>
          </p15:clr>
        </p15:guide>
        <p15:guide id="5" pos="3984" userDrawn="1">
          <p15:clr>
            <a:srgbClr val="F26B43"/>
          </p15:clr>
        </p15:guide>
        <p15:guide id="6" orient="horz" pos="2160" userDrawn="1">
          <p15:clr>
            <a:srgbClr val="F26B43"/>
          </p15:clr>
        </p15:guide>
        <p15:guide id="7" orient="horz" pos="40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altLang="en-US" dirty="0"/>
              <a:t>Objective-based investing in a style-box world</a:t>
            </a:r>
            <a:br>
              <a:rPr lang="en-US" altLang="en-US" dirty="0"/>
            </a:br>
            <a:endParaRPr lang="en-US" altLang="en-US" dirty="0"/>
          </a:p>
          <a:p>
            <a:endParaRPr lang="en-US" altLang="en-US" dirty="0"/>
          </a:p>
        </p:txBody>
      </p:sp>
      <p:sp>
        <p:nvSpPr>
          <p:cNvPr id="4" name="Title 3"/>
          <p:cNvSpPr>
            <a:spLocks noGrp="1"/>
          </p:cNvSpPr>
          <p:nvPr>
            <p:ph type="ctrTitle"/>
          </p:nvPr>
        </p:nvSpPr>
        <p:spPr/>
        <p:txBody>
          <a:bodyPr/>
          <a:lstStyle/>
          <a:p>
            <a:r>
              <a:rPr lang="en-US" altLang="en-US" dirty="0"/>
              <a:t>Portfolio Construction</a:t>
            </a:r>
            <a:endParaRPr lang="en-US" dirty="0"/>
          </a:p>
        </p:txBody>
      </p:sp>
      <p:sp>
        <p:nvSpPr>
          <p:cNvPr id="6"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
        <p:nvSpPr>
          <p:cNvPr id="7" name="Hedge (bank)"/>
          <p:cNvSpPr txBox="1"/>
          <p:nvPr/>
        </p:nvSpPr>
        <p:spPr>
          <a:xfrm>
            <a:off x="409575" y="6815465"/>
            <a:ext cx="9744518" cy="537766"/>
          </a:xfrm>
          <a:prstGeom prst="rect">
            <a:avLst/>
          </a:prstGeom>
          <a:noFill/>
        </p:spPr>
        <p:txBody>
          <a:bodyPr wrap="square" lIns="0" tIns="0" rIns="0" bIns="0" rtlCol="0" anchor="b">
            <a:noAutofit/>
          </a:bodyPr>
          <a:lstStyle/>
          <a:p>
            <a:pPr>
              <a:spcAft>
                <a:spcPts val="600"/>
              </a:spcAft>
            </a:pPr>
            <a:r>
              <a:rPr lang="en-US" sz="1200" b="1" dirty="0">
                <a:solidFill>
                  <a:srgbClr val="FFFFFF"/>
                </a:solidFill>
              </a:rPr>
              <a:t>Figures are past results and are not predictive of results in future </a:t>
            </a:r>
            <a:r>
              <a:rPr lang="en-US" sz="1200" b="1" dirty="0" smtClean="0">
                <a:solidFill>
                  <a:srgbClr val="FFFFFF"/>
                </a:solidFill>
              </a:rPr>
              <a:t>periods.</a:t>
            </a:r>
          </a:p>
          <a:p>
            <a:pPr>
              <a:spcAft>
                <a:spcPts val="600"/>
              </a:spcAft>
            </a:pPr>
            <a:r>
              <a:rPr lang="en-US" sz="1200" b="1" dirty="0" smtClean="0">
                <a:solidFill>
                  <a:srgbClr val="FFFFFF"/>
                </a:solidFill>
              </a:rPr>
              <a:t>Investments </a:t>
            </a:r>
            <a:r>
              <a:rPr lang="en-US" sz="1200" b="1" dirty="0">
                <a:solidFill>
                  <a:srgbClr val="FFFFFF"/>
                </a:solidFill>
              </a:rPr>
              <a:t>are not FDIC-insured, nor are they deposits of or guaranteed by a bank or any other entity, so they may lose value.</a:t>
            </a:r>
          </a:p>
        </p:txBody>
      </p:sp>
    </p:spTree>
    <p:extLst>
      <p:ext uri="{BB962C8B-B14F-4D97-AF65-F5344CB8AC3E}">
        <p14:creationId xmlns:p14="http://schemas.microsoft.com/office/powerpoint/2010/main" val="360655442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98" y="260880"/>
            <a:ext cx="12146097" cy="518160"/>
          </a:xfrm>
        </p:spPr>
        <p:txBody>
          <a:bodyPr/>
          <a:lstStyle/>
          <a:p>
            <a:r>
              <a:rPr lang="en-US" dirty="0" smtClean="0"/>
              <a:t>Flexible American Funds have a record of superior returns…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493378761"/>
              </p:ext>
            </p:extLst>
          </p:nvPr>
        </p:nvGraphicFramePr>
        <p:xfrm>
          <a:off x="335598" y="1732430"/>
          <a:ext cx="6065202" cy="3868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700416428"/>
              </p:ext>
            </p:extLst>
          </p:nvPr>
        </p:nvGraphicFramePr>
        <p:xfrm>
          <a:off x="6260726" y="1693210"/>
          <a:ext cx="6220969" cy="396352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1905000" y="1981200"/>
            <a:ext cx="2438400" cy="584775"/>
          </a:xfrm>
          <a:prstGeom prst="rect">
            <a:avLst/>
          </a:prstGeom>
          <a:noFill/>
        </p:spPr>
        <p:txBody>
          <a:bodyPr wrap="square" rtlCol="0">
            <a:spAutoFit/>
          </a:bodyPr>
          <a:lstStyle/>
          <a:p>
            <a:r>
              <a:rPr lang="en-US" sz="1600" b="1" dirty="0" smtClean="0">
                <a:solidFill>
                  <a:schemeClr val="bg2"/>
                </a:solidFill>
              </a:rPr>
              <a:t>Capital World Growth and </a:t>
            </a:r>
            <a:r>
              <a:rPr lang="en-US" sz="1600" b="1" dirty="0">
                <a:solidFill>
                  <a:schemeClr val="bg2"/>
                </a:solidFill>
              </a:rPr>
              <a:t>Income Fund</a:t>
            </a:r>
          </a:p>
        </p:txBody>
      </p:sp>
      <p:sp>
        <p:nvSpPr>
          <p:cNvPr id="7" name="TextBox 6"/>
          <p:cNvSpPr txBox="1"/>
          <p:nvPr/>
        </p:nvSpPr>
        <p:spPr>
          <a:xfrm>
            <a:off x="4248150" y="1981200"/>
            <a:ext cx="1917325" cy="584775"/>
          </a:xfrm>
          <a:prstGeom prst="rect">
            <a:avLst/>
          </a:prstGeom>
          <a:noFill/>
        </p:spPr>
        <p:txBody>
          <a:bodyPr wrap="square" rtlCol="0">
            <a:spAutoFit/>
          </a:bodyPr>
          <a:lstStyle/>
          <a:p>
            <a:r>
              <a:rPr lang="en-US" sz="1600" b="1" dirty="0" smtClean="0">
                <a:solidFill>
                  <a:schemeClr val="bg2"/>
                </a:solidFill>
              </a:rPr>
              <a:t>New Perspective Fund</a:t>
            </a:r>
            <a:endParaRPr lang="en-US" sz="1600" b="1" dirty="0">
              <a:solidFill>
                <a:schemeClr val="bg2"/>
              </a:solidFill>
            </a:endParaRPr>
          </a:p>
        </p:txBody>
      </p:sp>
      <p:sp>
        <p:nvSpPr>
          <p:cNvPr id="8" name="TextBox 7"/>
          <p:cNvSpPr txBox="1"/>
          <p:nvPr/>
        </p:nvSpPr>
        <p:spPr>
          <a:xfrm>
            <a:off x="4750184" y="2481301"/>
            <a:ext cx="1600200" cy="584775"/>
          </a:xfrm>
          <a:prstGeom prst="rect">
            <a:avLst/>
          </a:prstGeom>
          <a:noFill/>
        </p:spPr>
        <p:txBody>
          <a:bodyPr wrap="square" rtlCol="0">
            <a:spAutoFit/>
          </a:bodyPr>
          <a:lstStyle/>
          <a:p>
            <a:r>
              <a:rPr lang="en-US" sz="1600" b="1" dirty="0" smtClean="0">
                <a:solidFill>
                  <a:schemeClr val="bg2"/>
                </a:solidFill>
              </a:rPr>
              <a:t>SMALLCAP World Fund</a:t>
            </a:r>
            <a:endParaRPr lang="en-US" sz="1600" b="1" dirty="0">
              <a:solidFill>
                <a:schemeClr val="bg2"/>
              </a:solidFill>
            </a:endParaRPr>
          </a:p>
        </p:txBody>
      </p:sp>
      <p:sp>
        <p:nvSpPr>
          <p:cNvPr id="9" name="TextBox 8"/>
          <p:cNvSpPr txBox="1"/>
          <p:nvPr/>
        </p:nvSpPr>
        <p:spPr>
          <a:xfrm>
            <a:off x="3811538" y="4164111"/>
            <a:ext cx="1600200" cy="338554"/>
          </a:xfrm>
          <a:prstGeom prst="rect">
            <a:avLst/>
          </a:prstGeom>
          <a:noFill/>
        </p:spPr>
        <p:txBody>
          <a:bodyPr wrap="square" rtlCol="0">
            <a:spAutoFit/>
          </a:bodyPr>
          <a:lstStyle/>
          <a:p>
            <a:r>
              <a:rPr lang="en-US" sz="1600" b="1" dirty="0" smtClean="0"/>
              <a:t>MSCI ACWI</a:t>
            </a:r>
            <a:endParaRPr lang="en-US" sz="1600" b="1" dirty="0"/>
          </a:p>
        </p:txBody>
      </p:sp>
      <p:sp>
        <p:nvSpPr>
          <p:cNvPr id="10" name="TextBox 9"/>
          <p:cNvSpPr txBox="1"/>
          <p:nvPr/>
        </p:nvSpPr>
        <p:spPr>
          <a:xfrm>
            <a:off x="3950084" y="3181350"/>
            <a:ext cx="1600200" cy="584775"/>
          </a:xfrm>
          <a:prstGeom prst="rect">
            <a:avLst/>
          </a:prstGeom>
          <a:noFill/>
        </p:spPr>
        <p:txBody>
          <a:bodyPr wrap="square" rtlCol="0">
            <a:spAutoFit/>
          </a:bodyPr>
          <a:lstStyle/>
          <a:p>
            <a:r>
              <a:rPr lang="en-US" sz="1600" b="1" dirty="0" smtClean="0"/>
              <a:t>MSCI ACWI Small Cap</a:t>
            </a:r>
            <a:endParaRPr lang="en-US" sz="1600" b="1" dirty="0"/>
          </a:p>
        </p:txBody>
      </p:sp>
      <p:sp>
        <p:nvSpPr>
          <p:cNvPr id="11" name="TextBox 10"/>
          <p:cNvSpPr txBox="1"/>
          <p:nvPr/>
        </p:nvSpPr>
        <p:spPr>
          <a:xfrm>
            <a:off x="7249788" y="2436291"/>
            <a:ext cx="2778413" cy="338554"/>
          </a:xfrm>
          <a:prstGeom prst="rect">
            <a:avLst/>
          </a:prstGeom>
          <a:noFill/>
        </p:spPr>
        <p:txBody>
          <a:bodyPr wrap="square" rtlCol="0">
            <a:spAutoFit/>
          </a:bodyPr>
          <a:lstStyle/>
          <a:p>
            <a:r>
              <a:rPr lang="en-US" sz="1600" b="1" dirty="0" smtClean="0">
                <a:solidFill>
                  <a:schemeClr val="bg2"/>
                </a:solidFill>
              </a:rPr>
              <a:t>American </a:t>
            </a:r>
            <a:r>
              <a:rPr lang="en-US" sz="1600" b="1" dirty="0">
                <a:solidFill>
                  <a:schemeClr val="bg2"/>
                </a:solidFill>
              </a:rPr>
              <a:t>Balanced Fund</a:t>
            </a:r>
          </a:p>
        </p:txBody>
      </p:sp>
      <p:sp>
        <p:nvSpPr>
          <p:cNvPr id="12" name="TextBox 11"/>
          <p:cNvSpPr txBox="1"/>
          <p:nvPr/>
        </p:nvSpPr>
        <p:spPr>
          <a:xfrm>
            <a:off x="9762892" y="2565975"/>
            <a:ext cx="1052494" cy="830997"/>
          </a:xfrm>
          <a:prstGeom prst="rect">
            <a:avLst/>
          </a:prstGeom>
          <a:noFill/>
        </p:spPr>
        <p:txBody>
          <a:bodyPr wrap="square" rtlCol="0">
            <a:spAutoFit/>
          </a:bodyPr>
          <a:lstStyle/>
          <a:p>
            <a:r>
              <a:rPr lang="en-US" sz="1600" b="1" dirty="0" smtClean="0">
                <a:solidFill>
                  <a:schemeClr val="bg2"/>
                </a:solidFill>
              </a:rPr>
              <a:t>Capital Income Builder</a:t>
            </a:r>
            <a:endParaRPr lang="en-US" sz="1600" b="1" dirty="0">
              <a:solidFill>
                <a:schemeClr val="bg2"/>
              </a:solidFill>
            </a:endParaRPr>
          </a:p>
        </p:txBody>
      </p:sp>
      <p:sp>
        <p:nvSpPr>
          <p:cNvPr id="13" name="TextBox 12"/>
          <p:cNvSpPr txBox="1"/>
          <p:nvPr/>
        </p:nvSpPr>
        <p:spPr>
          <a:xfrm>
            <a:off x="7220955" y="2775682"/>
            <a:ext cx="2790918" cy="338554"/>
          </a:xfrm>
          <a:prstGeom prst="rect">
            <a:avLst/>
          </a:prstGeom>
          <a:noFill/>
        </p:spPr>
        <p:txBody>
          <a:bodyPr wrap="square" rtlCol="0">
            <a:spAutoFit/>
          </a:bodyPr>
          <a:lstStyle/>
          <a:p>
            <a:r>
              <a:rPr lang="en-US" sz="1600" b="1" dirty="0" smtClean="0">
                <a:solidFill>
                  <a:schemeClr val="bg2"/>
                </a:solidFill>
              </a:rPr>
              <a:t>Income Fund of America</a:t>
            </a:r>
            <a:endParaRPr lang="en-US" sz="1600" b="1" dirty="0">
              <a:solidFill>
                <a:schemeClr val="bg2"/>
              </a:solidFill>
            </a:endParaRPr>
          </a:p>
        </p:txBody>
      </p:sp>
      <p:sp>
        <p:nvSpPr>
          <p:cNvPr id="14" name="TextBox 13"/>
          <p:cNvSpPr txBox="1"/>
          <p:nvPr/>
        </p:nvSpPr>
        <p:spPr>
          <a:xfrm>
            <a:off x="7589801" y="4307895"/>
            <a:ext cx="2045074" cy="338554"/>
          </a:xfrm>
          <a:prstGeom prst="rect">
            <a:avLst/>
          </a:prstGeom>
          <a:noFill/>
        </p:spPr>
        <p:txBody>
          <a:bodyPr wrap="square" rtlCol="0">
            <a:spAutoFit/>
          </a:bodyPr>
          <a:lstStyle/>
          <a:p>
            <a:r>
              <a:rPr lang="en-US" sz="1600" b="1" dirty="0" err="1" smtClean="0"/>
              <a:t>Bbg</a:t>
            </a:r>
            <a:r>
              <a:rPr lang="en-US" sz="1600" b="1" dirty="0" smtClean="0"/>
              <a:t> U.S. </a:t>
            </a:r>
            <a:r>
              <a:rPr lang="en-US" sz="1600" b="1" dirty="0" err="1" smtClean="0"/>
              <a:t>Agg</a:t>
            </a:r>
            <a:endParaRPr lang="en-US" sz="1600" b="1" dirty="0"/>
          </a:p>
        </p:txBody>
      </p:sp>
      <p:sp>
        <p:nvSpPr>
          <p:cNvPr id="15" name="TextBox 14"/>
          <p:cNvSpPr txBox="1"/>
          <p:nvPr/>
        </p:nvSpPr>
        <p:spPr>
          <a:xfrm>
            <a:off x="10718851" y="3181350"/>
            <a:ext cx="1038370" cy="339870"/>
          </a:xfrm>
          <a:prstGeom prst="rect">
            <a:avLst/>
          </a:prstGeom>
          <a:noFill/>
        </p:spPr>
        <p:txBody>
          <a:bodyPr wrap="square" rtlCol="0">
            <a:spAutoFit/>
          </a:bodyPr>
          <a:lstStyle/>
          <a:p>
            <a:r>
              <a:rPr lang="en-US" sz="1600" b="1" dirty="0" smtClean="0"/>
              <a:t>S&amp;P 500</a:t>
            </a:r>
            <a:endParaRPr lang="en-US" sz="1600" b="1" dirty="0"/>
          </a:p>
        </p:txBody>
      </p:sp>
      <p:sp>
        <p:nvSpPr>
          <p:cNvPr id="16" name="TextBox 15"/>
          <p:cNvSpPr txBox="1"/>
          <p:nvPr/>
        </p:nvSpPr>
        <p:spPr>
          <a:xfrm>
            <a:off x="8709510" y="3203754"/>
            <a:ext cx="2528526" cy="584775"/>
          </a:xfrm>
          <a:prstGeom prst="rect">
            <a:avLst/>
          </a:prstGeom>
          <a:noFill/>
        </p:spPr>
        <p:txBody>
          <a:bodyPr wrap="square" rtlCol="0">
            <a:spAutoFit/>
          </a:bodyPr>
          <a:lstStyle/>
          <a:p>
            <a:r>
              <a:rPr lang="en-US" sz="1600" b="1" dirty="0" smtClean="0"/>
              <a:t>60/40</a:t>
            </a:r>
          </a:p>
          <a:p>
            <a:r>
              <a:rPr lang="en-US" sz="1600" b="1" dirty="0" smtClean="0"/>
              <a:t>S&amp;P 500/</a:t>
            </a:r>
            <a:r>
              <a:rPr lang="en-US" sz="1600" b="1" dirty="0" err="1" smtClean="0"/>
              <a:t>Bbg</a:t>
            </a:r>
            <a:r>
              <a:rPr lang="en-US" sz="1600" b="1" dirty="0" smtClean="0"/>
              <a:t> US </a:t>
            </a:r>
            <a:r>
              <a:rPr lang="en-US" sz="1600" b="1" dirty="0" err="1" smtClean="0"/>
              <a:t>Agg</a:t>
            </a:r>
            <a:endParaRPr lang="en-US" sz="1600" b="1" dirty="0"/>
          </a:p>
        </p:txBody>
      </p:sp>
      <p:sp>
        <p:nvSpPr>
          <p:cNvPr id="17" name="TextBox 16"/>
          <p:cNvSpPr txBox="1"/>
          <p:nvPr/>
        </p:nvSpPr>
        <p:spPr>
          <a:xfrm>
            <a:off x="9147823" y="3840463"/>
            <a:ext cx="2929875" cy="584775"/>
          </a:xfrm>
          <a:prstGeom prst="rect">
            <a:avLst/>
          </a:prstGeom>
          <a:noFill/>
        </p:spPr>
        <p:txBody>
          <a:bodyPr wrap="square" rtlCol="0">
            <a:spAutoFit/>
          </a:bodyPr>
          <a:lstStyle/>
          <a:p>
            <a:r>
              <a:rPr lang="en-US" sz="1600" b="1" dirty="0" smtClean="0"/>
              <a:t>70/30</a:t>
            </a:r>
          </a:p>
          <a:p>
            <a:r>
              <a:rPr lang="en-US" sz="1600" b="1" dirty="0" smtClean="0"/>
              <a:t>MSCI ACWI/</a:t>
            </a:r>
            <a:r>
              <a:rPr lang="en-US" sz="1600" b="1" dirty="0" err="1" smtClean="0"/>
              <a:t>Bbg</a:t>
            </a:r>
            <a:r>
              <a:rPr lang="en-US" sz="1600" b="1" dirty="0" smtClean="0"/>
              <a:t> U.S. </a:t>
            </a:r>
            <a:r>
              <a:rPr lang="en-US" sz="1600" b="1" dirty="0" err="1" smtClean="0"/>
              <a:t>Agg</a:t>
            </a:r>
            <a:endParaRPr lang="en-US" sz="1600" b="1" dirty="0"/>
          </a:p>
        </p:txBody>
      </p:sp>
      <p:sp>
        <p:nvSpPr>
          <p:cNvPr id="18" name="Text Box 36"/>
          <p:cNvSpPr txBox="1">
            <a:spLocks noChangeArrowheads="1"/>
          </p:cNvSpPr>
          <p:nvPr/>
        </p:nvSpPr>
        <p:spPr bwMode="auto">
          <a:xfrm>
            <a:off x="537905" y="1125947"/>
            <a:ext cx="60895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a:lstStyle>
          <a:p>
            <a:pPr>
              <a:spcBef>
                <a:spcPct val="50000"/>
              </a:spcBef>
            </a:pPr>
            <a:r>
              <a:rPr lang="en-US" sz="1600" b="1" dirty="0" smtClean="0">
                <a:solidFill>
                  <a:schemeClr val="bg2"/>
                </a:solidFill>
              </a:rPr>
              <a:t>20 years ended December 31, 2016</a:t>
            </a:r>
            <a:endParaRPr lang="en-US" sz="1600" b="1" dirty="0">
              <a:solidFill>
                <a:schemeClr val="bg2"/>
              </a:solidFill>
            </a:endParaRPr>
          </a:p>
        </p:txBody>
      </p:sp>
      <p:sp>
        <p:nvSpPr>
          <p:cNvPr id="19" name="Text Box 36"/>
          <p:cNvSpPr txBox="1">
            <a:spLocks noChangeArrowheads="1"/>
          </p:cNvSpPr>
          <p:nvPr/>
        </p:nvSpPr>
        <p:spPr bwMode="auto">
          <a:xfrm>
            <a:off x="537906" y="1392596"/>
            <a:ext cx="60895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a:lstStyle>
          <a:p>
            <a:pPr>
              <a:spcBef>
                <a:spcPct val="50000"/>
              </a:spcBef>
            </a:pPr>
            <a:r>
              <a:rPr lang="en-US" sz="1600" b="1" dirty="0" smtClean="0">
                <a:solidFill>
                  <a:schemeClr val="bg2"/>
                </a:solidFill>
              </a:rPr>
              <a:t>Global equity funds</a:t>
            </a:r>
            <a:endParaRPr lang="en-US" sz="1600" b="1" dirty="0">
              <a:solidFill>
                <a:schemeClr val="bg2"/>
              </a:solidFill>
            </a:endParaRPr>
          </a:p>
        </p:txBody>
      </p:sp>
      <p:sp>
        <p:nvSpPr>
          <p:cNvPr id="20" name="Text Box 36"/>
          <p:cNvSpPr txBox="1">
            <a:spLocks noChangeArrowheads="1"/>
          </p:cNvSpPr>
          <p:nvPr/>
        </p:nvSpPr>
        <p:spPr bwMode="auto">
          <a:xfrm>
            <a:off x="6103047" y="1411568"/>
            <a:ext cx="4355403" cy="34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a:lstStyle>
          <a:p>
            <a:pPr>
              <a:spcBef>
                <a:spcPct val="50000"/>
              </a:spcBef>
            </a:pPr>
            <a:r>
              <a:rPr lang="en-US" sz="1600" b="1" dirty="0" smtClean="0">
                <a:solidFill>
                  <a:schemeClr val="bg2"/>
                </a:solidFill>
              </a:rPr>
              <a:t>Multi-asset funds</a:t>
            </a:r>
            <a:endParaRPr lang="en-US" sz="1600" b="1" dirty="0">
              <a:solidFill>
                <a:schemeClr val="bg2"/>
              </a:solidFill>
            </a:endParaRPr>
          </a:p>
        </p:txBody>
      </p:sp>
      <p:sp>
        <p:nvSpPr>
          <p:cNvPr id="21" name="Text Placeholder 4"/>
          <p:cNvSpPr>
            <a:spLocks noGrp="1"/>
          </p:cNvSpPr>
          <p:nvPr>
            <p:ph type="body" sz="quarter" idx="12"/>
          </p:nvPr>
        </p:nvSpPr>
        <p:spPr>
          <a:xfrm>
            <a:off x="681038" y="6793277"/>
            <a:ext cx="8581072" cy="268130"/>
          </a:xfrm>
        </p:spPr>
        <p:txBody>
          <a:bodyPr anchor="b"/>
          <a:lstStyle/>
          <a:p>
            <a:r>
              <a:rPr lang="en-US" dirty="0" smtClean="0"/>
              <a:t>* Data based on R-6 share class. </a:t>
            </a:r>
            <a:endParaRPr lang="en-US" dirty="0"/>
          </a:p>
        </p:txBody>
      </p:sp>
      <p:cxnSp>
        <p:nvCxnSpPr>
          <p:cNvPr id="22" name="Straight Connector 21"/>
          <p:cNvCxnSpPr/>
          <p:nvPr/>
        </p:nvCxnSpPr>
        <p:spPr>
          <a:xfrm>
            <a:off x="537906" y="1723219"/>
            <a:ext cx="3383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50933" y="1723219"/>
            <a:ext cx="338394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95558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disciplined flexibility </a:t>
            </a:r>
            <a:endParaRPr lang="en-US" dirty="0"/>
          </a:p>
        </p:txBody>
      </p:sp>
      <p:pic>
        <p:nvPicPr>
          <p:cNvPr id="1026" name="Picture 2" descr="Flexible funds focused on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94" y="1189639"/>
            <a:ext cx="8724900" cy="5238750"/>
          </a:xfrm>
          <a:prstGeom prst="rect">
            <a:avLst/>
          </a:prstGeom>
          <a:noFill/>
          <a:extLst>
            <a:ext uri="{909E8E84-426E-40DD-AFC4-6F175D3DCCD1}">
              <a14:hiddenFill xmlns:a14="http://schemas.microsoft.com/office/drawing/2010/main">
                <a:solidFill>
                  <a:srgbClr val="FFFFFF"/>
                </a:solidFill>
              </a14:hiddenFill>
            </a:ext>
          </a:extLst>
        </p:spPr>
      </p:pic>
      <p:sp>
        <p:nvSpPr>
          <p:cNvPr id="4"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5842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48" y="260880"/>
            <a:ext cx="12923202" cy="899939"/>
          </a:xfrm>
        </p:spPr>
        <p:txBody>
          <a:bodyPr/>
          <a:lstStyle/>
          <a:p>
            <a:r>
              <a:rPr lang="en-US" dirty="0" smtClean="0"/>
              <a:t>Objective-based investing can complement traditional portfolio construction</a:t>
            </a:r>
            <a:endParaRPr lang="en-US" dirty="0"/>
          </a:p>
        </p:txBody>
      </p:sp>
      <p:sp>
        <p:nvSpPr>
          <p:cNvPr id="7" name="Rectangle 6"/>
          <p:cNvSpPr/>
          <p:nvPr/>
        </p:nvSpPr>
        <p:spPr>
          <a:xfrm>
            <a:off x="3314700" y="2066871"/>
            <a:ext cx="4139054" cy="1172384"/>
          </a:xfrm>
          <a:prstGeom prst="rect">
            <a:avLst/>
          </a:prstGeom>
          <a:solidFill>
            <a:srgbClr val="99D7F2"/>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100" b="1" i="0" u="none" strike="noStrike" kern="0" cap="none" spc="0" normalizeH="0" baseline="0" noProof="0" dirty="0" err="1" smtClean="0">
              <a:ln>
                <a:noFill/>
              </a:ln>
              <a:solidFill>
                <a:srgbClr val="FFFFFF"/>
              </a:solidFill>
              <a:effectLst/>
              <a:uLnTx/>
              <a:uFillTx/>
              <a:latin typeface="+mn-lt"/>
              <a:ea typeface="+mn-ea"/>
              <a:cs typeface="Arial"/>
            </a:endParaRPr>
          </a:p>
        </p:txBody>
      </p:sp>
      <p:sp>
        <p:nvSpPr>
          <p:cNvPr id="10" name="Rectangle 9"/>
          <p:cNvSpPr/>
          <p:nvPr/>
        </p:nvSpPr>
        <p:spPr>
          <a:xfrm>
            <a:off x="7656071" y="2066871"/>
            <a:ext cx="4139054" cy="1172384"/>
          </a:xfrm>
          <a:prstGeom prst="rect">
            <a:avLst/>
          </a:prstGeom>
          <a:solidFill>
            <a:srgbClr val="CAE1B9"/>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100" b="1" i="0" u="none" strike="noStrike" kern="0" cap="none" spc="0" normalizeH="0" baseline="0" noProof="0" dirty="0" err="1" smtClean="0">
              <a:ln>
                <a:noFill/>
              </a:ln>
              <a:solidFill>
                <a:srgbClr val="FFFFFF"/>
              </a:solidFill>
              <a:effectLst/>
              <a:uLnTx/>
              <a:uFillTx/>
              <a:latin typeface="+mn-lt"/>
              <a:ea typeface="+mn-ea"/>
              <a:cs typeface="Arial"/>
            </a:endParaRPr>
          </a:p>
        </p:txBody>
      </p:sp>
      <p:sp>
        <p:nvSpPr>
          <p:cNvPr id="11" name="Bullet text (black)"/>
          <p:cNvSpPr txBox="1">
            <a:spLocks noChangeArrowheads="1"/>
          </p:cNvSpPr>
          <p:nvPr/>
        </p:nvSpPr>
        <p:spPr bwMode="auto">
          <a:xfrm>
            <a:off x="3529584" y="2223671"/>
            <a:ext cx="413905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eaLnBrk="1" hangingPunct="1">
              <a:spcAft>
                <a:spcPts val="1175"/>
              </a:spcAft>
              <a:buNone/>
            </a:pPr>
            <a:r>
              <a:rPr lang="en-US" altLang="en-US" sz="1800" dirty="0" smtClean="0">
                <a:solidFill>
                  <a:srgbClr val="1E5AA0"/>
                </a:solidFill>
                <a:latin typeface="+mn-lt"/>
              </a:rPr>
              <a:t>Risk Measures</a:t>
            </a:r>
            <a:endParaRPr lang="en-US" altLang="en-US" sz="1800" dirty="0">
              <a:solidFill>
                <a:srgbClr val="1E5AA0"/>
              </a:solidFill>
              <a:latin typeface="+mn-lt"/>
            </a:endParaRPr>
          </a:p>
          <a:p>
            <a:pPr marL="0" indent="0" eaLnBrk="1" hangingPunct="1">
              <a:spcAft>
                <a:spcPts val="1175"/>
              </a:spcAft>
              <a:buNone/>
            </a:pPr>
            <a:r>
              <a:rPr lang="en-US" altLang="en-US" dirty="0" smtClean="0">
                <a:latin typeface="+mn-lt"/>
              </a:rPr>
              <a:t>Primarily standard deviation</a:t>
            </a:r>
            <a:endParaRPr lang="en-US" altLang="en-US" dirty="0">
              <a:latin typeface="+mn-lt"/>
            </a:endParaRPr>
          </a:p>
        </p:txBody>
      </p:sp>
      <p:sp>
        <p:nvSpPr>
          <p:cNvPr id="12" name="Text (white)"/>
          <p:cNvSpPr txBox="1">
            <a:spLocks noChangeArrowheads="1"/>
          </p:cNvSpPr>
          <p:nvPr/>
        </p:nvSpPr>
        <p:spPr bwMode="auto">
          <a:xfrm>
            <a:off x="813024" y="2983865"/>
            <a:ext cx="27981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Aft>
                <a:spcPct val="4000"/>
              </a:spcAft>
              <a:buFontTx/>
              <a:buNone/>
            </a:pPr>
            <a:r>
              <a:rPr lang="en-US" altLang="en-US" sz="2000" b="0" dirty="0" smtClean="0">
                <a:solidFill>
                  <a:srgbClr val="353535"/>
                </a:solidFill>
                <a:latin typeface="+mn-lt"/>
              </a:rPr>
              <a:t>Step 1:</a:t>
            </a:r>
            <a:endParaRPr lang="en-US" altLang="en-US" sz="2000" b="0" dirty="0">
              <a:solidFill>
                <a:srgbClr val="353535"/>
              </a:solidFill>
              <a:latin typeface="+mn-lt"/>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3105" r="41331"/>
          <a:stretch/>
        </p:blipFill>
        <p:spPr>
          <a:xfrm>
            <a:off x="1731132" y="1965920"/>
            <a:ext cx="961974" cy="906075"/>
          </a:xfrm>
          <a:prstGeom prst="rect">
            <a:avLst/>
          </a:prstGeom>
        </p:spPr>
      </p:pic>
      <p:sp>
        <p:nvSpPr>
          <p:cNvPr id="14" name="Rectangle 13"/>
          <p:cNvSpPr/>
          <p:nvPr/>
        </p:nvSpPr>
        <p:spPr>
          <a:xfrm>
            <a:off x="3314700" y="1283253"/>
            <a:ext cx="4139054" cy="736054"/>
          </a:xfrm>
          <a:prstGeom prst="rect">
            <a:avLst/>
          </a:prstGeom>
          <a:solidFill>
            <a:srgbClr val="009ADF"/>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100" b="1" i="0" u="none" strike="noStrike" kern="0" cap="none" spc="0" normalizeH="0" baseline="0" noProof="0" dirty="0" err="1" smtClean="0">
              <a:ln>
                <a:noFill/>
              </a:ln>
              <a:solidFill>
                <a:srgbClr val="FFFFFF"/>
              </a:solidFill>
              <a:effectLst/>
              <a:uLnTx/>
              <a:uFillTx/>
              <a:latin typeface="+mn-lt"/>
              <a:ea typeface="+mn-ea"/>
              <a:cs typeface="Arial"/>
            </a:endParaRPr>
          </a:p>
        </p:txBody>
      </p:sp>
      <p:sp>
        <p:nvSpPr>
          <p:cNvPr id="15" name="Rectangle 14"/>
          <p:cNvSpPr/>
          <p:nvPr/>
        </p:nvSpPr>
        <p:spPr>
          <a:xfrm>
            <a:off x="7656071" y="1283253"/>
            <a:ext cx="4139054" cy="736054"/>
          </a:xfrm>
          <a:prstGeom prst="rect">
            <a:avLst/>
          </a:prstGeom>
          <a:solidFill>
            <a:srgbClr val="008F45"/>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100" b="1" i="0" u="none" strike="noStrike" kern="0" cap="none" spc="0" normalizeH="0" baseline="0" noProof="0" dirty="0" err="1" smtClean="0">
              <a:ln>
                <a:noFill/>
              </a:ln>
              <a:solidFill>
                <a:srgbClr val="FFFFFF"/>
              </a:solidFill>
              <a:effectLst/>
              <a:uLnTx/>
              <a:uFillTx/>
              <a:latin typeface="+mn-lt"/>
              <a:ea typeface="+mn-ea"/>
              <a:cs typeface="Arial"/>
            </a:endParaRPr>
          </a:p>
        </p:txBody>
      </p:sp>
      <p:sp>
        <p:nvSpPr>
          <p:cNvPr id="16" name="Bullet text (black)"/>
          <p:cNvSpPr txBox="1">
            <a:spLocks noChangeArrowheads="1"/>
          </p:cNvSpPr>
          <p:nvPr/>
        </p:nvSpPr>
        <p:spPr bwMode="auto">
          <a:xfrm>
            <a:off x="3314700" y="1354195"/>
            <a:ext cx="41390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algn="ctr" eaLnBrk="1" hangingPunct="1">
              <a:spcAft>
                <a:spcPts val="1175"/>
              </a:spcAft>
              <a:buNone/>
            </a:pPr>
            <a:r>
              <a:rPr lang="en-US" altLang="en-US" sz="1800" dirty="0" smtClean="0">
                <a:solidFill>
                  <a:srgbClr val="FFFFFF"/>
                </a:solidFill>
                <a:latin typeface="+mn-lt"/>
              </a:rPr>
              <a:t>Traditional Portfolio </a:t>
            </a:r>
            <a:br>
              <a:rPr lang="en-US" altLang="en-US" sz="1800" dirty="0" smtClean="0">
                <a:solidFill>
                  <a:srgbClr val="FFFFFF"/>
                </a:solidFill>
                <a:latin typeface="+mn-lt"/>
              </a:rPr>
            </a:br>
            <a:r>
              <a:rPr lang="en-US" altLang="en-US" sz="1800" dirty="0" smtClean="0">
                <a:solidFill>
                  <a:srgbClr val="FFFFFF"/>
                </a:solidFill>
                <a:latin typeface="+mn-lt"/>
              </a:rPr>
              <a:t>Construction</a:t>
            </a:r>
            <a:endParaRPr lang="en-US" altLang="en-US" sz="1800" dirty="0">
              <a:solidFill>
                <a:srgbClr val="FFFFFF"/>
              </a:solidFill>
              <a:latin typeface="+mn-lt"/>
            </a:endParaRPr>
          </a:p>
        </p:txBody>
      </p:sp>
      <p:sp>
        <p:nvSpPr>
          <p:cNvPr id="17" name="Bullet text (black)"/>
          <p:cNvSpPr txBox="1">
            <a:spLocks noChangeArrowheads="1"/>
          </p:cNvSpPr>
          <p:nvPr/>
        </p:nvSpPr>
        <p:spPr bwMode="auto">
          <a:xfrm>
            <a:off x="7656071" y="1354195"/>
            <a:ext cx="41390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algn="ctr" eaLnBrk="1" hangingPunct="1">
              <a:spcAft>
                <a:spcPts val="1175"/>
              </a:spcAft>
              <a:buNone/>
            </a:pPr>
            <a:r>
              <a:rPr lang="en-US" altLang="en-US" sz="1800" dirty="0" smtClean="0">
                <a:solidFill>
                  <a:srgbClr val="FFFFFF"/>
                </a:solidFill>
                <a:latin typeface="+mn-lt"/>
              </a:rPr>
              <a:t>Objective-Based Portfolio </a:t>
            </a:r>
            <a:br>
              <a:rPr lang="en-US" altLang="en-US" sz="1800" dirty="0" smtClean="0">
                <a:solidFill>
                  <a:srgbClr val="FFFFFF"/>
                </a:solidFill>
                <a:latin typeface="+mn-lt"/>
              </a:rPr>
            </a:br>
            <a:r>
              <a:rPr lang="en-US" altLang="en-US" sz="1800" dirty="0" smtClean="0">
                <a:solidFill>
                  <a:srgbClr val="FFFFFF"/>
                </a:solidFill>
                <a:latin typeface="+mn-lt"/>
              </a:rPr>
              <a:t>Construction</a:t>
            </a:r>
            <a:endParaRPr lang="en-US" altLang="en-US" sz="1800" dirty="0">
              <a:solidFill>
                <a:srgbClr val="FFFFFF"/>
              </a:solidFill>
              <a:latin typeface="+mn-lt"/>
            </a:endParaRPr>
          </a:p>
        </p:txBody>
      </p:sp>
      <p:sp>
        <p:nvSpPr>
          <p:cNvPr id="18" name="Bullet text (black)"/>
          <p:cNvSpPr txBox="1">
            <a:spLocks noChangeArrowheads="1"/>
          </p:cNvSpPr>
          <p:nvPr/>
        </p:nvSpPr>
        <p:spPr bwMode="auto">
          <a:xfrm>
            <a:off x="7883522" y="2223671"/>
            <a:ext cx="37412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eaLnBrk="1" hangingPunct="1">
              <a:spcAft>
                <a:spcPts val="1175"/>
              </a:spcAft>
              <a:buNone/>
            </a:pPr>
            <a:r>
              <a:rPr lang="en-US" altLang="en-US" sz="1800" dirty="0" smtClean="0">
                <a:solidFill>
                  <a:srgbClr val="1E5AA0"/>
                </a:solidFill>
                <a:latin typeface="+mn-lt"/>
              </a:rPr>
              <a:t>Risk Measures</a:t>
            </a:r>
            <a:endParaRPr lang="en-US" altLang="en-US" sz="1800" dirty="0">
              <a:solidFill>
                <a:srgbClr val="1E5AA0"/>
              </a:solidFill>
              <a:latin typeface="+mn-lt"/>
            </a:endParaRPr>
          </a:p>
          <a:p>
            <a:pPr marL="0" indent="0" eaLnBrk="1" hangingPunct="1">
              <a:spcAft>
                <a:spcPts val="1175"/>
              </a:spcAft>
              <a:buNone/>
            </a:pPr>
            <a:r>
              <a:rPr lang="en-US" altLang="en-US" dirty="0" smtClean="0">
                <a:latin typeface="+mn-lt"/>
              </a:rPr>
              <a:t>Standard deviation, plus risks related to market events and investor behavior</a:t>
            </a:r>
            <a:endParaRPr lang="en-US" altLang="en-US" dirty="0">
              <a:latin typeface="+mn-lt"/>
            </a:endParaRPr>
          </a:p>
        </p:txBody>
      </p:sp>
      <p:sp>
        <p:nvSpPr>
          <p:cNvPr id="20" name="Rectangle 19"/>
          <p:cNvSpPr/>
          <p:nvPr/>
        </p:nvSpPr>
        <p:spPr>
          <a:xfrm>
            <a:off x="3314700" y="3310365"/>
            <a:ext cx="4139054" cy="2027610"/>
          </a:xfrm>
          <a:prstGeom prst="rect">
            <a:avLst/>
          </a:prstGeom>
          <a:solidFill>
            <a:srgbClr val="99D7F2"/>
          </a:solidFill>
          <a:ln w="25400" cap="flat" cmpd="sng" algn="ctr">
            <a:noFill/>
            <a:prstDash val="solid"/>
          </a:ln>
          <a:effectLst/>
        </p:spPr>
        <p:txBody>
          <a:bodyPr lIns="0" tIns="0" rIns="0" bIns="0" rtlCol="0" anchor="ctr"/>
          <a:lstStyle/>
          <a:p>
            <a:pPr algn="ctr" fontAlgn="base">
              <a:spcBef>
                <a:spcPct val="0"/>
              </a:spcBef>
              <a:spcAft>
                <a:spcPct val="0"/>
              </a:spcAft>
            </a:pPr>
            <a:endParaRPr lang="en-US" sz="1200" b="1" kern="0" dirty="0" err="1" smtClean="0">
              <a:solidFill>
                <a:srgbClr val="FFFFFF"/>
              </a:solidFill>
              <a:cs typeface="Arial"/>
            </a:endParaRPr>
          </a:p>
        </p:txBody>
      </p:sp>
      <p:sp>
        <p:nvSpPr>
          <p:cNvPr id="21" name="Rectangle 20"/>
          <p:cNvSpPr/>
          <p:nvPr/>
        </p:nvSpPr>
        <p:spPr>
          <a:xfrm>
            <a:off x="7656071" y="3310365"/>
            <a:ext cx="4139054" cy="2027610"/>
          </a:xfrm>
          <a:prstGeom prst="rect">
            <a:avLst/>
          </a:prstGeom>
          <a:solidFill>
            <a:srgbClr val="CAE1B9"/>
          </a:solidFill>
          <a:ln w="25400" cap="flat" cmpd="sng" algn="ctr">
            <a:noFill/>
            <a:prstDash val="solid"/>
          </a:ln>
          <a:effectLst/>
        </p:spPr>
        <p:txBody>
          <a:bodyPr lIns="0" tIns="0" rIns="0" bIns="0" rtlCol="0" anchor="ctr"/>
          <a:lstStyle/>
          <a:p>
            <a:pPr algn="ctr" fontAlgn="base">
              <a:spcBef>
                <a:spcPct val="0"/>
              </a:spcBef>
              <a:spcAft>
                <a:spcPct val="0"/>
              </a:spcAft>
            </a:pPr>
            <a:endParaRPr lang="en-US" sz="1200" b="1" kern="0" dirty="0" err="1" smtClean="0">
              <a:solidFill>
                <a:srgbClr val="FFFFFF"/>
              </a:solidFill>
              <a:cs typeface="Arial"/>
            </a:endParaRPr>
          </a:p>
        </p:txBody>
      </p:sp>
      <p:sp>
        <p:nvSpPr>
          <p:cNvPr id="22" name="Bullet text (black)"/>
          <p:cNvSpPr txBox="1">
            <a:spLocks noChangeArrowheads="1"/>
          </p:cNvSpPr>
          <p:nvPr/>
        </p:nvSpPr>
        <p:spPr bwMode="auto">
          <a:xfrm>
            <a:off x="3529584" y="3426307"/>
            <a:ext cx="392417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eaLnBrk="1" hangingPunct="1">
              <a:spcAft>
                <a:spcPts val="1175"/>
              </a:spcAft>
              <a:buFontTx/>
              <a:buNone/>
            </a:pPr>
            <a:r>
              <a:rPr lang="en-US" altLang="en-US" sz="1800" dirty="0" smtClean="0">
                <a:solidFill>
                  <a:srgbClr val="1E5AA0"/>
                </a:solidFill>
              </a:rPr>
              <a:t>Asset Allocation</a:t>
            </a:r>
            <a:endParaRPr lang="en-US" altLang="en-US" sz="1800" dirty="0">
              <a:solidFill>
                <a:srgbClr val="1E5AA0"/>
              </a:solidFill>
            </a:endParaRPr>
          </a:p>
          <a:p>
            <a:pPr marL="0" indent="0" eaLnBrk="1" hangingPunct="1">
              <a:spcAft>
                <a:spcPts val="1175"/>
              </a:spcAft>
              <a:buFontTx/>
              <a:buNone/>
            </a:pPr>
            <a:r>
              <a:rPr lang="en-US" altLang="en-US" dirty="0" smtClean="0"/>
              <a:t>Seeks exposures:</a:t>
            </a:r>
          </a:p>
          <a:p>
            <a:pPr eaLnBrk="1" hangingPunct="1">
              <a:spcAft>
                <a:spcPts val="1175"/>
              </a:spcAft>
            </a:pPr>
            <a:r>
              <a:rPr lang="en-US" altLang="en-US" dirty="0" smtClean="0"/>
              <a:t>Geography</a:t>
            </a:r>
          </a:p>
          <a:p>
            <a:pPr eaLnBrk="1" hangingPunct="1">
              <a:spcAft>
                <a:spcPts val="1175"/>
              </a:spcAft>
            </a:pPr>
            <a:r>
              <a:rPr lang="en-US" altLang="en-US" dirty="0" smtClean="0"/>
              <a:t>Style</a:t>
            </a:r>
          </a:p>
          <a:p>
            <a:pPr eaLnBrk="1" hangingPunct="1">
              <a:spcAft>
                <a:spcPts val="1175"/>
              </a:spcAft>
            </a:pPr>
            <a:r>
              <a:rPr lang="en-US" altLang="en-US" dirty="0" smtClean="0"/>
              <a:t>Market cap</a:t>
            </a:r>
            <a:endParaRPr lang="en-US" altLang="en-US" dirty="0"/>
          </a:p>
        </p:txBody>
      </p:sp>
      <p:sp>
        <p:nvSpPr>
          <p:cNvPr id="23" name="Text (white)"/>
          <p:cNvSpPr txBox="1">
            <a:spLocks noChangeArrowheads="1"/>
          </p:cNvSpPr>
          <p:nvPr/>
        </p:nvSpPr>
        <p:spPr bwMode="auto">
          <a:xfrm>
            <a:off x="813024" y="4666666"/>
            <a:ext cx="27981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Aft>
                <a:spcPct val="4000"/>
              </a:spcAft>
              <a:buFontTx/>
              <a:buNone/>
            </a:pPr>
            <a:r>
              <a:rPr lang="en-US" altLang="en-US" sz="2000" b="0" dirty="0" smtClean="0">
                <a:solidFill>
                  <a:srgbClr val="353535"/>
                </a:solidFill>
              </a:rPr>
              <a:t>Step 2:</a:t>
            </a:r>
            <a:endParaRPr lang="en-US" altLang="en-US" sz="2000" b="0" dirty="0">
              <a:solidFill>
                <a:srgbClr val="353535"/>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9836" y="3789038"/>
            <a:ext cx="924566" cy="906075"/>
          </a:xfrm>
          <a:prstGeom prst="rect">
            <a:avLst/>
          </a:prstGeom>
        </p:spPr>
      </p:pic>
      <p:sp>
        <p:nvSpPr>
          <p:cNvPr id="25" name="Bullet text (black)"/>
          <p:cNvSpPr txBox="1">
            <a:spLocks noChangeArrowheads="1"/>
          </p:cNvSpPr>
          <p:nvPr/>
        </p:nvSpPr>
        <p:spPr bwMode="auto">
          <a:xfrm>
            <a:off x="7900273" y="3397860"/>
            <a:ext cx="374121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eaLnBrk="1" hangingPunct="1">
              <a:spcAft>
                <a:spcPts val="1175"/>
              </a:spcAft>
              <a:buFontTx/>
              <a:buNone/>
            </a:pPr>
            <a:r>
              <a:rPr lang="en-US" altLang="en-US" sz="1800" dirty="0" smtClean="0">
                <a:solidFill>
                  <a:srgbClr val="1E5AA0"/>
                </a:solidFill>
              </a:rPr>
              <a:t>Asset Allocation</a:t>
            </a:r>
            <a:endParaRPr lang="en-US" altLang="en-US" sz="1800" dirty="0">
              <a:solidFill>
                <a:srgbClr val="1E5AA0"/>
              </a:solidFill>
            </a:endParaRPr>
          </a:p>
          <a:p>
            <a:pPr marL="0" indent="0" eaLnBrk="1" hangingPunct="1">
              <a:spcAft>
                <a:spcPts val="1175"/>
              </a:spcAft>
              <a:buFontTx/>
              <a:buNone/>
            </a:pPr>
            <a:r>
              <a:rPr lang="en-US" altLang="en-US" dirty="0"/>
              <a:t>Seeks outcomes:</a:t>
            </a:r>
          </a:p>
          <a:p>
            <a:pPr eaLnBrk="1" hangingPunct="1">
              <a:spcAft>
                <a:spcPts val="1175"/>
              </a:spcAft>
            </a:pPr>
            <a:r>
              <a:rPr lang="en-US" altLang="en-US" dirty="0" smtClean="0"/>
              <a:t>Growth</a:t>
            </a:r>
          </a:p>
          <a:p>
            <a:pPr eaLnBrk="1" hangingPunct="1">
              <a:spcAft>
                <a:spcPts val="1175"/>
              </a:spcAft>
            </a:pPr>
            <a:r>
              <a:rPr lang="en-US" altLang="en-US" dirty="0" smtClean="0"/>
              <a:t>Income</a:t>
            </a:r>
            <a:endParaRPr lang="en-US" altLang="en-US" dirty="0"/>
          </a:p>
          <a:p>
            <a:pPr eaLnBrk="1" hangingPunct="1">
              <a:spcAft>
                <a:spcPts val="1175"/>
              </a:spcAft>
            </a:pPr>
            <a:r>
              <a:rPr lang="en-US" altLang="en-US" dirty="0" smtClean="0"/>
              <a:t>Preservation</a:t>
            </a:r>
            <a:endParaRPr lang="en-US" altLang="en-US" dirty="0"/>
          </a:p>
        </p:txBody>
      </p:sp>
      <p:sp>
        <p:nvSpPr>
          <p:cNvPr id="27" name="Rectangle 26"/>
          <p:cNvSpPr/>
          <p:nvPr/>
        </p:nvSpPr>
        <p:spPr>
          <a:xfrm>
            <a:off x="3297948" y="5437337"/>
            <a:ext cx="4155805" cy="1571720"/>
          </a:xfrm>
          <a:prstGeom prst="rect">
            <a:avLst/>
          </a:prstGeom>
          <a:solidFill>
            <a:srgbClr val="99D7F2"/>
          </a:solidFill>
          <a:ln w="25400" cap="flat" cmpd="sng" algn="ctr">
            <a:noFill/>
            <a:prstDash val="solid"/>
          </a:ln>
          <a:effectLst/>
        </p:spPr>
        <p:txBody>
          <a:bodyPr lIns="0" tIns="0" rIns="0" bIns="0" rtlCol="0" anchor="ctr"/>
          <a:lstStyle/>
          <a:p>
            <a:pPr algn="ctr" fontAlgn="base">
              <a:spcBef>
                <a:spcPct val="0"/>
              </a:spcBef>
              <a:spcAft>
                <a:spcPct val="0"/>
              </a:spcAft>
            </a:pPr>
            <a:endParaRPr lang="en-US" sz="1100" b="1" kern="0" dirty="0" err="1" smtClean="0">
              <a:solidFill>
                <a:srgbClr val="FFFFFF"/>
              </a:solidFill>
              <a:cs typeface="Arial"/>
            </a:endParaRPr>
          </a:p>
        </p:txBody>
      </p:sp>
      <p:sp>
        <p:nvSpPr>
          <p:cNvPr id="28" name="Rectangle 27"/>
          <p:cNvSpPr/>
          <p:nvPr/>
        </p:nvSpPr>
        <p:spPr>
          <a:xfrm>
            <a:off x="7673327" y="5437337"/>
            <a:ext cx="4121798" cy="1601565"/>
          </a:xfrm>
          <a:prstGeom prst="rect">
            <a:avLst/>
          </a:prstGeom>
          <a:solidFill>
            <a:srgbClr val="CAE1B9"/>
          </a:solidFill>
          <a:ln w="25400" cap="flat" cmpd="sng" algn="ctr">
            <a:noFill/>
            <a:prstDash val="solid"/>
          </a:ln>
          <a:effectLst/>
        </p:spPr>
        <p:txBody>
          <a:bodyPr lIns="0" tIns="0" rIns="0" bIns="0" rtlCol="0" anchor="ctr"/>
          <a:lstStyle/>
          <a:p>
            <a:pPr algn="ctr" fontAlgn="base">
              <a:spcBef>
                <a:spcPct val="0"/>
              </a:spcBef>
              <a:spcAft>
                <a:spcPct val="0"/>
              </a:spcAft>
            </a:pPr>
            <a:endParaRPr lang="en-US" sz="1100" b="1" kern="0" dirty="0" err="1" smtClean="0">
              <a:solidFill>
                <a:srgbClr val="FFFFFF"/>
              </a:solidFill>
              <a:cs typeface="Arial"/>
            </a:endParaRPr>
          </a:p>
        </p:txBody>
      </p:sp>
      <p:sp>
        <p:nvSpPr>
          <p:cNvPr id="29" name="Bullet text (black)"/>
          <p:cNvSpPr txBox="1">
            <a:spLocks noChangeArrowheads="1"/>
          </p:cNvSpPr>
          <p:nvPr/>
        </p:nvSpPr>
        <p:spPr bwMode="auto">
          <a:xfrm>
            <a:off x="3491891" y="5478142"/>
            <a:ext cx="392417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eaLnBrk="1" hangingPunct="1">
              <a:spcAft>
                <a:spcPts val="1175"/>
              </a:spcAft>
              <a:buFontTx/>
              <a:buNone/>
            </a:pPr>
            <a:r>
              <a:rPr lang="en-US" altLang="en-US" sz="1800" dirty="0" smtClean="0">
                <a:solidFill>
                  <a:srgbClr val="1E5AA0"/>
                </a:solidFill>
              </a:rPr>
              <a:t>Success Metrics</a:t>
            </a:r>
            <a:endParaRPr lang="en-US" altLang="en-US" sz="1800" dirty="0">
              <a:solidFill>
                <a:srgbClr val="1E5AA0"/>
              </a:solidFill>
            </a:endParaRPr>
          </a:p>
          <a:p>
            <a:pPr eaLnBrk="1" hangingPunct="1">
              <a:spcAft>
                <a:spcPts val="1175"/>
              </a:spcAft>
            </a:pPr>
            <a:r>
              <a:rPr lang="en-US" altLang="en-US" dirty="0" smtClean="0"/>
              <a:t>Excess return compared to benchmark</a:t>
            </a:r>
            <a:endParaRPr lang="en-US" altLang="en-US" dirty="0"/>
          </a:p>
        </p:txBody>
      </p:sp>
      <p:sp>
        <p:nvSpPr>
          <p:cNvPr id="30" name="Text (white)"/>
          <p:cNvSpPr txBox="1">
            <a:spLocks noChangeArrowheads="1"/>
          </p:cNvSpPr>
          <p:nvPr/>
        </p:nvSpPr>
        <p:spPr bwMode="auto">
          <a:xfrm>
            <a:off x="813024" y="6470056"/>
            <a:ext cx="27981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Aft>
                <a:spcPct val="4000"/>
              </a:spcAft>
              <a:buFontTx/>
              <a:buNone/>
            </a:pPr>
            <a:r>
              <a:rPr lang="en-US" altLang="en-US" sz="2000" b="0" dirty="0" smtClean="0">
                <a:solidFill>
                  <a:srgbClr val="353535"/>
                </a:solidFill>
              </a:rPr>
              <a:t>Step 3:</a:t>
            </a:r>
            <a:endParaRPr lang="en-US" altLang="en-US" sz="2000" b="0" dirty="0">
              <a:solidFill>
                <a:srgbClr val="353535"/>
              </a:solidFill>
            </a:endParaRPr>
          </a:p>
        </p:txBody>
      </p:sp>
      <p:sp>
        <p:nvSpPr>
          <p:cNvPr id="31" name="Bullet text (black)"/>
          <p:cNvSpPr txBox="1">
            <a:spLocks noChangeArrowheads="1"/>
          </p:cNvSpPr>
          <p:nvPr/>
        </p:nvSpPr>
        <p:spPr bwMode="auto">
          <a:xfrm>
            <a:off x="7883522" y="5471255"/>
            <a:ext cx="374121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eaLnBrk="0" hangingPunct="0">
              <a:spcAft>
                <a:spcPct val="45000"/>
              </a:spcAft>
              <a:buChar char="•"/>
              <a:defRPr sz="1600" b="1">
                <a:solidFill>
                  <a:srgbClr val="000000"/>
                </a:solidFill>
                <a:latin typeface="AvenirNext LT Com Regular" pitchFamily="34" charset="0"/>
                <a:cs typeface="Arial" charset="0"/>
              </a:defRPr>
            </a:lvl1pPr>
            <a:lvl2pPr marL="800100" indent="-34290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257300" indent="-3429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marL="0" indent="0" eaLnBrk="1" hangingPunct="1">
              <a:spcAft>
                <a:spcPts val="1175"/>
              </a:spcAft>
              <a:buFontTx/>
              <a:buNone/>
            </a:pPr>
            <a:r>
              <a:rPr lang="en-US" altLang="en-US" sz="1800" dirty="0" smtClean="0">
                <a:solidFill>
                  <a:srgbClr val="1E5AA0"/>
                </a:solidFill>
              </a:rPr>
              <a:t>Success Metrics</a:t>
            </a:r>
            <a:endParaRPr lang="en-US" altLang="en-US" sz="1800" dirty="0">
              <a:solidFill>
                <a:srgbClr val="1E5AA0"/>
              </a:solidFill>
            </a:endParaRPr>
          </a:p>
          <a:p>
            <a:pPr eaLnBrk="1" hangingPunct="1">
              <a:spcAft>
                <a:spcPts val="1175"/>
              </a:spcAft>
            </a:pPr>
            <a:r>
              <a:rPr lang="en-US" altLang="en-US" dirty="0" smtClean="0"/>
              <a:t>Ending wealth</a:t>
            </a:r>
          </a:p>
          <a:p>
            <a:pPr eaLnBrk="1" hangingPunct="1">
              <a:spcAft>
                <a:spcPts val="1175"/>
              </a:spcAft>
            </a:pPr>
            <a:r>
              <a:rPr lang="en-US" altLang="en-US" dirty="0" smtClean="0"/>
              <a:t>Withdrawal support</a:t>
            </a:r>
          </a:p>
          <a:p>
            <a:pPr eaLnBrk="1" hangingPunct="1">
              <a:spcAft>
                <a:spcPts val="1175"/>
              </a:spcAft>
            </a:pPr>
            <a:r>
              <a:rPr lang="en-US" altLang="en-US" dirty="0" smtClean="0"/>
              <a:t>Wealth preservation</a:t>
            </a:r>
            <a:endParaRPr lang="en-US" altLang="en-US" dirty="0"/>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9095" y="5584432"/>
            <a:ext cx="986049" cy="821708"/>
          </a:xfrm>
          <a:prstGeom prst="rect">
            <a:avLst/>
          </a:prstGeom>
        </p:spPr>
      </p:pic>
      <p:sp>
        <p:nvSpPr>
          <p:cNvPr id="26"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18806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598" y="260880"/>
            <a:ext cx="12146097" cy="518160"/>
          </a:xfrm>
        </p:spPr>
        <p:txBody>
          <a:bodyPr/>
          <a:lstStyle/>
          <a:p>
            <a:r>
              <a:rPr lang="en-US" dirty="0" smtClean="0"/>
              <a:t>American Funds Investment Results</a:t>
            </a:r>
            <a:endParaRPr lang="en-US" dirty="0"/>
          </a:p>
        </p:txBody>
      </p:sp>
      <p:sp>
        <p:nvSpPr>
          <p:cNvPr id="5" name="Subtitle 4"/>
          <p:cNvSpPr>
            <a:spLocks noGrp="1"/>
          </p:cNvSpPr>
          <p:nvPr>
            <p:ph type="subTitle" idx="11"/>
          </p:nvPr>
        </p:nvSpPr>
        <p:spPr>
          <a:xfrm>
            <a:off x="335598" y="870509"/>
            <a:ext cx="12135917" cy="392108"/>
          </a:xfrm>
        </p:spPr>
        <p:txBody>
          <a:bodyPr/>
          <a:lstStyle/>
          <a:p>
            <a:r>
              <a:rPr lang="en-US" dirty="0"/>
              <a:t>Average Annual Total Returns for the Period Ending </a:t>
            </a:r>
            <a:r>
              <a:rPr lang="en-US" dirty="0" smtClean="0"/>
              <a:t>September 30, 2017</a:t>
            </a:r>
            <a:endParaRPr lang="en-US" dirty="0"/>
          </a:p>
        </p:txBody>
      </p:sp>
      <p:sp>
        <p:nvSpPr>
          <p:cNvPr id="6" name="Text Placeholder 5"/>
          <p:cNvSpPr>
            <a:spLocks noGrp="1"/>
          </p:cNvSpPr>
          <p:nvPr>
            <p:ph type="body" sz="quarter" idx="12"/>
          </p:nvPr>
        </p:nvSpPr>
        <p:spPr>
          <a:xfrm>
            <a:off x="335042" y="6422930"/>
            <a:ext cx="12146518" cy="919567"/>
          </a:xfrm>
        </p:spPr>
        <p:txBody>
          <a:bodyPr/>
          <a:lstStyle/>
          <a:p>
            <a:pPr>
              <a:spcBef>
                <a:spcPts val="216"/>
              </a:spcBef>
            </a:pPr>
            <a:r>
              <a:rPr lang="en-US" sz="850" dirty="0" smtClean="0"/>
              <a:t>Investment </a:t>
            </a:r>
            <a:r>
              <a:rPr lang="en-US" sz="850" dirty="0"/>
              <a:t>results assume all distributions are reinvested and reflect applicable fees and expenses. Expense ratios are as </a:t>
            </a:r>
            <a:r>
              <a:rPr lang="en-US" sz="850" dirty="0" smtClean="0"/>
              <a:t>of each </a:t>
            </a:r>
            <a:r>
              <a:rPr lang="en-US" sz="850" dirty="0"/>
              <a:t>fund’s prospectus available at the time of publication. When applicable, investment results reflect fee waivers and/or expense reimbursements, without which results would have been lower. Please see americanfunds.com for more information. </a:t>
            </a:r>
            <a:endParaRPr lang="en-US" sz="850" dirty="0" smtClean="0"/>
          </a:p>
          <a:p>
            <a:pPr>
              <a:spcBef>
                <a:spcPts val="216"/>
              </a:spcBef>
            </a:pPr>
            <a:r>
              <a:rPr lang="en-US" sz="850" dirty="0"/>
              <a:t>Class R-6 shares were first offered on May 1, 2009. Class R-6 share returns prior to the date of first sale are hypothetical based on Class A share returns without a sales charge, adjusted for typical estimated expenses. Please see each fund’s prospectus for more information on specific expenses. </a:t>
            </a:r>
          </a:p>
          <a:p>
            <a:pPr>
              <a:spcBef>
                <a:spcPts val="216"/>
              </a:spcBef>
            </a:pPr>
            <a:r>
              <a:rPr lang="en-US" sz="850" dirty="0"/>
              <a:t>We offer a range of share classes designed to meet the needs of retirement plan sponsors and participants. The different share classes incorporate varying levels of advisor compensation and service provider payments. Because Class R-6 shares do not include any recordkeeping payments, expenses are lower and results are higher. Other share classes that include recordkeeping costs have higher expenses and lower results than Class R-6</a:t>
            </a:r>
            <a:r>
              <a:rPr lang="en-US" sz="850" dirty="0" smtClean="0"/>
              <a:t>.</a:t>
            </a:r>
            <a:endParaRPr lang="en-US" sz="850" dirty="0"/>
          </a:p>
          <a:p>
            <a:pPr>
              <a:spcBef>
                <a:spcPts val="216"/>
              </a:spcBef>
            </a:pPr>
            <a:endParaRPr lang="en-US" dirty="0"/>
          </a:p>
        </p:txBody>
      </p:sp>
      <p:sp>
        <p:nvSpPr>
          <p:cNvPr id="7" name="TextBox 6"/>
          <p:cNvSpPr txBox="1"/>
          <p:nvPr/>
        </p:nvSpPr>
        <p:spPr>
          <a:xfrm>
            <a:off x="416052" y="1415205"/>
            <a:ext cx="11862816" cy="876214"/>
          </a:xfrm>
          <a:prstGeom prst="rect">
            <a:avLst/>
          </a:prstGeom>
          <a:noFill/>
        </p:spPr>
        <p:txBody>
          <a:bodyPr wrap="square" lIns="0" tIns="0" rIns="0" bIns="0" rtlCol="0">
            <a:noAutofit/>
          </a:bodyPr>
          <a:lstStyle/>
          <a:p>
            <a:pPr marL="0" lvl="1">
              <a:spcBef>
                <a:spcPts val="648"/>
              </a:spcBef>
            </a:pPr>
            <a:r>
              <a:rPr lang="en-US" sz="1200" b="1" kern="0" dirty="0">
                <a:latin typeface="+mn-lt"/>
              </a:rPr>
              <a:t>Figures shown are past results for Class </a:t>
            </a:r>
            <a:r>
              <a:rPr lang="en-US" sz="1200" b="1" kern="0" dirty="0" smtClean="0">
                <a:latin typeface="+mn-lt"/>
              </a:rPr>
              <a:t>R-6 </a:t>
            </a:r>
            <a:r>
              <a:rPr lang="en-US" sz="1200" b="1" kern="0" dirty="0">
                <a:latin typeface="+mn-lt"/>
              </a:rPr>
              <a:t>shares and are not predictive of results in future periods. Current and future results may be lower or higher than those shown. Share prices and returns will vary, so investors may lose money. Investing for short periods makes losses more likely. </a:t>
            </a:r>
            <a:r>
              <a:rPr lang="en-US" sz="1200" b="1" kern="0" dirty="0" smtClean="0">
                <a:latin typeface="+mn-lt"/>
              </a:rPr>
              <a:t>Funds results shown are at net asset value with all distributions reinvested. Class R shares do not pay an up-front or deferred sales charge. For </a:t>
            </a:r>
            <a:r>
              <a:rPr lang="en-US" sz="1200" b="1" kern="0" dirty="0">
                <a:latin typeface="+mn-lt"/>
              </a:rPr>
              <a:t>current information and month-end results, visit americanfunds.com.</a:t>
            </a:r>
          </a:p>
        </p:txBody>
      </p:sp>
      <p:graphicFrame>
        <p:nvGraphicFramePr>
          <p:cNvPr id="9" name="Table 8"/>
          <p:cNvGraphicFramePr>
            <a:graphicFrameLocks noGrp="1"/>
          </p:cNvGraphicFramePr>
          <p:nvPr>
            <p:extLst>
              <p:ext uri="{D42A27DB-BD31-4B8C-83A1-F6EECF244321}">
                <p14:modId xmlns:p14="http://schemas.microsoft.com/office/powerpoint/2010/main" val="1420480828"/>
              </p:ext>
            </p:extLst>
          </p:nvPr>
        </p:nvGraphicFramePr>
        <p:xfrm>
          <a:off x="416052" y="2444007"/>
          <a:ext cx="11713464" cy="2468880"/>
        </p:xfrm>
        <a:graphic>
          <a:graphicData uri="http://schemas.openxmlformats.org/drawingml/2006/table">
            <a:tbl>
              <a:tblPr>
                <a:tableStyleId>{5C22544A-7EE6-4342-B048-85BDC9FD1C3A}</a:tableStyleId>
              </a:tblPr>
              <a:tblGrid>
                <a:gridCol w="4785360"/>
                <a:gridCol w="1732026"/>
                <a:gridCol w="1732026"/>
                <a:gridCol w="1732026"/>
                <a:gridCol w="1732026"/>
              </a:tblGrid>
              <a:tr h="229880">
                <a:tc>
                  <a:txBody>
                    <a:bodyPr/>
                    <a:lstStyle/>
                    <a:p>
                      <a:r>
                        <a:rPr lang="en-US" sz="1200" b="1" i="0" dirty="0" smtClean="0">
                          <a:solidFill>
                            <a:schemeClr val="bg2"/>
                          </a:solidFill>
                          <a:latin typeface="AvenirNext LT Com Regular" panose="020B0503020202020204" pitchFamily="34" charset="0"/>
                          <a:cs typeface="AvenirNext LT Com Demi"/>
                        </a:rPr>
                        <a:t>Funds</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 Year</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5 Years</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10 Years</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Expense Ratio</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r>
              <a:tr h="229880">
                <a:tc>
                  <a:txBody>
                    <a:bodyPr/>
                    <a:lstStyle/>
                    <a:p>
                      <a:r>
                        <a:rPr lang="en-US" sz="1200" b="1" i="0" kern="1200" dirty="0" smtClean="0">
                          <a:solidFill>
                            <a:schemeClr val="bg2"/>
                          </a:solidFill>
                          <a:latin typeface="AvenirNext LT Com Regular" panose="020B0503020202020204" pitchFamily="34" charset="0"/>
                          <a:ea typeface="+mn-ea"/>
                          <a:cs typeface="AvenirNext LT Com Demi"/>
                        </a:rPr>
                        <a:t>Growth</a:t>
                      </a:r>
                      <a:endParaRPr lang="en-US" sz="1200" b="1" i="0" kern="1200" dirty="0">
                        <a:solidFill>
                          <a:schemeClr val="bg2"/>
                        </a:solidFill>
                        <a:latin typeface="AvenirNext LT Com Regular" panose="020B0503020202020204" pitchFamily="34" charset="0"/>
                        <a:ea typeface="+mn-ea"/>
                        <a:cs typeface="AvenirNext LT Com Demi"/>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AMCAP Fund</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17.51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14.91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8.34</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0.36</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err="1" smtClean="0">
                          <a:latin typeface="AvenirNext LT Com Regular" panose="020B0503020202020204" pitchFamily="34" charset="0"/>
                        </a:rPr>
                        <a:t>EuroPacific</a:t>
                      </a:r>
                      <a:r>
                        <a:rPr lang="en-US" sz="1200" b="1" dirty="0" smtClean="0">
                          <a:latin typeface="AvenirNext LT Com Regular" panose="020B0503020202020204" pitchFamily="34" charset="0"/>
                        </a:rPr>
                        <a:t> Growth Fund</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20.63</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9.51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3.65</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0.50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The Growth Fund of America</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20.23</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15.44</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7.66</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0.33</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The New Economy Fund</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26.70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16.31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8.60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0.47</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New Perspective Fund</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21.22</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12.86</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6.75</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0.45</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New World</a:t>
                      </a:r>
                      <a:r>
                        <a:rPr lang="en-US" sz="1200" b="1" baseline="0" dirty="0" smtClean="0">
                          <a:latin typeface="AvenirNext LT Com Regular" panose="020B0503020202020204" pitchFamily="34" charset="0"/>
                        </a:rPr>
                        <a:t> </a:t>
                      </a:r>
                      <a:r>
                        <a:rPr lang="en-US" sz="1200" b="1" dirty="0" smtClean="0">
                          <a:latin typeface="AvenirNext LT Com Regular" panose="020B0503020202020204" pitchFamily="34" charset="0"/>
                        </a:rPr>
                        <a:t>Fund</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20.58</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6.97</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3.55</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0.65</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SMALLCAP World Fund</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18.51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12.64</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5.78</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0.71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229551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598" y="260880"/>
            <a:ext cx="12146097" cy="518160"/>
          </a:xfrm>
        </p:spPr>
        <p:txBody>
          <a:bodyPr/>
          <a:lstStyle/>
          <a:p>
            <a:r>
              <a:rPr lang="en-US" dirty="0" smtClean="0"/>
              <a:t>American Funds Investment Results</a:t>
            </a:r>
            <a:endParaRPr lang="en-US" dirty="0"/>
          </a:p>
        </p:txBody>
      </p:sp>
      <p:sp>
        <p:nvSpPr>
          <p:cNvPr id="5" name="Subtitle 4"/>
          <p:cNvSpPr>
            <a:spLocks noGrp="1"/>
          </p:cNvSpPr>
          <p:nvPr>
            <p:ph type="subTitle" idx="11"/>
          </p:nvPr>
        </p:nvSpPr>
        <p:spPr>
          <a:xfrm>
            <a:off x="335598" y="870509"/>
            <a:ext cx="12135917" cy="392108"/>
          </a:xfrm>
        </p:spPr>
        <p:txBody>
          <a:bodyPr/>
          <a:lstStyle/>
          <a:p>
            <a:r>
              <a:rPr lang="en-US" dirty="0"/>
              <a:t>Average Annual Total Returns for the Period Ending </a:t>
            </a:r>
            <a:r>
              <a:rPr lang="en-US" dirty="0" smtClean="0"/>
              <a:t>September 30, 2017</a:t>
            </a:r>
            <a:endParaRPr lang="en-US" dirty="0"/>
          </a:p>
        </p:txBody>
      </p:sp>
      <p:sp>
        <p:nvSpPr>
          <p:cNvPr id="6" name="Text Placeholder 5"/>
          <p:cNvSpPr>
            <a:spLocks noGrp="1"/>
          </p:cNvSpPr>
          <p:nvPr>
            <p:ph type="body" sz="quarter" idx="12"/>
          </p:nvPr>
        </p:nvSpPr>
        <p:spPr>
          <a:xfrm>
            <a:off x="335042" y="6251480"/>
            <a:ext cx="12146518" cy="1073245"/>
          </a:xfrm>
        </p:spPr>
        <p:txBody>
          <a:bodyPr/>
          <a:lstStyle/>
          <a:p>
            <a:pPr>
              <a:spcBef>
                <a:spcPts val="216"/>
              </a:spcBef>
            </a:pPr>
            <a:r>
              <a:rPr lang="en-US" sz="850" dirty="0"/>
              <a:t>* The fund’s lifetime is less than the full period. American Funds Developing World Growth and Income Fund began operations on February 3, 2014 and International Growth and Income Fund began operations on October 1, 2008.</a:t>
            </a:r>
            <a:br>
              <a:rPr lang="en-US" sz="850" dirty="0"/>
            </a:br>
            <a:r>
              <a:rPr lang="en-US" sz="850" dirty="0"/>
              <a:t>Investment results assume all distributions are reinvested and reflect applicable fees and expenses. Expense ratios are as </a:t>
            </a:r>
            <a:r>
              <a:rPr lang="en-US" sz="850" dirty="0" smtClean="0"/>
              <a:t>of each </a:t>
            </a:r>
            <a:r>
              <a:rPr lang="en-US" sz="850" dirty="0"/>
              <a:t>fund’s prospectus available at the time of publication. When applicable, investment results reflect fee waivers and/or expense reimbursements, without which results would have been lower. Please see americanfunds.com for more information. </a:t>
            </a:r>
            <a:endParaRPr lang="en-US" sz="850" dirty="0" smtClean="0"/>
          </a:p>
          <a:p>
            <a:pPr>
              <a:spcBef>
                <a:spcPts val="216"/>
              </a:spcBef>
            </a:pPr>
            <a:r>
              <a:rPr lang="en-US" sz="850" dirty="0"/>
              <a:t>Class R-6 shares were first offered on May 1, 2009. Class R-6 share returns prior to the date of first sale are hypothetical based on Class A share returns without a sales charge, adjusted for typical estimated expenses. Please see each fund’s prospectus for more information on specific expenses. </a:t>
            </a:r>
          </a:p>
          <a:p>
            <a:pPr>
              <a:spcBef>
                <a:spcPts val="216"/>
              </a:spcBef>
            </a:pPr>
            <a:r>
              <a:rPr lang="en-US" sz="850" dirty="0"/>
              <a:t>We offer a range of share classes designed to meet the needs of retirement plan sponsors and participants. The different share classes incorporate varying levels of advisor compensation and service provider payments. Because Class R-6 shares do not include any recordkeeping payments, expenses are lower and results are higher. Other share classes that include recordkeeping costs have higher expenses and lower results than Class R-6</a:t>
            </a:r>
            <a:r>
              <a:rPr lang="en-US" sz="850" dirty="0" smtClean="0"/>
              <a:t>.</a:t>
            </a:r>
            <a:endParaRPr lang="en-US" sz="850" dirty="0"/>
          </a:p>
          <a:p>
            <a:pPr>
              <a:spcBef>
                <a:spcPts val="216"/>
              </a:spcBef>
            </a:pPr>
            <a:endParaRPr lang="en-US" dirty="0"/>
          </a:p>
        </p:txBody>
      </p:sp>
      <p:sp>
        <p:nvSpPr>
          <p:cNvPr id="7" name="TextBox 6"/>
          <p:cNvSpPr txBox="1"/>
          <p:nvPr/>
        </p:nvSpPr>
        <p:spPr>
          <a:xfrm>
            <a:off x="416052" y="1415205"/>
            <a:ext cx="11862816" cy="876214"/>
          </a:xfrm>
          <a:prstGeom prst="rect">
            <a:avLst/>
          </a:prstGeom>
          <a:noFill/>
        </p:spPr>
        <p:txBody>
          <a:bodyPr wrap="square" lIns="0" tIns="0" rIns="0" bIns="0" rtlCol="0">
            <a:noAutofit/>
          </a:bodyPr>
          <a:lstStyle/>
          <a:p>
            <a:pPr marL="0" lvl="1">
              <a:spcBef>
                <a:spcPts val="648"/>
              </a:spcBef>
            </a:pPr>
            <a:r>
              <a:rPr lang="en-US" sz="1200" b="1" kern="0" dirty="0">
                <a:solidFill>
                  <a:srgbClr val="000000"/>
                </a:solidFill>
                <a:latin typeface="AvenirNext LT Com Regular"/>
              </a:rPr>
              <a:t>Figures shown are past results for Class </a:t>
            </a:r>
            <a:r>
              <a:rPr lang="en-US" sz="1200" b="1" kern="0" dirty="0" smtClean="0">
                <a:solidFill>
                  <a:srgbClr val="000000"/>
                </a:solidFill>
                <a:latin typeface="AvenirNext LT Com Regular"/>
              </a:rPr>
              <a:t>R-6 </a:t>
            </a:r>
            <a:r>
              <a:rPr lang="en-US" sz="1200" b="1" kern="0" dirty="0">
                <a:solidFill>
                  <a:srgbClr val="000000"/>
                </a:solidFill>
                <a:latin typeface="AvenirNext LT Com Regular"/>
              </a:rPr>
              <a:t>shares and are not predictive of results in future periods. Current and future results may be lower or higher than those shown. Share prices and returns will vary, so investors may lose money. Investing for short periods makes losses more likely. </a:t>
            </a:r>
            <a:r>
              <a:rPr lang="en-US" sz="1200" b="1" kern="0" dirty="0" smtClean="0">
                <a:solidFill>
                  <a:srgbClr val="000000"/>
                </a:solidFill>
                <a:latin typeface="AvenirNext LT Com Regular"/>
              </a:rPr>
              <a:t>Funds results shown are at net asset value with all distributions reinvested. Class R shares do not pay an up-front or deferred sales charge. For </a:t>
            </a:r>
            <a:r>
              <a:rPr lang="en-US" sz="1200" b="1" kern="0" dirty="0">
                <a:solidFill>
                  <a:srgbClr val="000000"/>
                </a:solidFill>
                <a:latin typeface="AvenirNext LT Com Regular"/>
              </a:rPr>
              <a:t>current information and month-end results, visit americanfunds.com.</a:t>
            </a:r>
          </a:p>
        </p:txBody>
      </p:sp>
      <p:graphicFrame>
        <p:nvGraphicFramePr>
          <p:cNvPr id="9" name="Table 8"/>
          <p:cNvGraphicFramePr>
            <a:graphicFrameLocks noGrp="1"/>
          </p:cNvGraphicFramePr>
          <p:nvPr>
            <p:extLst>
              <p:ext uri="{D42A27DB-BD31-4B8C-83A1-F6EECF244321}">
                <p14:modId xmlns:p14="http://schemas.microsoft.com/office/powerpoint/2010/main" val="326752616"/>
              </p:ext>
            </p:extLst>
          </p:nvPr>
        </p:nvGraphicFramePr>
        <p:xfrm>
          <a:off x="416052" y="2444007"/>
          <a:ext cx="11713464" cy="2773680"/>
        </p:xfrm>
        <a:graphic>
          <a:graphicData uri="http://schemas.openxmlformats.org/drawingml/2006/table">
            <a:tbl>
              <a:tblPr>
                <a:tableStyleId>{5C22544A-7EE6-4342-B048-85BDC9FD1C3A}</a:tableStyleId>
              </a:tblPr>
              <a:tblGrid>
                <a:gridCol w="4785360"/>
                <a:gridCol w="1732026"/>
                <a:gridCol w="1732026"/>
                <a:gridCol w="1732026"/>
                <a:gridCol w="1732026"/>
              </a:tblGrid>
              <a:tr h="229880">
                <a:tc>
                  <a:txBody>
                    <a:bodyPr/>
                    <a:lstStyle/>
                    <a:p>
                      <a:r>
                        <a:rPr lang="en-US" sz="1200" b="1" i="0" dirty="0" smtClean="0">
                          <a:solidFill>
                            <a:schemeClr val="bg2"/>
                          </a:solidFill>
                          <a:latin typeface="AvenirNext LT Com Regular" panose="020B0503020202020204" pitchFamily="34" charset="0"/>
                          <a:cs typeface="AvenirNext LT Com Demi"/>
                        </a:rPr>
                        <a:t>Funds</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 Year</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5 Years</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10 Years</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Expense Ratio</a:t>
                      </a:r>
                      <a:endParaRPr lang="en-US" sz="1200" b="1" i="0" dirty="0">
                        <a:solidFill>
                          <a:schemeClr val="bg2"/>
                        </a:solidFill>
                        <a:latin typeface="AvenirNext LT Com Regular" panose="020B0503020202020204" pitchFamily="34" charset="0"/>
                        <a:cs typeface="AvenirNext LT Com Demi"/>
                      </a:endParaRPr>
                    </a:p>
                  </a:txBody>
                  <a:tcPr marL="96012" marR="96012"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r>
              <a:tr h="229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bg2"/>
                          </a:solidFill>
                          <a:latin typeface="AvenirNext LT Com Regular" panose="020B0503020202020204" pitchFamily="34" charset="0"/>
                          <a:ea typeface="+mn-ea"/>
                          <a:cs typeface="AvenirNext LT Com Demi"/>
                        </a:rPr>
                        <a:t>Growth</a:t>
                      </a:r>
                      <a:r>
                        <a:rPr lang="en-US" sz="1200" b="1" i="0" kern="1200" baseline="0" dirty="0" smtClean="0">
                          <a:solidFill>
                            <a:schemeClr val="bg2"/>
                          </a:solidFill>
                          <a:latin typeface="AvenirNext LT Com Regular" panose="020B0503020202020204" pitchFamily="34" charset="0"/>
                          <a:ea typeface="+mn-ea"/>
                          <a:cs typeface="AvenirNext LT Com Demi"/>
                        </a:rPr>
                        <a:t> </a:t>
                      </a:r>
                      <a:r>
                        <a:rPr lang="en-US" sz="1200" b="1" i="0" kern="1200" dirty="0" smtClean="0">
                          <a:solidFill>
                            <a:schemeClr val="bg2"/>
                          </a:solidFill>
                          <a:latin typeface="AvenirNext LT Com Regular" panose="020B0503020202020204" pitchFamily="34" charset="0"/>
                          <a:ea typeface="+mn-ea"/>
                          <a:cs typeface="AvenirNext LT Com Demi"/>
                        </a:rPr>
                        <a:t>and</a:t>
                      </a:r>
                      <a:r>
                        <a:rPr lang="en-US" sz="1200" b="1" i="0" kern="1200" baseline="0" dirty="0" smtClean="0">
                          <a:solidFill>
                            <a:schemeClr val="bg2"/>
                          </a:solidFill>
                          <a:latin typeface="AvenirNext LT Com Regular" panose="020B0503020202020204" pitchFamily="34" charset="0"/>
                          <a:ea typeface="+mn-ea"/>
                          <a:cs typeface="AvenirNext LT Com Demi"/>
                        </a:rPr>
                        <a:t> </a:t>
                      </a:r>
                      <a:r>
                        <a:rPr lang="en-US" sz="1200" b="1" i="0" kern="1200" dirty="0" smtClean="0">
                          <a:solidFill>
                            <a:schemeClr val="bg2"/>
                          </a:solidFill>
                          <a:latin typeface="AvenirNext LT Com Regular" panose="020B0503020202020204" pitchFamily="34" charset="0"/>
                          <a:ea typeface="+mn-ea"/>
                          <a:cs typeface="AvenirNext LT Com Demi"/>
                        </a:rPr>
                        <a:t>Income</a:t>
                      </a: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American Funds Developing World Growth and Income </a:t>
                      </a:r>
                      <a:r>
                        <a:rPr lang="en-US" sz="1200" b="1" dirty="0" err="1" smtClean="0">
                          <a:latin typeface="AvenirNext LT Com Regular" panose="020B0503020202020204" pitchFamily="34" charset="0"/>
                        </a:rPr>
                        <a:t>Fund</a:t>
                      </a:r>
                      <a:r>
                        <a:rPr lang="en-US" sz="1050" b="1" baseline="40000" dirty="0" err="1" smtClean="0">
                          <a:latin typeface="AvenirNext LT Com Regular" panose="020B0503020202020204" pitchFamily="34" charset="0"/>
                        </a:rPr>
                        <a:t>SM</a:t>
                      </a:r>
                      <a:endParaRPr lang="en-US" sz="1200" b="1" baseline="4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15.80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3.93*</a:t>
                      </a: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0.93</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American Mutual Fund</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15.82</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12.84</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7.39</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Capital World Growth and Income Fund</a:t>
                      </a:r>
                      <a:r>
                        <a:rPr lang="en-US" sz="1200" b="1" strike="noStrike" baseline="30000" dirty="0" smtClean="0">
                          <a:latin typeface="AvenirNext LT Com Regular" panose="020B0503020202020204" pitchFamily="34" charset="0"/>
                        </a:rPr>
                        <a:t>®</a:t>
                      </a:r>
                      <a:endParaRPr lang="en-US" sz="1200" b="1" strike="noStrike"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18.80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11.17</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4.87</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0.45</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Fundamental Investors</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20.69</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14.92</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7.58</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pPr marL="0" marR="0" indent="0" algn="l" defTabSz="987552"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International Growth and Income Fund </a:t>
                      </a:r>
                      <a:r>
                        <a:rPr lang="en-US" sz="1050" b="1" baseline="40000" dirty="0" smtClean="0">
                          <a:latin typeface="AvenirNext LT Com Regular" panose="020B0503020202020204" pitchFamily="34" charset="0"/>
                        </a:rPr>
                        <a:t>SM</a:t>
                      </a:r>
                      <a:endParaRPr lang="en-US" sz="1200" b="1" baseline="40000" dirty="0" smtClean="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17.89</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7.23</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7.92*</a:t>
                      </a: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0.58</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The Investment Company of America</a:t>
                      </a:r>
                      <a:r>
                        <a:rPr lang="en-US" sz="1200" b="1" strike="noStrike" baseline="30000" dirty="0" smtClean="0">
                          <a:latin typeface="AvenirNext LT Com Regular" panose="020B0503020202020204" pitchFamily="34" charset="0"/>
                        </a:rPr>
                        <a:t>®</a:t>
                      </a:r>
                      <a:endParaRPr lang="en-US" sz="1200" b="1" strike="noStrike"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16.57</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14.11</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6.89</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9880">
                <a:tc>
                  <a:txBody>
                    <a:bodyPr/>
                    <a:lstStyle/>
                    <a:p>
                      <a:r>
                        <a:rPr lang="en-US" sz="1200" b="1" dirty="0" smtClean="0">
                          <a:latin typeface="AvenirNext LT Com Regular" panose="020B0503020202020204" pitchFamily="34" charset="0"/>
                        </a:rPr>
                        <a:t>Washington</a:t>
                      </a:r>
                      <a:r>
                        <a:rPr lang="en-US" sz="1200" b="1" baseline="0" dirty="0" smtClean="0">
                          <a:latin typeface="AvenirNext LT Com Regular" panose="020B0503020202020204" pitchFamily="34" charset="0"/>
                        </a:rPr>
                        <a:t> Mutual Investors Fund</a:t>
                      </a:r>
                      <a:r>
                        <a:rPr kumimoji="0" lang="en-US" sz="1050" b="1" i="0" u="none" strike="noStrike" kern="1200" cap="none" spc="0" normalizeH="0" baseline="40000" noProof="0" dirty="0" smtClean="0">
                          <a:ln>
                            <a:noFill/>
                          </a:ln>
                          <a:solidFill>
                            <a:srgbClr val="000000"/>
                          </a:solidFill>
                          <a:effectLst/>
                          <a:uLnTx/>
                          <a:uFillTx/>
                          <a:latin typeface="AvenirNext LT Com Regular" panose="020B0503020202020204" pitchFamily="34" charset="0"/>
                          <a:ea typeface="+mn-ea"/>
                          <a:cs typeface="+mn-cs"/>
                        </a:rPr>
                        <a:t>SM</a:t>
                      </a:r>
                      <a:endParaRPr lang="en-US" sz="1200" b="1" baseline="30000"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19.58</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13.82</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7.13</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0.30</a:t>
                      </a:r>
                      <a:endParaRPr lang="en-US" sz="12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5422">
                <a:tc>
                  <a:txBody>
                    <a:bodyPr/>
                    <a:lstStyle/>
                    <a:p>
                      <a:endParaRPr lang="en-US" sz="14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b="1">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400" b="1" dirty="0">
                        <a:latin typeface="AvenirNext LT Com Regular" panose="020B0503020202020204" pitchFamily="34" charset="0"/>
                      </a:endParaRPr>
                    </a:p>
                  </a:txBody>
                  <a:tcPr marL="96012" marR="96012">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28795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598" y="260880"/>
            <a:ext cx="12146097" cy="518160"/>
          </a:xfrm>
        </p:spPr>
        <p:txBody>
          <a:bodyPr/>
          <a:lstStyle/>
          <a:p>
            <a:r>
              <a:rPr lang="en-US" dirty="0" smtClean="0"/>
              <a:t>American Funds Investment Results</a:t>
            </a:r>
            <a:endParaRPr lang="en-US" dirty="0"/>
          </a:p>
        </p:txBody>
      </p:sp>
      <p:sp>
        <p:nvSpPr>
          <p:cNvPr id="5" name="Subtitle 4"/>
          <p:cNvSpPr>
            <a:spLocks noGrp="1"/>
          </p:cNvSpPr>
          <p:nvPr>
            <p:ph type="subTitle" idx="11"/>
          </p:nvPr>
        </p:nvSpPr>
        <p:spPr>
          <a:xfrm>
            <a:off x="335598" y="870509"/>
            <a:ext cx="12135917" cy="392108"/>
          </a:xfrm>
        </p:spPr>
        <p:txBody>
          <a:bodyPr/>
          <a:lstStyle/>
          <a:p>
            <a:r>
              <a:rPr lang="en-US" dirty="0"/>
              <a:t>Average Annual Total Returns for the Period Ending </a:t>
            </a:r>
            <a:r>
              <a:rPr lang="en-US" dirty="0" smtClean="0"/>
              <a:t>September 30</a:t>
            </a:r>
            <a:r>
              <a:rPr lang="en-US" dirty="0"/>
              <a:t>, 2017</a:t>
            </a:r>
          </a:p>
        </p:txBody>
      </p:sp>
      <p:sp>
        <p:nvSpPr>
          <p:cNvPr id="6" name="Text Placeholder 5"/>
          <p:cNvSpPr>
            <a:spLocks noGrp="1"/>
          </p:cNvSpPr>
          <p:nvPr>
            <p:ph type="body" sz="quarter" idx="12"/>
          </p:nvPr>
        </p:nvSpPr>
        <p:spPr>
          <a:xfrm>
            <a:off x="335042" y="6260344"/>
            <a:ext cx="12146518" cy="920230"/>
          </a:xfrm>
        </p:spPr>
        <p:txBody>
          <a:bodyPr/>
          <a:lstStyle/>
          <a:p>
            <a:pPr>
              <a:spcBef>
                <a:spcPts val="216"/>
              </a:spcBef>
            </a:pPr>
            <a:r>
              <a:rPr lang="en-US" sz="850" dirty="0"/>
              <a:t>* The fund’s lifetime is less than the full period. American Funds Global Balanced Fund began operations on February 1, 2011.</a:t>
            </a:r>
            <a:br>
              <a:rPr lang="en-US" sz="850" dirty="0"/>
            </a:br>
            <a:r>
              <a:rPr lang="en-US" sz="850" dirty="0"/>
              <a:t>Investment results assume all distributions are reinvested and reflect applicable fees and expenses. Expense ratios are as of each fund’s prospectus available at the time of publication. When applicable, investment results reflect fee waivers and/or expense reimbursements, without which results would have been lower. Please see americanfunds.com for more information. </a:t>
            </a:r>
          </a:p>
          <a:p>
            <a:pPr>
              <a:spcBef>
                <a:spcPts val="216"/>
              </a:spcBef>
            </a:pPr>
            <a:r>
              <a:rPr lang="en-US" sz="850" dirty="0"/>
              <a:t>Class R-6 shares were first offered on May 1, 2009. Class R-6 share returns prior to the date of first sale are hypothetical based on Class A share returns without a sales charge, adjusted for typical estimated expenses. Please see each fund’s prospectus for more information on specific expenses. </a:t>
            </a:r>
          </a:p>
          <a:p>
            <a:pPr>
              <a:spcBef>
                <a:spcPts val="216"/>
              </a:spcBef>
            </a:pPr>
            <a:r>
              <a:rPr lang="en-US" sz="850" dirty="0"/>
              <a:t>We offer a range of share classes designed to meet the needs of retirement plan sponsors and participants. The different share classes incorporate varying levels of advisor compensation and service provider payments. Because Class R-6 shares do not include any recordkeeping payments, expenses are lower and results are higher. Other share classes that include recordkeeping costs have higher expenses and lower results than Class R-6</a:t>
            </a:r>
            <a:r>
              <a:rPr lang="en-US" sz="850" dirty="0" smtClean="0"/>
              <a:t>.</a:t>
            </a:r>
            <a:endParaRPr lang="en-US" sz="850" dirty="0"/>
          </a:p>
          <a:p>
            <a:pPr>
              <a:spcBef>
                <a:spcPts val="216"/>
              </a:spcBef>
            </a:pPr>
            <a:endParaRPr lang="en-US" dirty="0"/>
          </a:p>
        </p:txBody>
      </p:sp>
      <p:sp>
        <p:nvSpPr>
          <p:cNvPr id="7" name="TextBox 6"/>
          <p:cNvSpPr txBox="1"/>
          <p:nvPr/>
        </p:nvSpPr>
        <p:spPr>
          <a:xfrm>
            <a:off x="416052" y="1415205"/>
            <a:ext cx="11862816" cy="876214"/>
          </a:xfrm>
          <a:prstGeom prst="rect">
            <a:avLst/>
          </a:prstGeom>
          <a:noFill/>
        </p:spPr>
        <p:txBody>
          <a:bodyPr wrap="square" lIns="0" tIns="0" rIns="0" bIns="0" rtlCol="0">
            <a:noAutofit/>
          </a:bodyPr>
          <a:lstStyle/>
          <a:p>
            <a:pPr marL="0" lvl="1">
              <a:spcBef>
                <a:spcPts val="648"/>
              </a:spcBef>
            </a:pPr>
            <a:r>
              <a:rPr lang="en-US" sz="1200" b="1" kern="0" dirty="0"/>
              <a:t>Figures shown are past results for Class </a:t>
            </a:r>
            <a:r>
              <a:rPr lang="en-US" sz="1200" b="1" kern="0" dirty="0" smtClean="0"/>
              <a:t>R-6 </a:t>
            </a:r>
            <a:r>
              <a:rPr lang="en-US" sz="1200" b="1" kern="0" dirty="0"/>
              <a:t>shares and are not predictive of results in future periods. Current and future results may be lower or higher than those shown. Share prices and returns will vary, so investors may lose money. Investing for short periods makes losses more likely. Funds results shown are at net asset value with all distributions reinvested. Class R shares do not pay an up-front or deferred sales charge. For current information and month-end results, visit americanfunds.com.</a:t>
            </a:r>
          </a:p>
        </p:txBody>
      </p:sp>
      <p:graphicFrame>
        <p:nvGraphicFramePr>
          <p:cNvPr id="8" name="Table 7"/>
          <p:cNvGraphicFramePr>
            <a:graphicFrameLocks noGrp="1"/>
          </p:cNvGraphicFramePr>
          <p:nvPr>
            <p:extLst>
              <p:ext uri="{D42A27DB-BD31-4B8C-83A1-F6EECF244321}">
                <p14:modId xmlns:p14="http://schemas.microsoft.com/office/powerpoint/2010/main" val="2586417609"/>
              </p:ext>
            </p:extLst>
          </p:nvPr>
        </p:nvGraphicFramePr>
        <p:xfrm>
          <a:off x="426720" y="2381616"/>
          <a:ext cx="11713464" cy="2215896"/>
        </p:xfrm>
        <a:graphic>
          <a:graphicData uri="http://schemas.openxmlformats.org/drawingml/2006/table">
            <a:tbl>
              <a:tblPr>
                <a:tableStyleId>{5C22544A-7EE6-4342-B048-85BDC9FD1C3A}</a:tableStyleId>
              </a:tblPr>
              <a:tblGrid>
                <a:gridCol w="4785360"/>
                <a:gridCol w="1732026"/>
                <a:gridCol w="1732026"/>
                <a:gridCol w="1732026"/>
                <a:gridCol w="1732026"/>
              </a:tblGrid>
              <a:tr h="182880">
                <a:tc>
                  <a:txBody>
                    <a:bodyPr/>
                    <a:lstStyle/>
                    <a:p>
                      <a:r>
                        <a:rPr lang="en-US" sz="1200" b="1" i="0" dirty="0" smtClean="0">
                          <a:solidFill>
                            <a:schemeClr val="bg2"/>
                          </a:solidFill>
                          <a:latin typeface="AvenirNext LT Com Regular" panose="020B0503020202020204" pitchFamily="34" charset="0"/>
                          <a:cs typeface="AvenirNext LT Com Demi"/>
                        </a:rPr>
                        <a:t>Funds</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 Year</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5 Years</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10 Years</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Expense Ratio</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r>
              <a:tr h="182880">
                <a:tc>
                  <a:txBody>
                    <a:bodyPr/>
                    <a:lstStyle/>
                    <a:p>
                      <a:r>
                        <a:rPr lang="en-US" sz="1200" b="1" i="0" kern="1200" dirty="0" smtClean="0">
                          <a:solidFill>
                            <a:schemeClr val="bg2"/>
                          </a:solidFill>
                          <a:latin typeface="AvenirNext LT Com Regular" panose="020B0503020202020204" pitchFamily="34" charset="0"/>
                          <a:ea typeface="+mn-ea"/>
                          <a:cs typeface="AvenirNext LT Com Demi"/>
                        </a:rPr>
                        <a:t>Equity-Income</a:t>
                      </a:r>
                      <a:endParaRPr lang="en-US" sz="1200" b="1" i="0" kern="1200" dirty="0">
                        <a:solidFill>
                          <a:schemeClr val="bg2"/>
                        </a:solidFill>
                        <a:latin typeface="AvenirNext LT Com Regular" panose="020B0503020202020204" pitchFamily="34" charset="0"/>
                        <a:ea typeface="+mn-ea"/>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82880">
                <a:tc>
                  <a:txBody>
                    <a:bodyPr/>
                    <a:lstStyle/>
                    <a:p>
                      <a:r>
                        <a:rPr lang="en-US" sz="1200" b="1" dirty="0" smtClean="0">
                          <a:latin typeface="AvenirNext LT Com Regular" panose="020B0503020202020204" pitchFamily="34" charset="0"/>
                        </a:rPr>
                        <a:t>Capital Income Builder</a:t>
                      </a:r>
                      <a:r>
                        <a:rPr lang="en-US" sz="1200" b="1" baseline="30000" dirty="0" smtClean="0">
                          <a:latin typeface="AvenirNext LT Com Regular" panose="020B0503020202020204" pitchFamily="34" charset="0"/>
                        </a:rPr>
                        <a:t>®</a:t>
                      </a:r>
                      <a:endParaRPr lang="en-US" sz="1200" b="1" baseline="30000"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10.43</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7.82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4.32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0.30</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The Income Fund of America</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11.72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9.51</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5.95</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0.28</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700" b="1" i="0" kern="1200" dirty="0" smtClean="0">
                        <a:solidFill>
                          <a:schemeClr val="bg2"/>
                        </a:solidFill>
                        <a:latin typeface="AvenirNext LT Com Regular" panose="020B0503020202020204" pitchFamily="34" charset="0"/>
                        <a:ea typeface="+mn-ea"/>
                        <a:cs typeface="AvenirNext LT Com Demi"/>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7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7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7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7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bg2"/>
                          </a:solidFill>
                          <a:latin typeface="AvenirNext LT Com Regular" panose="020B0503020202020204" pitchFamily="34" charset="0"/>
                          <a:ea typeface="+mn-ea"/>
                          <a:cs typeface="AvenirNext LT Com Demi"/>
                        </a:rPr>
                        <a:t>Balanced</a:t>
                      </a: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Balanced</a:t>
                      </a:r>
                      <a:r>
                        <a:rPr lang="en-US" sz="1200" b="1" baseline="0" dirty="0" smtClean="0">
                          <a:latin typeface="AvenirNext LT Com Regular" panose="020B0503020202020204" pitchFamily="34" charset="0"/>
                        </a:rPr>
                        <a:t> Fund</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12.78</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10.72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7.02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0.29</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Funds Global Balanced </a:t>
                      </a:r>
                      <a:r>
                        <a:rPr lang="en-US" sz="1200" b="1" dirty="0" err="1" smtClean="0">
                          <a:latin typeface="AvenirNext LT Com Regular" panose="020B0503020202020204" pitchFamily="34" charset="0"/>
                        </a:rPr>
                        <a:t>Fund</a:t>
                      </a:r>
                      <a:r>
                        <a:rPr lang="en-US" sz="1050" b="1" baseline="40000" dirty="0" err="1" smtClean="0">
                          <a:latin typeface="AvenirNext LT Com Regular" panose="020B0503020202020204" pitchFamily="34" charset="0"/>
                        </a:rPr>
                        <a:t>SM</a:t>
                      </a:r>
                      <a:endParaRPr lang="en-US" sz="1200" b="1" baseline="40000" dirty="0" smtClean="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9.18</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7.58</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6.98*</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0.54</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2863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598" y="260880"/>
            <a:ext cx="12146097" cy="518160"/>
          </a:xfrm>
        </p:spPr>
        <p:txBody>
          <a:bodyPr/>
          <a:lstStyle/>
          <a:p>
            <a:r>
              <a:rPr lang="en-US" dirty="0" smtClean="0"/>
              <a:t>American Funds Investment Results</a:t>
            </a:r>
            <a:endParaRPr lang="en-US" dirty="0"/>
          </a:p>
        </p:txBody>
      </p:sp>
      <p:sp>
        <p:nvSpPr>
          <p:cNvPr id="5" name="Subtitle 4"/>
          <p:cNvSpPr>
            <a:spLocks noGrp="1"/>
          </p:cNvSpPr>
          <p:nvPr>
            <p:ph type="subTitle" idx="11"/>
          </p:nvPr>
        </p:nvSpPr>
        <p:spPr>
          <a:xfrm>
            <a:off x="335598" y="870509"/>
            <a:ext cx="12135917" cy="392108"/>
          </a:xfrm>
        </p:spPr>
        <p:txBody>
          <a:bodyPr/>
          <a:lstStyle/>
          <a:p>
            <a:r>
              <a:rPr lang="en-US" dirty="0"/>
              <a:t>Average Annual Total Returns for the Period Ending </a:t>
            </a:r>
            <a:r>
              <a:rPr lang="en-US" dirty="0" smtClean="0"/>
              <a:t>September 30</a:t>
            </a:r>
            <a:r>
              <a:rPr lang="en-US" dirty="0"/>
              <a:t>, 2017</a:t>
            </a:r>
          </a:p>
        </p:txBody>
      </p:sp>
      <p:sp>
        <p:nvSpPr>
          <p:cNvPr id="6" name="Text Placeholder 5"/>
          <p:cNvSpPr>
            <a:spLocks noGrp="1"/>
          </p:cNvSpPr>
          <p:nvPr>
            <p:ph type="body" sz="quarter" idx="12"/>
          </p:nvPr>
        </p:nvSpPr>
        <p:spPr>
          <a:xfrm>
            <a:off x="335042" y="5850768"/>
            <a:ext cx="12146518" cy="1188207"/>
          </a:xfrm>
        </p:spPr>
        <p:txBody>
          <a:bodyPr/>
          <a:lstStyle/>
          <a:p>
            <a:pPr>
              <a:spcBef>
                <a:spcPts val="216"/>
              </a:spcBef>
            </a:pPr>
            <a:r>
              <a:rPr lang="en-US" sz="850" dirty="0"/>
              <a:t>The expense ratios for Corporate Bond Fund are estimated. The investment adviser for Corporate Bond Fund, Emerging Markets Bond Fund and Strategic Bond Fund is currently reimbursing a portion of other expenses. The reimbursement will be in effect through at least April 7, 2018. The adviser may elect at its discretion to extend, modify or terminate the reimbursement at that time. Please see the fund’s most recent prospectus for details.</a:t>
            </a:r>
            <a:r>
              <a:rPr lang="en-US" sz="850" dirty="0" smtClean="0"/>
              <a:t/>
            </a:r>
            <a:br>
              <a:rPr lang="en-US" sz="850" dirty="0" smtClean="0"/>
            </a:br>
            <a:r>
              <a:rPr lang="en-US" sz="850" dirty="0" smtClean="0"/>
              <a:t>* </a:t>
            </a:r>
            <a:r>
              <a:rPr lang="en-US" sz="850" dirty="0"/>
              <a:t>The fund’s lifetime is less than the full period. American Funds Corporate Bond Fund began operations on December 14, 2012; American Funds Emerging Markets Bond Fund began operations on April 22, 2016; American Funds Inflation Linked Bond Fund began operations on December 14, 2012; American Funds Strategic Bond Fund began operations on March 18, 2016; and Short-Term Bond Fund of America began operations on October 2, 2006.</a:t>
            </a:r>
          </a:p>
          <a:p>
            <a:pPr>
              <a:spcBef>
                <a:spcPts val="216"/>
              </a:spcBef>
            </a:pPr>
            <a:r>
              <a:rPr lang="en-US" sz="850" dirty="0" smtClean="0"/>
              <a:t>Investment </a:t>
            </a:r>
            <a:r>
              <a:rPr lang="en-US" sz="850" dirty="0"/>
              <a:t>results assume all distributions are reinvested and reflect applicable fees and expenses. Expense ratios are as of each fund’s prospectus available at the time of publication. When applicable, investment results reflect fee waivers and/or expense reimbursements, without which results would have been lower. Please see americanfunds.com for more information. </a:t>
            </a:r>
          </a:p>
          <a:p>
            <a:pPr>
              <a:spcBef>
                <a:spcPts val="216"/>
              </a:spcBef>
            </a:pPr>
            <a:r>
              <a:rPr lang="en-US" sz="850" dirty="0"/>
              <a:t>Class R-6 shares were first offered on May 1, 2009. Class R-6 share returns prior to the date of first sale are hypothetical based on Class A share returns without a sales charge, adjusted for typical estimated expenses. Please see each fund’s prospectus for more information on specific expenses. </a:t>
            </a:r>
          </a:p>
          <a:p>
            <a:pPr>
              <a:spcBef>
                <a:spcPts val="216"/>
              </a:spcBef>
            </a:pPr>
            <a:r>
              <a:rPr lang="en-US" sz="850" dirty="0"/>
              <a:t>We offer a range of share classes designed to meet the needs of retirement plan sponsors and participants. The different share classes incorporate varying levels of advisor compensation and service provider payments. Because Class R-6 shares do not include any recordkeeping payments, expenses are lower and results are higher. Other share classes that include recordkeeping costs have higher expenses and lower results than Class R-6</a:t>
            </a:r>
            <a:r>
              <a:rPr lang="en-US" sz="850" dirty="0" smtClean="0"/>
              <a:t>.</a:t>
            </a:r>
            <a:endParaRPr lang="en-US" sz="850" dirty="0"/>
          </a:p>
          <a:p>
            <a:pPr>
              <a:spcBef>
                <a:spcPts val="216"/>
              </a:spcBef>
            </a:pPr>
            <a:endParaRPr lang="en-US" dirty="0"/>
          </a:p>
        </p:txBody>
      </p:sp>
      <p:sp>
        <p:nvSpPr>
          <p:cNvPr id="7" name="TextBox 6"/>
          <p:cNvSpPr txBox="1"/>
          <p:nvPr/>
        </p:nvSpPr>
        <p:spPr>
          <a:xfrm>
            <a:off x="416052" y="1415205"/>
            <a:ext cx="11862816" cy="876214"/>
          </a:xfrm>
          <a:prstGeom prst="rect">
            <a:avLst/>
          </a:prstGeom>
          <a:noFill/>
        </p:spPr>
        <p:txBody>
          <a:bodyPr wrap="square" lIns="0" tIns="0" rIns="0" bIns="0" rtlCol="0">
            <a:noAutofit/>
          </a:bodyPr>
          <a:lstStyle/>
          <a:p>
            <a:pPr marL="0" lvl="1">
              <a:spcBef>
                <a:spcPts val="648"/>
              </a:spcBef>
            </a:pPr>
            <a:r>
              <a:rPr lang="en-US" sz="1200" b="1" kern="0" dirty="0">
                <a:solidFill>
                  <a:srgbClr val="000000"/>
                </a:solidFill>
              </a:rPr>
              <a:t>Figures shown are past results for Class </a:t>
            </a:r>
            <a:r>
              <a:rPr lang="en-US" sz="1200" b="1" kern="0" dirty="0" smtClean="0">
                <a:solidFill>
                  <a:srgbClr val="000000"/>
                </a:solidFill>
              </a:rPr>
              <a:t>R-6 </a:t>
            </a:r>
            <a:r>
              <a:rPr lang="en-US" sz="1200" b="1" kern="0" dirty="0">
                <a:solidFill>
                  <a:srgbClr val="000000"/>
                </a:solidFill>
              </a:rPr>
              <a:t>shares and are not predictive of results in future periods. Current and future results may be lower or higher than those shown. Share prices and returns will vary, so investors may lose money. Investing for short periods makes losses more likely. Funds results shown are at net asset value with all distributions reinvested. Class R shares do not pay an up-front or deferred sales charge. For current information and month-end results, visit americanfunds.com.</a:t>
            </a:r>
          </a:p>
        </p:txBody>
      </p:sp>
      <p:graphicFrame>
        <p:nvGraphicFramePr>
          <p:cNvPr id="8" name="Table 7"/>
          <p:cNvGraphicFramePr>
            <a:graphicFrameLocks noGrp="1"/>
          </p:cNvGraphicFramePr>
          <p:nvPr>
            <p:extLst>
              <p:ext uri="{D42A27DB-BD31-4B8C-83A1-F6EECF244321}">
                <p14:modId xmlns:p14="http://schemas.microsoft.com/office/powerpoint/2010/main" val="1333282054"/>
              </p:ext>
            </p:extLst>
          </p:nvPr>
        </p:nvGraphicFramePr>
        <p:xfrm>
          <a:off x="426720" y="2076816"/>
          <a:ext cx="11713464" cy="3724656"/>
        </p:xfrm>
        <a:graphic>
          <a:graphicData uri="http://schemas.openxmlformats.org/drawingml/2006/table">
            <a:tbl>
              <a:tblPr>
                <a:tableStyleId>{5C22544A-7EE6-4342-B048-85BDC9FD1C3A}</a:tableStyleId>
              </a:tblPr>
              <a:tblGrid>
                <a:gridCol w="4785360"/>
                <a:gridCol w="1732026"/>
                <a:gridCol w="1732026"/>
                <a:gridCol w="1732026"/>
                <a:gridCol w="1732026"/>
              </a:tblGrid>
              <a:tr h="182880">
                <a:tc>
                  <a:txBody>
                    <a:bodyPr/>
                    <a:lstStyle/>
                    <a:p>
                      <a:r>
                        <a:rPr lang="en-US" sz="1200" b="1" i="0" dirty="0" smtClean="0">
                          <a:solidFill>
                            <a:schemeClr val="bg2"/>
                          </a:solidFill>
                          <a:latin typeface="AvenirNext LT Com Regular" panose="020B0503020202020204" pitchFamily="34" charset="0"/>
                          <a:cs typeface="AvenirNext LT Com Demi"/>
                        </a:rPr>
                        <a:t>Funds</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 Year</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5 Years</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10 Years</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i="0" dirty="0" smtClean="0">
                          <a:solidFill>
                            <a:schemeClr val="bg2"/>
                          </a:solidFill>
                          <a:latin typeface="AvenirNext LT Com Regular" panose="020B0503020202020204" pitchFamily="34" charset="0"/>
                          <a:cs typeface="AvenirNext LT Com Demi"/>
                        </a:rPr>
                        <a:t>Expense Ratio</a:t>
                      </a:r>
                      <a:endParaRPr lang="en-US" sz="12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bg2"/>
                          </a:solidFill>
                          <a:latin typeface="AvenirNext LT Com Regular" panose="020B0503020202020204" pitchFamily="34" charset="0"/>
                          <a:ea typeface="+mn-ea"/>
                          <a:cs typeface="AvenirNext LT Com Demi"/>
                        </a:rPr>
                        <a:t>Bond</a:t>
                      </a:r>
                    </a:p>
                  </a:txBody>
                  <a:tcPr marL="96012" marR="96012" marT="51816" marB="51816">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200" b="1" dirty="0">
                        <a:latin typeface="AvenirNext LT Com Regular" panose="020B0503020202020204" pitchFamily="34" charset="0"/>
                      </a:endParaRPr>
                    </a:p>
                  </a:txBody>
                  <a:tcPr marL="96012" marR="96012" marT="51816" marB="51816">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Funds Corporate Bond Fund</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2.06</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4.06*</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0.79</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Funds Emerging Markets Bond Fund</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8.09</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9.68*</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0.87</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Funds Inflation Linked Bond Fund</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-0.17</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0.35*</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0.42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Funds Mortgage Fund</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1.22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2.06</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0.31</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Funds Strategic Bond </a:t>
                      </a:r>
                      <a:r>
                        <a:rPr lang="en-US" sz="1200" b="1" dirty="0" err="1" smtClean="0">
                          <a:latin typeface="AvenirNext LT Com Regular" panose="020B0503020202020204" pitchFamily="34" charset="0"/>
                        </a:rPr>
                        <a:t>Fund</a:t>
                      </a:r>
                      <a:r>
                        <a:rPr lang="en-US" sz="1200" b="1" baseline="30000" dirty="0" err="1" smtClean="0">
                          <a:latin typeface="AvenirNext LT Com Regular" panose="020B0503020202020204" pitchFamily="34" charset="0"/>
                        </a:rPr>
                        <a:t>SM</a:t>
                      </a:r>
                      <a:endParaRPr lang="en-US" sz="1200" b="1" baseline="30000" dirty="0" smtClean="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1.95</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3.79*</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0.70</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American High-Income Trust</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9.10</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5.20</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6.04</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0.36</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The Bond</a:t>
                      </a:r>
                      <a:r>
                        <a:rPr lang="en-US" sz="1200" b="1" baseline="0" dirty="0" smtClean="0">
                          <a:latin typeface="AvenirNext LT Com Regular" panose="020B0503020202020204" pitchFamily="34" charset="0"/>
                        </a:rPr>
                        <a:t> Fund of America</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0.96</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2.39</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3.38</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0.25</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Capital World Bond Fund</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1.13</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3.56</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0.53</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Intermediate Bond Fund of America</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0.48</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1.21</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2.49</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0.27</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Short-Term Bond Fund of America</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0.91</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0.75</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1.50</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0.35</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venirNext LT Com Regular" panose="020B0503020202020204" pitchFamily="34" charset="0"/>
                        </a:rPr>
                        <a:t>U.S. Government Securities Fund</a:t>
                      </a:r>
                      <a:r>
                        <a:rPr lang="en-US" sz="1200" b="1" baseline="30000"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–0.02</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1.49</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3.75</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200" b="1" dirty="0" smtClean="0">
                          <a:latin typeface="AvenirNext LT Com Regular" panose="020B0503020202020204" pitchFamily="34" charset="0"/>
                        </a:rPr>
                        <a:t>0.27</a:t>
                      </a:r>
                      <a:endParaRPr lang="en-US" sz="12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309700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5598" y="260880"/>
            <a:ext cx="12146097" cy="518160"/>
          </a:xfrm>
        </p:spPr>
        <p:txBody>
          <a:bodyPr/>
          <a:lstStyle/>
          <a:p>
            <a:r>
              <a:rPr lang="en-US" dirty="0" smtClean="0"/>
              <a:t>Market Indexes Results</a:t>
            </a:r>
            <a:endParaRPr lang="en-US" dirty="0"/>
          </a:p>
        </p:txBody>
      </p:sp>
      <p:sp>
        <p:nvSpPr>
          <p:cNvPr id="5" name="Subtitle 4"/>
          <p:cNvSpPr>
            <a:spLocks noGrp="1"/>
          </p:cNvSpPr>
          <p:nvPr>
            <p:ph type="subTitle" idx="11"/>
          </p:nvPr>
        </p:nvSpPr>
        <p:spPr>
          <a:xfrm>
            <a:off x="335598" y="870509"/>
            <a:ext cx="12135917" cy="392108"/>
          </a:xfrm>
        </p:spPr>
        <p:txBody>
          <a:bodyPr/>
          <a:lstStyle/>
          <a:p>
            <a:r>
              <a:rPr lang="en-US" dirty="0"/>
              <a:t>Average Annual Total Returns </a:t>
            </a:r>
            <a:r>
              <a:rPr lang="en-US" dirty="0" smtClean="0"/>
              <a:t>for the Period </a:t>
            </a:r>
            <a:r>
              <a:rPr lang="en-US" smtClean="0"/>
              <a:t>Ending September 30</a:t>
            </a:r>
            <a:r>
              <a:rPr lang="en-US" dirty="0"/>
              <a:t>, 2017</a:t>
            </a:r>
          </a:p>
        </p:txBody>
      </p:sp>
      <p:sp>
        <p:nvSpPr>
          <p:cNvPr id="6" name="Text Placeholder 5"/>
          <p:cNvSpPr>
            <a:spLocks noGrp="1"/>
          </p:cNvSpPr>
          <p:nvPr>
            <p:ph type="body" sz="quarter" idx="12"/>
          </p:nvPr>
        </p:nvSpPr>
        <p:spPr>
          <a:xfrm>
            <a:off x="335042" y="7044806"/>
            <a:ext cx="12146518" cy="289444"/>
          </a:xfrm>
        </p:spPr>
        <p:txBody>
          <a:bodyPr/>
          <a:lstStyle/>
          <a:p>
            <a:r>
              <a:rPr lang="en-US" sz="850" dirty="0" smtClean="0"/>
              <a:t>Market </a:t>
            </a:r>
            <a:r>
              <a:rPr lang="en-US" sz="850" dirty="0"/>
              <a:t>indexes are unmanaged and, therefore, have no expenses. Investors cannot invest directly in an index. There have been periods when the fund has lagged the index. Please see slides </a:t>
            </a:r>
            <a:r>
              <a:rPr lang="en-US" sz="850" dirty="0" smtClean="0"/>
              <a:t>20 </a:t>
            </a:r>
            <a:r>
              <a:rPr lang="en-US" sz="850" dirty="0"/>
              <a:t>and </a:t>
            </a:r>
            <a:r>
              <a:rPr lang="en-US" sz="850" dirty="0" smtClean="0"/>
              <a:t>21 </a:t>
            </a:r>
            <a:r>
              <a:rPr lang="en-US" sz="850" dirty="0"/>
              <a:t>for index </a:t>
            </a:r>
            <a:r>
              <a:rPr lang="en-US" sz="850" dirty="0" smtClean="0"/>
              <a:t>information.</a:t>
            </a:r>
          </a:p>
        </p:txBody>
      </p:sp>
      <p:graphicFrame>
        <p:nvGraphicFramePr>
          <p:cNvPr id="8" name="Table 7"/>
          <p:cNvGraphicFramePr>
            <a:graphicFrameLocks noGrp="1"/>
          </p:cNvGraphicFramePr>
          <p:nvPr>
            <p:extLst>
              <p:ext uri="{D42A27DB-BD31-4B8C-83A1-F6EECF244321}">
                <p14:modId xmlns:p14="http://schemas.microsoft.com/office/powerpoint/2010/main" val="1397962651"/>
              </p:ext>
            </p:extLst>
          </p:nvPr>
        </p:nvGraphicFramePr>
        <p:xfrm>
          <a:off x="426720" y="2381616"/>
          <a:ext cx="11713464" cy="3675888"/>
        </p:xfrm>
        <a:graphic>
          <a:graphicData uri="http://schemas.openxmlformats.org/drawingml/2006/table">
            <a:tbl>
              <a:tblPr>
                <a:tableStyleId>{5C22544A-7EE6-4342-B048-85BDC9FD1C3A}</a:tableStyleId>
              </a:tblPr>
              <a:tblGrid>
                <a:gridCol w="4785360"/>
                <a:gridCol w="1732026"/>
                <a:gridCol w="1732026"/>
                <a:gridCol w="1732026"/>
                <a:gridCol w="1732026"/>
              </a:tblGrid>
              <a:tr h="182880">
                <a:tc>
                  <a:txBody>
                    <a:bodyPr/>
                    <a:lstStyle/>
                    <a:p>
                      <a:r>
                        <a:rPr lang="en-US" sz="1800" b="1" i="0" dirty="0" smtClean="0">
                          <a:solidFill>
                            <a:schemeClr val="bg2"/>
                          </a:solidFill>
                          <a:latin typeface="AvenirNext LT Com Regular" panose="020B0503020202020204" pitchFamily="34" charset="0"/>
                          <a:cs typeface="AvenirNext LT Com Demi"/>
                        </a:rPr>
                        <a:t>Index</a:t>
                      </a:r>
                      <a:endParaRPr lang="en-US" sz="18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1" i="0" dirty="0" smtClean="0">
                          <a:solidFill>
                            <a:schemeClr val="bg2"/>
                          </a:solidFill>
                          <a:latin typeface="AvenirNext LT Com Regular" panose="020B0503020202020204" pitchFamily="34" charset="0"/>
                          <a:cs typeface="AvenirNext LT Com Demi"/>
                        </a:rPr>
                        <a:t>1 Year</a:t>
                      </a:r>
                      <a:endParaRPr lang="en-US" sz="18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1" i="0" dirty="0" smtClean="0">
                          <a:solidFill>
                            <a:schemeClr val="bg2"/>
                          </a:solidFill>
                          <a:latin typeface="AvenirNext LT Com Regular" panose="020B0503020202020204" pitchFamily="34" charset="0"/>
                          <a:cs typeface="AvenirNext LT Com Demi"/>
                        </a:rPr>
                        <a:t>5 Years</a:t>
                      </a:r>
                      <a:endParaRPr lang="en-US" sz="18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1" i="0" dirty="0" smtClean="0">
                          <a:solidFill>
                            <a:schemeClr val="bg2"/>
                          </a:solidFill>
                          <a:latin typeface="AvenirNext LT Com Regular" panose="020B0503020202020204" pitchFamily="34" charset="0"/>
                          <a:cs typeface="AvenirNext LT Com Demi"/>
                        </a:rPr>
                        <a:t>10 Years</a:t>
                      </a:r>
                      <a:endParaRPr lang="en-US" sz="18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800" b="1" i="0" dirty="0" smtClean="0">
                          <a:solidFill>
                            <a:schemeClr val="bg2"/>
                          </a:solidFill>
                          <a:latin typeface="AvenirNext LT Com Regular" panose="020B0503020202020204" pitchFamily="34" charset="0"/>
                          <a:cs typeface="AvenirNext LT Com Demi"/>
                        </a:rPr>
                        <a:t>Expense Ratio</a:t>
                      </a:r>
                      <a:endParaRPr lang="en-US" sz="1800" b="1" i="0" dirty="0">
                        <a:solidFill>
                          <a:schemeClr val="bg2"/>
                        </a:solidFill>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mpd="sng">
                      <a:noFill/>
                    </a:lnT>
                    <a:lnB w="12700" cap="flat" cmpd="sng" algn="ctr">
                      <a:solidFill>
                        <a:srgbClr val="009ADF"/>
                      </a:solidFill>
                      <a:prstDash val="solid"/>
                      <a:round/>
                      <a:headEnd type="none" w="med" len="med"/>
                      <a:tailEnd type="none" w="med" len="med"/>
                    </a:lnB>
                    <a:lnTlToBr w="12700" cmpd="sng">
                      <a:noFill/>
                      <a:prstDash val="solid"/>
                    </a:lnTlToBr>
                    <a:lnBlToTr w="12700" cmpd="sng">
                      <a:noFill/>
                      <a:prstDash val="solid"/>
                    </a:lnBlToTr>
                    <a:noFill/>
                  </a:tcPr>
                </a:tc>
              </a:tr>
              <a:tr h="182880">
                <a:tc>
                  <a:txBody>
                    <a:bodyPr/>
                    <a:lstStyle/>
                    <a:p>
                      <a:endParaRPr lang="en-US" sz="1800" b="1" i="0" kern="1200" dirty="0">
                        <a:solidFill>
                          <a:schemeClr val="bg2"/>
                        </a:solidFill>
                        <a:latin typeface="AvenirNext LT Com Regular" panose="020B0503020202020204" pitchFamily="34" charset="0"/>
                        <a:ea typeface="+mn-ea"/>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8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8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US" sz="18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1800" b="1" i="0" dirty="0">
                        <a:latin typeface="AvenirNext LT Com Regular" panose="020B0503020202020204" pitchFamily="34" charset="0"/>
                        <a:cs typeface="AvenirNext LT Com Demi"/>
                      </a:endParaRPr>
                    </a:p>
                  </a:txBody>
                  <a:tcPr marL="96012" marR="96012" marT="51816" marB="51816" anchor="ctr">
                    <a:lnL w="12700" cmpd="sng">
                      <a:noFill/>
                    </a:lnL>
                    <a:lnR w="12700" cmpd="sng">
                      <a:noFill/>
                    </a:lnR>
                    <a:lnT w="12700" cap="flat" cmpd="sng" algn="ctr">
                      <a:solidFill>
                        <a:srgbClr val="009A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82880">
                <a:tc>
                  <a:txBody>
                    <a:bodyPr/>
                    <a:lstStyle/>
                    <a:p>
                      <a:r>
                        <a:rPr lang="en-US" sz="1800" b="1" dirty="0" smtClean="0">
                          <a:latin typeface="AvenirNext LT Com Regular" panose="020B0503020202020204" pitchFamily="34" charset="0"/>
                        </a:rPr>
                        <a:t>Bloomberg Barclays U.</a:t>
                      </a:r>
                      <a:r>
                        <a:rPr lang="en-US" sz="1800" b="1" baseline="0" dirty="0" smtClean="0">
                          <a:latin typeface="AvenirNext LT Com Regular" panose="020B0503020202020204" pitchFamily="34" charset="0"/>
                        </a:rPr>
                        <a:t>S. Aggregate</a:t>
                      </a:r>
                      <a:endParaRPr lang="en-US" sz="1800" b="1" baseline="30000"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0.07</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2.06</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4.27</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lang="en-US" sz="1800" b="1"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r>
                        <a:rPr lang="en-US" sz="1800" b="1" dirty="0" smtClean="0">
                          <a:latin typeface="AvenirNext LT Com Regular" panose="020B0503020202020204" pitchFamily="34" charset="0"/>
                        </a:rPr>
                        <a:t>MSCI ACWI ex USA</a:t>
                      </a:r>
                      <a:endParaRPr lang="en-US" sz="1800" b="1" baseline="30000"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19.61</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6.97</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1.28</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lang="en-US" sz="1800" b="1"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r>
                        <a:rPr lang="en-US" sz="1800" b="1" dirty="0" smtClean="0">
                          <a:latin typeface="AvenirNext LT Com Regular" panose="020B0503020202020204" pitchFamily="34" charset="0"/>
                        </a:rPr>
                        <a:t>MSCI ACWI Small</a:t>
                      </a:r>
                      <a:r>
                        <a:rPr lang="en-US" sz="1800" b="1" baseline="0" dirty="0" smtClean="0">
                          <a:latin typeface="AvenirNext LT Com Regular" panose="020B0503020202020204" pitchFamily="34" charset="0"/>
                        </a:rPr>
                        <a:t> Cap</a:t>
                      </a:r>
                      <a:endParaRPr lang="en-US" sz="1800" b="1" baseline="30000"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19.23</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latin typeface="AvenirNext LT Com Regular" panose="020B0503020202020204" pitchFamily="34" charset="0"/>
                        </a:rPr>
                        <a:t>11.94</a:t>
                      </a: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r" defTabSz="987552" rtl="0" eaLnBrk="1" latinLnBrk="0" hangingPunct="1"/>
                      <a:r>
                        <a:rPr lang="en-US" sz="1800" b="1" kern="1200" dirty="0" smtClean="0">
                          <a:solidFill>
                            <a:schemeClr val="dk1"/>
                          </a:solidFill>
                          <a:latin typeface="AvenirNext LT Com Regular" panose="020B0503020202020204" pitchFamily="34" charset="0"/>
                          <a:ea typeface="+mn-ea"/>
                          <a:cs typeface="+mn-cs"/>
                        </a:rPr>
                        <a:t>6.16</a:t>
                      </a:r>
                      <a:endParaRPr lang="en-US" sz="1800" b="1" kern="1200" dirty="0">
                        <a:solidFill>
                          <a:schemeClr val="dk1"/>
                        </a:solidFill>
                        <a:latin typeface="AvenirNext LT Com Regular" panose="020B0503020202020204" pitchFamily="34" charset="0"/>
                        <a:ea typeface="+mn-ea"/>
                        <a:cs typeface="+mn-cs"/>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lang="en-US" sz="1800" b="1" dirty="0" smtClean="0">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r>
                        <a:rPr lang="en-US" sz="1800" b="1" dirty="0" smtClean="0">
                          <a:solidFill>
                            <a:srgbClr val="000000"/>
                          </a:solidFill>
                          <a:latin typeface="AvenirNext LT Com Regular" panose="020B0503020202020204" pitchFamily="34" charset="0"/>
                        </a:rPr>
                        <a:t>S&amp;P 500</a:t>
                      </a:r>
                      <a:endParaRPr lang="en-US" sz="1800" b="1" baseline="30000" dirty="0">
                        <a:solidFill>
                          <a:srgbClr val="000000"/>
                        </a:solidFill>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solidFill>
                            <a:srgbClr val="000000"/>
                          </a:solidFill>
                          <a:latin typeface="AvenirNext LT Com Regular" panose="020B0503020202020204" pitchFamily="34" charset="0"/>
                        </a:rPr>
                        <a:t>18.61</a:t>
                      </a:r>
                      <a:endParaRPr lang="en-US" sz="1800" b="1" dirty="0">
                        <a:solidFill>
                          <a:srgbClr val="000000"/>
                        </a:solidFill>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solidFill>
                            <a:srgbClr val="000000"/>
                          </a:solidFill>
                          <a:latin typeface="AvenirNext LT Com Regular" panose="020B0503020202020204" pitchFamily="34" charset="0"/>
                        </a:rPr>
                        <a:t>14.22</a:t>
                      </a:r>
                      <a:endParaRPr lang="en-US" sz="1800" b="1" dirty="0">
                        <a:solidFill>
                          <a:srgbClr val="000000"/>
                        </a:solidFill>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800" b="1" dirty="0" smtClean="0">
                          <a:solidFill>
                            <a:srgbClr val="000000"/>
                          </a:solidFill>
                          <a:latin typeface="AvenirNext LT Com Regular" panose="020B0503020202020204" pitchFamily="34" charset="0"/>
                        </a:rPr>
                        <a:t>7.44</a:t>
                      </a:r>
                    </a:p>
                    <a:p>
                      <a:pPr algn="r"/>
                      <a:endParaRPr lang="en-US" sz="1800" b="1" dirty="0">
                        <a:solidFill>
                          <a:srgbClr val="000000"/>
                        </a:solidFill>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r>
                        <a:rPr lang="en-US" sz="1800" b="1" dirty="0" smtClean="0">
                          <a:solidFill>
                            <a:srgbClr val="000000"/>
                          </a:solidFill>
                          <a:latin typeface="AvenirNext LT Com Regular" panose="020B0503020202020204" pitchFamily="34" charset="0"/>
                        </a:rPr>
                        <a:t>—</a:t>
                      </a: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endParaRPr lang="en-US" sz="1800" b="1" baseline="30000"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endParaRPr lang="en-US" sz="1800" b="1" dirty="0" smtClean="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endParaRPr lang="en-US" sz="1800" b="1" baseline="30000"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87552" rtl="0" eaLnBrk="1" fontAlgn="auto" latinLnBrk="0" hangingPunct="1">
                        <a:lnSpc>
                          <a:spcPct val="100000"/>
                        </a:lnSpc>
                        <a:spcBef>
                          <a:spcPts val="0"/>
                        </a:spcBef>
                        <a:spcAft>
                          <a:spcPts val="0"/>
                        </a:spcAft>
                        <a:buClrTx/>
                        <a:buSzTx/>
                        <a:buFontTx/>
                        <a:buNone/>
                        <a:tabLst/>
                        <a:defRPr/>
                      </a:pPr>
                      <a:endParaRPr lang="en-US" sz="1800" b="1" dirty="0" smtClean="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2880">
                <a:tc>
                  <a:txBody>
                    <a:bodyPr/>
                    <a:lstStyle/>
                    <a:p>
                      <a:endParaRPr lang="en-US" sz="1800" b="1" baseline="30000"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endParaRPr lang="en-US" sz="1800" b="1" dirty="0">
                        <a:latin typeface="AvenirNext LT Com Regular" panose="020B0503020202020204" pitchFamily="34" charset="0"/>
                      </a:endParaRPr>
                    </a:p>
                  </a:txBody>
                  <a:tcPr marL="96012" marR="96012" marT="51816" marB="51816">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31479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Information</a:t>
            </a:r>
            <a:endParaRPr lang="en-US" dirty="0"/>
          </a:p>
        </p:txBody>
      </p:sp>
      <p:sp>
        <p:nvSpPr>
          <p:cNvPr id="7" name="Text Placeholder 6"/>
          <p:cNvSpPr>
            <a:spLocks noGrp="1"/>
          </p:cNvSpPr>
          <p:nvPr>
            <p:ph type="body" sz="quarter" idx="12"/>
          </p:nvPr>
        </p:nvSpPr>
        <p:spPr/>
        <p:txBody>
          <a:bodyPr/>
          <a:lstStyle/>
          <a:p>
            <a:endParaRPr lang="en-US"/>
          </a:p>
        </p:txBody>
      </p:sp>
      <p:sp>
        <p:nvSpPr>
          <p:cNvPr id="8" name="Text (black)"/>
          <p:cNvSpPr txBox="1">
            <a:spLocks noChangeArrowheads="1"/>
          </p:cNvSpPr>
          <p:nvPr/>
        </p:nvSpPr>
        <p:spPr bwMode="auto">
          <a:xfrm>
            <a:off x="2246201" y="2659559"/>
            <a:ext cx="8486775"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buFontTx/>
              <a:buNone/>
            </a:pPr>
            <a:r>
              <a:rPr lang="en-US" altLang="en-US" sz="2000" dirty="0"/>
              <a:t>Investors should carefully consider the investment objectives, risks, charges and expenses of the American Funds. This and other important information is contained in each fund’s prospectus and summary prospectus, which can be obtained from a financial professional and should be read carefully before investing.</a:t>
            </a:r>
          </a:p>
        </p:txBody>
      </p:sp>
    </p:spTree>
    <p:extLst>
      <p:ext uri="{BB962C8B-B14F-4D97-AF65-F5344CB8AC3E}">
        <p14:creationId xmlns:p14="http://schemas.microsoft.com/office/powerpoint/2010/main" val="235966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Risk Disclosure</a:t>
            </a:r>
          </a:p>
        </p:txBody>
      </p:sp>
      <p:sp>
        <p:nvSpPr>
          <p:cNvPr id="6" name="Content Placeholder 5"/>
          <p:cNvSpPr>
            <a:spLocks noGrp="1"/>
          </p:cNvSpPr>
          <p:nvPr>
            <p:ph idx="1"/>
          </p:nvPr>
        </p:nvSpPr>
        <p:spPr/>
        <p:txBody>
          <a:bodyPr/>
          <a:lstStyle/>
          <a:p>
            <a:pPr marL="0" indent="0">
              <a:buNone/>
            </a:pPr>
            <a:r>
              <a:rPr lang="en-US" sz="1600" dirty="0"/>
              <a:t>Investing outside the United States involves risks, such as currency fluctuations, periods of illiquidity and price volatility, as more fully described in the prospectus. These risks may be heightened in connection with investments in developing countries.</a:t>
            </a:r>
          </a:p>
          <a:p>
            <a:pPr marL="0" indent="0">
              <a:buNone/>
            </a:pPr>
            <a:r>
              <a:rPr lang="en-US" sz="1600" dirty="0"/>
              <a:t>The return of principal for bond funds and for funds with significant underlying bond holdings is not guaranteed. Fund shares are subject to the same interest rate, inflation and credit risks associated with the underlying bond holdings. Investments in mortgage-related securities involve additional risks, such as prepayment risk, as more fully described in the prospectus. Higher yielding, higher risk bonds can fluctuate in price more than investment-grade bonds, so investors should maintain a long-term perspective</a:t>
            </a:r>
            <a:r>
              <a:rPr lang="en-US" sz="1600" dirty="0" smtClean="0"/>
              <a:t>.</a:t>
            </a:r>
          </a:p>
          <a:p>
            <a:pPr marL="0" indent="0">
              <a:buNone/>
            </a:pPr>
            <a:r>
              <a:rPr lang="en-US" sz="1600" dirty="0"/>
              <a:t>While not directly correlated to changes in interest rates, the values of inflation linked bonds generally fluctuate in response to changes in real interest rates and may experience greater losses than other debt securities with similar durations</a:t>
            </a:r>
            <a:r>
              <a:rPr lang="en-US" sz="1600" dirty="0" smtClean="0"/>
              <a:t>.</a:t>
            </a:r>
          </a:p>
          <a:p>
            <a:pPr marL="0" indent="0">
              <a:buNone/>
            </a:pPr>
            <a:r>
              <a:rPr lang="en-US" sz="1600" dirty="0"/>
              <a:t>Small-company stocks entail additional risks, and they can fluctuate in price more than larger company </a:t>
            </a:r>
            <a:r>
              <a:rPr lang="en-US" sz="1600" dirty="0" err="1"/>
              <a:t>stocks.The</a:t>
            </a:r>
            <a:r>
              <a:rPr lang="en-US" sz="1600" dirty="0"/>
              <a:t> use of derivatives involves a variety of risks, which may be different from, or greater than, the risks associated with investing in traditional cash securities, such as stocks and bonds</a:t>
            </a:r>
            <a:r>
              <a:rPr lang="en-US" sz="1600" dirty="0" smtClean="0"/>
              <a:t>.</a:t>
            </a:r>
          </a:p>
          <a:p>
            <a:pPr marL="0" indent="0">
              <a:buNone/>
            </a:pPr>
            <a:r>
              <a:rPr lang="en-US" sz="1600" dirty="0"/>
              <a:t>If used after September 30, 2017, this presentation must be accompanied by the most recent American Funds quarterly statistical update.</a:t>
            </a:r>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5920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99" y="260880"/>
            <a:ext cx="12148215" cy="530608"/>
          </a:xfrm>
        </p:spPr>
        <p:txBody>
          <a:bodyPr/>
          <a:lstStyle/>
          <a:p>
            <a:r>
              <a:rPr lang="en-US" sz="2800" dirty="0" smtClean="0"/>
              <a:t>At Capital Group, we believe…</a:t>
            </a:r>
            <a:endParaRPr lang="en-US" dirty="0"/>
          </a:p>
        </p:txBody>
      </p:sp>
      <p:sp>
        <p:nvSpPr>
          <p:cNvPr id="14" name="Rectangle 13"/>
          <p:cNvSpPr/>
          <p:nvPr/>
        </p:nvSpPr>
        <p:spPr>
          <a:xfrm>
            <a:off x="431443" y="1198330"/>
            <a:ext cx="7868495" cy="5370701"/>
          </a:xfrm>
          <a:prstGeom prst="rect">
            <a:avLst/>
          </a:prstGeom>
        </p:spPr>
        <p:txBody>
          <a:bodyPr wrap="square">
            <a:spAutoFit/>
          </a:bodyPr>
          <a:lstStyle/>
          <a:p>
            <a:pPr marL="285750" indent="-285750">
              <a:spcAft>
                <a:spcPts val="600"/>
              </a:spcAft>
              <a:buFont typeface="Arial" panose="020B0604020202020204" pitchFamily="34" charset="0"/>
              <a:buChar char="•"/>
            </a:pPr>
            <a:r>
              <a:rPr lang="en-US" b="1" kern="0" dirty="0" smtClean="0">
                <a:latin typeface="+mn-lt"/>
                <a:cs typeface="Arial"/>
              </a:rPr>
              <a:t>Objective-based </a:t>
            </a:r>
            <a:r>
              <a:rPr lang="en-US" b="1" kern="0" dirty="0">
                <a:latin typeface="+mn-lt"/>
                <a:cs typeface="Arial"/>
              </a:rPr>
              <a:t>portfolio construction can help investors achieve better outcomes.</a:t>
            </a:r>
          </a:p>
          <a:p>
            <a:pPr marL="285750" indent="-285750">
              <a:spcAft>
                <a:spcPts val="600"/>
              </a:spcAft>
              <a:buFont typeface="Arial" panose="020B0604020202020204" pitchFamily="34" charset="0"/>
              <a:buChar char="•"/>
            </a:pPr>
            <a:endParaRPr lang="en-US" b="1" kern="0" dirty="0" smtClean="0">
              <a:latin typeface="+mn-lt"/>
              <a:cs typeface="Arial"/>
            </a:endParaRPr>
          </a:p>
          <a:p>
            <a:pPr marL="285750" indent="-285750">
              <a:spcAft>
                <a:spcPts val="600"/>
              </a:spcAft>
              <a:buFont typeface="Arial" panose="020B0604020202020204" pitchFamily="34" charset="0"/>
              <a:buChar char="•"/>
            </a:pPr>
            <a:r>
              <a:rPr lang="en-US" b="1" kern="0" dirty="0" smtClean="0">
                <a:latin typeface="+mn-lt"/>
                <a:cs typeface="Arial"/>
              </a:rPr>
              <a:t>Portfolios </a:t>
            </a:r>
            <a:r>
              <a:rPr lang="en-US" b="1" kern="0" dirty="0">
                <a:latin typeface="+mn-lt"/>
                <a:cs typeface="Arial"/>
              </a:rPr>
              <a:t>must address a broader range of </a:t>
            </a:r>
            <a:r>
              <a:rPr lang="en-US" b="1" kern="0" dirty="0" smtClean="0">
                <a:latin typeface="+mn-lt"/>
                <a:cs typeface="Arial"/>
              </a:rPr>
              <a:t>risks.</a:t>
            </a:r>
          </a:p>
          <a:p>
            <a:pPr marL="285750" indent="-285750">
              <a:spcAft>
                <a:spcPts val="600"/>
              </a:spcAft>
              <a:buFont typeface="Arial" panose="020B0604020202020204" pitchFamily="34" charset="0"/>
              <a:buChar char="•"/>
            </a:pPr>
            <a:endParaRPr lang="en-US" b="1" kern="0" dirty="0" smtClean="0">
              <a:latin typeface="+mn-lt"/>
              <a:cs typeface="Arial"/>
            </a:endParaRPr>
          </a:p>
          <a:p>
            <a:pPr marL="285750" indent="-285750">
              <a:spcAft>
                <a:spcPts val="600"/>
              </a:spcAft>
              <a:buFont typeface="Arial" panose="020B0604020202020204" pitchFamily="34" charset="0"/>
              <a:buChar char="•"/>
            </a:pPr>
            <a:r>
              <a:rPr lang="en-US" b="1" kern="0" dirty="0" smtClean="0">
                <a:latin typeface="+mn-lt"/>
                <a:cs typeface="Arial"/>
              </a:rPr>
              <a:t>Bottom-up </a:t>
            </a:r>
            <a:r>
              <a:rPr lang="en-US" b="1" kern="0" dirty="0">
                <a:latin typeface="+mn-lt"/>
                <a:cs typeface="Arial"/>
              </a:rPr>
              <a:t>flexibility expands opportunities for success.</a:t>
            </a:r>
          </a:p>
          <a:p>
            <a:pPr marL="285750" indent="-285750">
              <a:spcAft>
                <a:spcPts val="600"/>
              </a:spcAft>
              <a:buFont typeface="Arial" panose="020B0604020202020204" pitchFamily="34" charset="0"/>
              <a:buChar char="•"/>
            </a:pPr>
            <a:endParaRPr lang="en-US" b="1" kern="0" dirty="0" smtClean="0">
              <a:latin typeface="+mn-lt"/>
              <a:cs typeface="Arial"/>
            </a:endParaRPr>
          </a:p>
          <a:p>
            <a:pPr marL="285750" indent="-285750">
              <a:spcAft>
                <a:spcPts val="600"/>
              </a:spcAft>
              <a:buFont typeface="Arial" panose="020B0604020202020204" pitchFamily="34" charset="0"/>
              <a:buChar char="•"/>
            </a:pPr>
            <a:r>
              <a:rPr lang="en-US" b="1" kern="0" dirty="0" smtClean="0">
                <a:latin typeface="+mn-lt"/>
                <a:cs typeface="Arial"/>
              </a:rPr>
              <a:t>The </a:t>
            </a:r>
            <a:r>
              <a:rPr lang="en-US" b="1" kern="0" dirty="0">
                <a:latin typeface="+mn-lt"/>
                <a:cs typeface="Arial"/>
              </a:rPr>
              <a:t>right ingredients make all the difference and, when used in portfolios, can be greater than the sum of their parts.</a:t>
            </a:r>
          </a:p>
          <a:p>
            <a:pPr marL="285750" indent="-285750">
              <a:spcAft>
                <a:spcPts val="600"/>
              </a:spcAft>
              <a:buFont typeface="Arial" panose="020B0604020202020204" pitchFamily="34" charset="0"/>
              <a:buChar char="•"/>
            </a:pPr>
            <a:endParaRPr lang="en-US" b="1" kern="0" dirty="0" smtClean="0">
              <a:latin typeface="+mn-lt"/>
              <a:cs typeface="Arial"/>
            </a:endParaRPr>
          </a:p>
          <a:p>
            <a:pPr marL="285750" indent="-285750">
              <a:spcAft>
                <a:spcPts val="600"/>
              </a:spcAft>
              <a:buFont typeface="Arial" panose="020B0604020202020204" pitchFamily="34" charset="0"/>
              <a:buChar char="•"/>
            </a:pPr>
            <a:r>
              <a:rPr lang="en-US" b="1" kern="0" dirty="0" smtClean="0">
                <a:latin typeface="+mn-lt"/>
                <a:cs typeface="Arial"/>
              </a:rPr>
              <a:t>Portfolios </a:t>
            </a:r>
            <a:r>
              <a:rPr lang="en-US" b="1" kern="0" dirty="0">
                <a:latin typeface="+mn-lt"/>
                <a:cs typeface="Arial"/>
              </a:rPr>
              <a:t>built by experienced investment managers are better positioned for success.</a:t>
            </a:r>
          </a:p>
          <a:p>
            <a:pPr>
              <a:spcAft>
                <a:spcPts val="600"/>
              </a:spcAft>
            </a:pPr>
            <a:endParaRPr lang="en-US" b="1" dirty="0">
              <a:latin typeface="+mn-lt"/>
            </a:endParaRPr>
          </a:p>
          <a:p>
            <a:pPr>
              <a:spcAft>
                <a:spcPts val="600"/>
              </a:spcAft>
            </a:pPr>
            <a:r>
              <a:rPr lang="en-US" b="1" kern="0" dirty="0">
                <a:solidFill>
                  <a:srgbClr val="009ADF"/>
                </a:solidFill>
                <a:latin typeface="+mn-lt"/>
                <a:cs typeface="Arial"/>
              </a:rPr>
              <a:t>Finally, we believe:</a:t>
            </a:r>
          </a:p>
          <a:p>
            <a:pPr marL="285750" indent="-285750">
              <a:spcAft>
                <a:spcPts val="600"/>
              </a:spcAft>
              <a:buFont typeface="Arial" panose="020B0604020202020204" pitchFamily="34" charset="0"/>
              <a:buChar char="•"/>
            </a:pPr>
            <a:r>
              <a:rPr lang="en-US" b="1" kern="0" dirty="0">
                <a:latin typeface="+mn-lt"/>
                <a:cs typeface="Arial"/>
              </a:rPr>
              <a:t>Our approach to portfolio composition makes us well-positioned to help you build stronger portfolios that align to your clients’ goals.</a:t>
            </a:r>
          </a:p>
        </p:txBody>
      </p:sp>
      <p:pic>
        <p:nvPicPr>
          <p:cNvPr id="15" name="Picture 14"/>
          <p:cNvPicPr>
            <a:picLocks noChangeAspect="1"/>
          </p:cNvPicPr>
          <p:nvPr/>
        </p:nvPicPr>
        <p:blipFill>
          <a:blip r:embed="rId3"/>
          <a:stretch>
            <a:fillRect/>
          </a:stretch>
        </p:blipFill>
        <p:spPr>
          <a:xfrm>
            <a:off x="8583602" y="1198330"/>
            <a:ext cx="2658197" cy="1668728"/>
          </a:xfrm>
          <a:prstGeom prst="rect">
            <a:avLst/>
          </a:prstGeom>
        </p:spPr>
      </p:pic>
      <p:pic>
        <p:nvPicPr>
          <p:cNvPr id="16" name="Picture 15"/>
          <p:cNvPicPr>
            <a:picLocks noChangeAspect="1"/>
          </p:cNvPicPr>
          <p:nvPr/>
        </p:nvPicPr>
        <p:blipFill>
          <a:blip r:embed="rId4"/>
          <a:stretch>
            <a:fillRect/>
          </a:stretch>
        </p:blipFill>
        <p:spPr>
          <a:xfrm>
            <a:off x="8583602" y="3070141"/>
            <a:ext cx="2658197" cy="3513955"/>
          </a:xfrm>
          <a:prstGeom prst="rect">
            <a:avLst/>
          </a:prstGeom>
        </p:spPr>
      </p:pic>
      <p:sp>
        <p:nvSpPr>
          <p:cNvPr id="6"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274701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Definitions</a:t>
            </a:r>
            <a:endParaRPr lang="en-US" dirty="0"/>
          </a:p>
        </p:txBody>
      </p:sp>
      <p:sp>
        <p:nvSpPr>
          <p:cNvPr id="5" name="Content Placeholder 4"/>
          <p:cNvSpPr>
            <a:spLocks noGrp="1"/>
          </p:cNvSpPr>
          <p:nvPr>
            <p:ph idx="1"/>
          </p:nvPr>
        </p:nvSpPr>
        <p:spPr>
          <a:xfrm>
            <a:off x="335597" y="1352550"/>
            <a:ext cx="12145963" cy="5485661"/>
          </a:xfrm>
        </p:spPr>
        <p:txBody>
          <a:bodyPr/>
          <a:lstStyle/>
          <a:p>
            <a:pPr marL="0" indent="0">
              <a:buNone/>
            </a:pPr>
            <a:r>
              <a:rPr lang="en-US" sz="1600" dirty="0"/>
              <a:t>Bloomberg Barclays U.S. Aggregate Index represents the U.S. investment-grade fixed-rate bond market. This index is unmanaged, and its results include reinvested dividends and/or distributions but do not reflect the effect of sales charges, commissions, account fees, expenses or taxes.</a:t>
            </a:r>
          </a:p>
          <a:p>
            <a:pPr marL="0" indent="0">
              <a:buNone/>
            </a:pPr>
            <a:r>
              <a:rPr lang="en-US" sz="1600" dirty="0" smtClean="0"/>
              <a:t>Ibbotson </a:t>
            </a:r>
            <a:r>
              <a:rPr lang="en-US" sz="1600" dirty="0"/>
              <a:t>Small Company Stocks </a:t>
            </a:r>
            <a:r>
              <a:rPr lang="en-US" sz="1600" dirty="0" smtClean="0"/>
              <a:t>Index </a:t>
            </a:r>
            <a:r>
              <a:rPr lang="en-US" sz="1600" dirty="0"/>
              <a:t>is represented by the fifth capitalization quintile of stocks on the NYSE from 1926 to1981 and the performance of the Dimensional Fund Advisors (DFA) Micro Cap </a:t>
            </a:r>
            <a:r>
              <a:rPr lang="en-US" sz="1600" dirty="0" smtClean="0"/>
              <a:t>Fund thereafter.</a:t>
            </a:r>
          </a:p>
          <a:p>
            <a:pPr marL="0" indent="0">
              <a:buNone/>
            </a:pPr>
            <a:r>
              <a:rPr lang="en-US" sz="1600" dirty="0"/>
              <a:t>MSCI All Country World Index is a free float-adjusted market capitalization weighted index that is designed to measure equity market results in the global developed and emerging markets. The index consists of more than 40 developed and emerging market country indexes. This index is unmanaged, and its results include reinvested dividends and/or distributions but do not reflect the effect of sales charges, commissions, account fees, expenses or taxes</a:t>
            </a:r>
            <a:r>
              <a:rPr lang="en-US" sz="1600" dirty="0" smtClean="0"/>
              <a:t>.</a:t>
            </a:r>
          </a:p>
          <a:p>
            <a:pPr marL="0" indent="0">
              <a:buNone/>
            </a:pPr>
            <a:r>
              <a:rPr lang="en-US" sz="1600" dirty="0"/>
              <a:t>MSCI All Country World Small Cap Index is a free float-adjusted market capitalization-weighted index that is designed to measure equity market results of smaller capitalization companies in both developed and emerging markets. Results reflect dividends net of withholding taxes. </a:t>
            </a:r>
          </a:p>
          <a:p>
            <a:pPr marL="0" indent="0">
              <a:buNone/>
            </a:pPr>
            <a:r>
              <a:rPr lang="en-US" sz="1600" dirty="0" smtClean="0"/>
              <a:t>The </a:t>
            </a:r>
            <a:r>
              <a:rPr lang="en-US" sz="1600" dirty="0"/>
              <a:t>MSCI USA High Dividend Yield Index is based on the MSCI USA Index, its parent index, and includes large and mid cap stocks. </a:t>
            </a:r>
            <a:r>
              <a:rPr lang="en-US" sz="1600" dirty="0" smtClean="0"/>
              <a:t>The index </a:t>
            </a:r>
            <a:r>
              <a:rPr lang="en-US" sz="1600" dirty="0"/>
              <a:t>is designed to reflect the performance of equities in the parent index (excluding REITs) with higher dividend income and </a:t>
            </a:r>
            <a:r>
              <a:rPr lang="en-US" sz="1600" dirty="0" smtClean="0"/>
              <a:t>quality characteristics </a:t>
            </a:r>
            <a:r>
              <a:rPr lang="en-US" sz="1600" dirty="0"/>
              <a:t>than average dividend yields that are both sustainable and persistent. The index also applies quality screens and reviews12-month past performance to omit stocks with potentially deteriorating fundamentals that could force them to cut or reduce dividends</a:t>
            </a:r>
            <a:r>
              <a:rPr lang="en-US" sz="1600" dirty="0" smtClean="0"/>
              <a:t>.</a:t>
            </a:r>
          </a:p>
          <a:p>
            <a:pPr marL="0" indent="0">
              <a:buNone/>
            </a:pPr>
            <a:r>
              <a:rPr lang="en-US" sz="1600" dirty="0"/>
              <a:t>Standard &amp; Poor’s 500 Composite Index is a market capitalization-weighted index based on the </a:t>
            </a:r>
            <a:r>
              <a:rPr lang="en-US" sz="1600" dirty="0" smtClean="0"/>
              <a:t>results </a:t>
            </a:r>
            <a:r>
              <a:rPr lang="en-US" sz="1600" dirty="0"/>
              <a:t>of approximately 500 widely held common stocks. This index is unmanaged, and its results include reinvested dividends and/or distributions but do not reflect the effect of sales charges, commissions, account fees, expenses or taxes</a:t>
            </a:r>
            <a:r>
              <a:rPr lang="en-US" sz="1600" dirty="0" smtClean="0"/>
              <a:t>.</a:t>
            </a:r>
          </a:p>
          <a:p>
            <a:pPr marL="0" indent="0">
              <a:buNone/>
            </a:pPr>
            <a:r>
              <a:rPr lang="en-US" sz="1600" dirty="0"/>
              <a:t>Indexes are unmanaged and do not reflect the effect of sales charges, commissions, account fees, expenses or taxes. Investors cannot invest directly in an index.</a:t>
            </a:r>
          </a:p>
        </p:txBody>
      </p:sp>
      <p:sp>
        <p:nvSpPr>
          <p:cNvPr id="7" name="Text Placeholder 6"/>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562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5599" y="260880"/>
            <a:ext cx="12148215" cy="499830"/>
          </a:xfrm>
        </p:spPr>
        <p:txBody>
          <a:bodyPr/>
          <a:lstStyle/>
          <a:p>
            <a:r>
              <a:rPr lang="en-US" dirty="0" smtClean="0"/>
              <a:t>Data Sources</a:t>
            </a:r>
            <a:endParaRPr lang="en-US" dirty="0"/>
          </a:p>
        </p:txBody>
      </p:sp>
      <p:sp>
        <p:nvSpPr>
          <p:cNvPr id="6" name="Content Placeholder 5"/>
          <p:cNvSpPr>
            <a:spLocks noGrp="1"/>
          </p:cNvSpPr>
          <p:nvPr>
            <p:ph idx="1"/>
          </p:nvPr>
        </p:nvSpPr>
        <p:spPr>
          <a:xfrm>
            <a:off x="335598" y="1403351"/>
            <a:ext cx="12015626" cy="5485661"/>
          </a:xfrm>
        </p:spPr>
        <p:txBody>
          <a:bodyPr/>
          <a:lstStyle/>
          <a:p>
            <a:pPr marL="0" indent="0">
              <a:buNone/>
            </a:pPr>
            <a:r>
              <a:rPr lang="en-US" sz="1600" dirty="0"/>
              <a:t>Bloomberg® is a trademark of Bloomberg Finance L.P. (collectively with its affiliates, “Bloomberg“). Barclays® is a trademark of Barclays Bank Plc (collectively with its affiliates, “Barclays“), used under license. Neither Bloomberg nor Barclays approves or endorses this material, guarantees the accuracy or completeness of any information herein and, to the maximum extent allowed by law, neither shall have any liability or responsibility for injury or damages arising in connection therewith.</a:t>
            </a:r>
          </a:p>
          <a:p>
            <a:pPr marL="0" indent="0">
              <a:buNone/>
            </a:pPr>
            <a:r>
              <a:rPr lang="en-US" sz="1600" dirty="0"/>
              <a:t>MSCI has not approved, reviewed or produced this report, makes no express or implied warranties or representations and is not liable whatsoever for any data in the report. You may not redistribute the MSCI data or use it as a basis for other indices or investment products.</a:t>
            </a:r>
          </a:p>
          <a:p>
            <a:pPr marL="0" indent="0">
              <a:buNone/>
            </a:pPr>
            <a:r>
              <a:rPr lang="en-US" sz="1600" dirty="0"/>
              <a:t>The S&amp;P 500 is a product of S&amp;P Dow Jones Indices LLC and/or its affiliates and have been licensed for use by Capital Group. S&amp;P Dow Jones Indices LLC, a division of S&amp;P Global, and/or its affiliates. All rights reserved. Redistribution or reproduction in whole or in part is prohibited without written permission of S&amp;P Dow Jones Indices LLC. © </a:t>
            </a:r>
            <a:r>
              <a:rPr lang="en-US" sz="1600" dirty="0" smtClean="0"/>
              <a:t>2017</a:t>
            </a:r>
          </a:p>
          <a:p>
            <a:pPr marL="0" indent="0">
              <a:buNone/>
            </a:pPr>
            <a:r>
              <a:rPr lang="en-US" sz="1600" dirty="0"/>
              <a:t>Morningstar. All rights reserved.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a:t>
            </a:r>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4954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objectives can help align client goals to asset allocation</a:t>
            </a:r>
            <a:endParaRPr lang="en-US" dirty="0"/>
          </a:p>
        </p:txBody>
      </p:sp>
      <p:sp>
        <p:nvSpPr>
          <p:cNvPr id="3" name="Rectangle 2"/>
          <p:cNvSpPr/>
          <p:nvPr/>
        </p:nvSpPr>
        <p:spPr>
          <a:xfrm>
            <a:off x="345778" y="6412523"/>
            <a:ext cx="12135917" cy="549615"/>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7510" tIns="0" rIns="197510" bIns="0" rtlCol="0" anchor="ctr"/>
          <a:lstStyle/>
          <a:p>
            <a:pPr marL="197510" lvl="1" indent="-197510">
              <a:spcBef>
                <a:spcPts val="648"/>
              </a:spcBef>
              <a:buFont typeface="Arial" panose="020B0604020202020204" pitchFamily="34" charset="0"/>
              <a:buChar char="•"/>
            </a:pPr>
            <a:r>
              <a:rPr lang="en-US" b="1" kern="0" dirty="0" smtClean="0">
                <a:solidFill>
                  <a:schemeClr val="tx1"/>
                </a:solidFill>
                <a:cs typeface="Arial" panose="020B0604020202020204" pitchFamily="34" charset="0"/>
              </a:rPr>
              <a:t>Style boxes tell you </a:t>
            </a:r>
            <a:r>
              <a:rPr lang="en-US" b="1" kern="0" dirty="0" smtClean="0">
                <a:solidFill>
                  <a:srgbClr val="F57E49"/>
                </a:solidFill>
                <a:latin typeface="AvenirNext LT Com Medium" panose="020B0803020202020204" pitchFamily="34" charset="0"/>
                <a:cs typeface="Arial" panose="020B0604020202020204" pitchFamily="34" charset="0"/>
              </a:rPr>
              <a:t>where</a:t>
            </a:r>
            <a:r>
              <a:rPr lang="en-US" b="1" kern="0" dirty="0" smtClean="0">
                <a:solidFill>
                  <a:schemeClr val="tx1"/>
                </a:solidFill>
                <a:cs typeface="Arial" panose="020B0604020202020204" pitchFamily="34" charset="0"/>
              </a:rPr>
              <a:t> to invest; investment objectives tell you </a:t>
            </a:r>
            <a:r>
              <a:rPr lang="en-US" b="1" kern="0" dirty="0" smtClean="0">
                <a:solidFill>
                  <a:srgbClr val="92D050"/>
                </a:solidFill>
                <a:latin typeface="AvenirNext LT Com Medium" panose="020B0803020202020204" pitchFamily="34" charset="0"/>
                <a:cs typeface="Arial" panose="020B0604020202020204" pitchFamily="34" charset="0"/>
              </a:rPr>
              <a:t>how</a:t>
            </a:r>
            <a:r>
              <a:rPr lang="en-US" b="1" i="1" kern="0" dirty="0" smtClean="0">
                <a:solidFill>
                  <a:srgbClr val="92D050"/>
                </a:solidFill>
                <a:cs typeface="Arial" panose="020B0604020202020204" pitchFamily="34" charset="0"/>
              </a:rPr>
              <a:t> </a:t>
            </a:r>
            <a:r>
              <a:rPr lang="en-US" b="1" kern="0" dirty="0" smtClean="0">
                <a:solidFill>
                  <a:schemeClr val="tx1"/>
                </a:solidFill>
                <a:cs typeface="Arial" panose="020B0604020202020204" pitchFamily="34" charset="0"/>
              </a:rPr>
              <a:t>to invest</a:t>
            </a:r>
          </a:p>
        </p:txBody>
      </p:sp>
      <p:graphicFrame>
        <p:nvGraphicFramePr>
          <p:cNvPr id="6" name="Table 5"/>
          <p:cNvGraphicFramePr>
            <a:graphicFrameLocks noGrp="1"/>
          </p:cNvGraphicFramePr>
          <p:nvPr>
            <p:extLst>
              <p:ext uri="{D42A27DB-BD31-4B8C-83A1-F6EECF244321}">
                <p14:modId xmlns:p14="http://schemas.microsoft.com/office/powerpoint/2010/main" val="2670091270"/>
              </p:ext>
            </p:extLst>
          </p:nvPr>
        </p:nvGraphicFramePr>
        <p:xfrm>
          <a:off x="2111010" y="2979254"/>
          <a:ext cx="9251936" cy="1358841"/>
        </p:xfrm>
        <a:graphic>
          <a:graphicData uri="http://schemas.openxmlformats.org/drawingml/2006/table">
            <a:tbl>
              <a:tblPr firstRow="1" bandRow="1">
                <a:tableStyleId>{7DF18680-E054-41AD-8BC1-D1AEF772440D}</a:tableStyleId>
              </a:tblPr>
              <a:tblGrid>
                <a:gridCol w="2312984"/>
                <a:gridCol w="2312984"/>
                <a:gridCol w="2312984"/>
                <a:gridCol w="2312984"/>
              </a:tblGrid>
              <a:tr h="572096">
                <a:tc>
                  <a:txBody>
                    <a:bodyPr/>
                    <a:lstStyle/>
                    <a:p>
                      <a:pPr algn="ctr"/>
                      <a:r>
                        <a:rPr lang="en-US" sz="1600" dirty="0" smtClean="0">
                          <a:solidFill>
                            <a:srgbClr val="FFFFFF"/>
                          </a:solidFill>
                        </a:rPr>
                        <a:t>Growth</a:t>
                      </a:r>
                      <a:endParaRPr lang="en-US" sz="1600" dirty="0">
                        <a:solidFill>
                          <a:srgbClr val="FFFFFF"/>
                        </a:solidFill>
                      </a:endParaRPr>
                    </a:p>
                  </a:txBody>
                  <a:tcPr marT="91440" marB="91440">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A471F"/>
                    </a:solidFill>
                  </a:tcPr>
                </a:tc>
                <a:tc>
                  <a:txBody>
                    <a:bodyPr/>
                    <a:lstStyle/>
                    <a:p>
                      <a:pPr algn="ctr"/>
                      <a:r>
                        <a:rPr lang="en-US" sz="1600" dirty="0" smtClean="0">
                          <a:solidFill>
                            <a:srgbClr val="FFFFFF"/>
                          </a:solidFill>
                        </a:rPr>
                        <a:t>Growth</a:t>
                      </a:r>
                      <a:br>
                        <a:rPr lang="en-US" sz="1600" dirty="0" smtClean="0">
                          <a:solidFill>
                            <a:srgbClr val="FFFFFF"/>
                          </a:solidFill>
                        </a:rPr>
                      </a:br>
                      <a:r>
                        <a:rPr lang="en-US" sz="1600" dirty="0" smtClean="0">
                          <a:solidFill>
                            <a:srgbClr val="FFFFFF"/>
                          </a:solidFill>
                        </a:rPr>
                        <a:t>and</a:t>
                      </a:r>
                      <a:r>
                        <a:rPr lang="en-US" sz="1600" baseline="0" dirty="0" smtClean="0">
                          <a:solidFill>
                            <a:srgbClr val="FFFFFF"/>
                          </a:solidFill>
                        </a:rPr>
                        <a:t> Income</a:t>
                      </a:r>
                      <a:endParaRPr lang="en-US" sz="1600" dirty="0">
                        <a:solidFill>
                          <a:srgbClr val="FFFFFF"/>
                        </a:solidFill>
                      </a:endParaRPr>
                    </a:p>
                  </a:txBody>
                  <a:tcPr marT="91440" marB="9144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DF8600"/>
                    </a:solidFill>
                  </a:tcPr>
                </a:tc>
                <a:tc>
                  <a:txBody>
                    <a:bodyPr/>
                    <a:lstStyle/>
                    <a:p>
                      <a:pPr algn="ctr"/>
                      <a:r>
                        <a:rPr lang="en-US" sz="1600" dirty="0" smtClean="0">
                          <a:solidFill>
                            <a:srgbClr val="FFFFFF"/>
                          </a:solidFill>
                        </a:rPr>
                        <a:t>Distribution</a:t>
                      </a:r>
                      <a:br>
                        <a:rPr lang="en-US" sz="1600" dirty="0" smtClean="0">
                          <a:solidFill>
                            <a:srgbClr val="FFFFFF"/>
                          </a:solidFill>
                        </a:rPr>
                      </a:br>
                      <a:r>
                        <a:rPr lang="en-US" sz="1600" dirty="0" smtClean="0">
                          <a:solidFill>
                            <a:srgbClr val="FFFFFF"/>
                          </a:solidFill>
                        </a:rPr>
                        <a:t>Income</a:t>
                      </a:r>
                      <a:endParaRPr lang="en-US" sz="1600" dirty="0">
                        <a:solidFill>
                          <a:srgbClr val="FFFFFF"/>
                        </a:solidFill>
                      </a:endParaRPr>
                    </a:p>
                  </a:txBody>
                  <a:tcPr marT="91440" marB="9144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73C7F"/>
                    </a:solidFill>
                  </a:tcPr>
                </a:tc>
                <a:tc>
                  <a:txBody>
                    <a:bodyPr/>
                    <a:lstStyle/>
                    <a:p>
                      <a:pPr algn="ctr"/>
                      <a:r>
                        <a:rPr lang="en-US" sz="1600" dirty="0" smtClean="0">
                          <a:solidFill>
                            <a:srgbClr val="FFFFFF"/>
                          </a:solidFill>
                        </a:rPr>
                        <a:t>Preservation and</a:t>
                      </a:r>
                      <a:br>
                        <a:rPr lang="en-US" sz="1600" dirty="0" smtClean="0">
                          <a:solidFill>
                            <a:srgbClr val="FFFFFF"/>
                          </a:solidFill>
                        </a:rPr>
                      </a:br>
                      <a:r>
                        <a:rPr lang="en-US" sz="1600" dirty="0" smtClean="0">
                          <a:solidFill>
                            <a:srgbClr val="FFFFFF"/>
                          </a:solidFill>
                        </a:rPr>
                        <a:t>Income</a:t>
                      </a:r>
                      <a:endParaRPr lang="en-US" sz="1600" dirty="0">
                        <a:solidFill>
                          <a:srgbClr val="FFFFFF"/>
                        </a:solidFill>
                      </a:endParaRPr>
                    </a:p>
                  </a:txBody>
                  <a:tcPr marT="91440" marB="9144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7B8A9"/>
                    </a:solidFill>
                  </a:tcPr>
                </a:tc>
              </a:tr>
              <a:tr h="688281">
                <a:tc>
                  <a:txBody>
                    <a:bodyPr/>
                    <a:lstStyle/>
                    <a:p>
                      <a:pPr algn="ctr"/>
                      <a:r>
                        <a:rPr lang="en-US" sz="1200" b="1" baseline="0" dirty="0" smtClean="0">
                          <a:solidFill>
                            <a:srgbClr val="3D3D3D"/>
                          </a:solidFill>
                        </a:rPr>
                        <a:t>For investors seeking </a:t>
                      </a:r>
                      <a:br>
                        <a:rPr lang="en-US" sz="1200" b="1" baseline="0" dirty="0" smtClean="0">
                          <a:solidFill>
                            <a:srgbClr val="3D3D3D"/>
                          </a:solidFill>
                        </a:rPr>
                      </a:br>
                      <a:r>
                        <a:rPr lang="en-US" sz="1200" b="1" baseline="0" dirty="0" smtClean="0">
                          <a:solidFill>
                            <a:srgbClr val="3D3D3D"/>
                          </a:solidFill>
                        </a:rPr>
                        <a:t>long-term growth</a:t>
                      </a:r>
                      <a:br>
                        <a:rPr lang="en-US" sz="1200" b="1" baseline="0" dirty="0" smtClean="0">
                          <a:solidFill>
                            <a:srgbClr val="3D3D3D"/>
                          </a:solidFill>
                        </a:rPr>
                      </a:br>
                      <a:r>
                        <a:rPr lang="en-US" sz="1200" b="1" baseline="0" dirty="0" smtClean="0">
                          <a:solidFill>
                            <a:srgbClr val="3D3D3D"/>
                          </a:solidFill>
                        </a:rPr>
                        <a:t>of capital</a:t>
                      </a:r>
                      <a:endParaRPr lang="en-US" sz="1200" b="1" dirty="0">
                        <a:solidFill>
                          <a:srgbClr val="3D3D3D"/>
                        </a:solidFill>
                      </a:endParaRPr>
                    </a:p>
                  </a:txBody>
                  <a:tcPr>
                    <a:lnL w="12700" cap="flat" cmpd="sng" algn="ctr">
                      <a:no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b="1" dirty="0" smtClean="0">
                          <a:solidFill>
                            <a:srgbClr val="3D3D3D"/>
                          </a:solidFill>
                        </a:rPr>
                        <a:t>Long-term growth of </a:t>
                      </a:r>
                      <a:br>
                        <a:rPr lang="en-US" sz="1200" b="1" dirty="0" smtClean="0">
                          <a:solidFill>
                            <a:srgbClr val="3D3D3D"/>
                          </a:solidFill>
                        </a:rPr>
                      </a:br>
                      <a:r>
                        <a:rPr lang="en-US" sz="1200" b="1" dirty="0" smtClean="0">
                          <a:solidFill>
                            <a:srgbClr val="3D3D3D"/>
                          </a:solidFill>
                        </a:rPr>
                        <a:t>capital and income</a:t>
                      </a:r>
                      <a:endParaRPr lang="en-US" sz="1200" b="1" dirty="0">
                        <a:solidFill>
                          <a:srgbClr val="3D3D3D"/>
                        </a:solidFill>
                      </a:endParaRPr>
                    </a:p>
                  </a:txBody>
                  <a:tcP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b="1" dirty="0" smtClean="0">
                          <a:solidFill>
                            <a:srgbClr val="3D3D3D"/>
                          </a:solidFill>
                        </a:rPr>
                        <a:t>Income with downside protection and sufficient long-term growth of</a:t>
                      </a:r>
                      <a:r>
                        <a:rPr lang="en-US" sz="1200" b="1" baseline="0" dirty="0" smtClean="0">
                          <a:solidFill>
                            <a:srgbClr val="3D3D3D"/>
                          </a:solidFill>
                        </a:rPr>
                        <a:t> capital</a:t>
                      </a:r>
                      <a:endParaRPr lang="en-US" sz="1200" b="1" dirty="0">
                        <a:solidFill>
                          <a:srgbClr val="3D3D3D"/>
                        </a:solidFill>
                      </a:endParaRPr>
                    </a:p>
                  </a:txBody>
                  <a:tcP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algn="ctr"/>
                      <a:r>
                        <a:rPr lang="en-US" sz="1200" b="1" dirty="0" smtClean="0">
                          <a:solidFill>
                            <a:srgbClr val="3D3D3D"/>
                          </a:solidFill>
                        </a:rPr>
                        <a:t>Current income and </a:t>
                      </a:r>
                      <a:br>
                        <a:rPr lang="en-US" sz="1200" b="1" dirty="0" smtClean="0">
                          <a:solidFill>
                            <a:srgbClr val="3D3D3D"/>
                          </a:solidFill>
                        </a:rPr>
                      </a:br>
                      <a:r>
                        <a:rPr lang="en-US" sz="1200" b="1" dirty="0" smtClean="0">
                          <a:solidFill>
                            <a:srgbClr val="3D3D3D"/>
                          </a:solidFill>
                        </a:rPr>
                        <a:t>capital preservation</a:t>
                      </a:r>
                      <a:endParaRPr lang="en-US" sz="1200" b="1" dirty="0">
                        <a:solidFill>
                          <a:srgbClr val="3D3D3D"/>
                        </a:solidFill>
                      </a:endParaRPr>
                    </a:p>
                  </a:txBody>
                  <a:tcPr>
                    <a:lnL w="12700" cap="flat" cmpd="sng" algn="ctr">
                      <a:solidFill>
                        <a:srgbClr val="99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99999"/>
                      </a:solidFill>
                      <a:prstDash val="solid"/>
                      <a:round/>
                      <a:headEnd type="none" w="med" len="med"/>
                      <a:tailEnd type="none" w="med" len="med"/>
                    </a:lnB>
                  </a:tcPr>
                </a:tc>
              </a:tr>
            </a:tbl>
          </a:graphicData>
        </a:graphic>
      </p:graphicFrame>
      <p:sp>
        <p:nvSpPr>
          <p:cNvPr id="10" name="Rectangle 9"/>
          <p:cNvSpPr/>
          <p:nvPr/>
        </p:nvSpPr>
        <p:spPr>
          <a:xfrm>
            <a:off x="2111009" y="1241684"/>
            <a:ext cx="6605607" cy="401393"/>
          </a:xfrm>
          <a:prstGeom prst="rect">
            <a:avLst/>
          </a:prstGeom>
          <a:solidFill>
            <a:srgbClr val="33AEE6"/>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baseline="0" noProof="0" dirty="0" smtClean="0">
                <a:ln>
                  <a:noFill/>
                </a:ln>
                <a:solidFill>
                  <a:srgbClr val="FFFFFF"/>
                </a:solidFill>
                <a:effectLst/>
                <a:uLnTx/>
                <a:uFillTx/>
                <a:latin typeface="AvenirNext LT Com Regular"/>
                <a:ea typeface="+mn-ea"/>
                <a:cs typeface="Arial"/>
              </a:rPr>
              <a:t>Build Wealth</a:t>
            </a:r>
          </a:p>
        </p:txBody>
      </p:sp>
      <p:sp>
        <p:nvSpPr>
          <p:cNvPr id="11" name="Rectangle 10"/>
          <p:cNvSpPr/>
          <p:nvPr/>
        </p:nvSpPr>
        <p:spPr>
          <a:xfrm>
            <a:off x="4302066" y="1685564"/>
            <a:ext cx="6937388" cy="401393"/>
          </a:xfrm>
          <a:prstGeom prst="rect">
            <a:avLst/>
          </a:prstGeom>
          <a:solidFill>
            <a:srgbClr val="0099DC"/>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baseline="0" noProof="0" dirty="0" smtClean="0">
                <a:ln>
                  <a:noFill/>
                </a:ln>
                <a:solidFill>
                  <a:srgbClr val="FFFFFF"/>
                </a:solidFill>
                <a:effectLst/>
                <a:uLnTx/>
                <a:uFillTx/>
                <a:latin typeface="AvenirNext LT Com Regular"/>
                <a:ea typeface="+mn-ea"/>
                <a:cs typeface="Arial"/>
              </a:rPr>
              <a:t>Spend</a:t>
            </a:r>
            <a:r>
              <a:rPr kumimoji="0" lang="en-US" sz="1600" b="1" i="0" u="none" strike="noStrike" kern="0" cap="none" spc="0" normalizeH="0" noProof="0" dirty="0" smtClean="0">
                <a:ln>
                  <a:noFill/>
                </a:ln>
                <a:solidFill>
                  <a:srgbClr val="FFFFFF"/>
                </a:solidFill>
                <a:effectLst/>
                <a:uLnTx/>
                <a:uFillTx/>
                <a:latin typeface="AvenirNext LT Com Regular"/>
                <a:ea typeface="+mn-ea"/>
                <a:cs typeface="Arial"/>
              </a:rPr>
              <a:t> </a:t>
            </a:r>
            <a:r>
              <a:rPr kumimoji="0" lang="en-US" sz="1600" b="1" i="0" u="none" strike="noStrike" kern="0" cap="none" spc="0" normalizeH="0" baseline="0" noProof="0" dirty="0" smtClean="0">
                <a:ln>
                  <a:noFill/>
                </a:ln>
                <a:solidFill>
                  <a:srgbClr val="FFFFFF"/>
                </a:solidFill>
                <a:effectLst/>
                <a:uLnTx/>
                <a:uFillTx/>
                <a:latin typeface="AvenirNext LT Com Regular"/>
                <a:ea typeface="+mn-ea"/>
                <a:cs typeface="Arial"/>
              </a:rPr>
              <a:t>Wealth</a:t>
            </a:r>
          </a:p>
        </p:txBody>
      </p:sp>
      <p:sp>
        <p:nvSpPr>
          <p:cNvPr id="12" name="Rectangle 11"/>
          <p:cNvSpPr/>
          <p:nvPr/>
        </p:nvSpPr>
        <p:spPr>
          <a:xfrm>
            <a:off x="6610618" y="2142216"/>
            <a:ext cx="4610413" cy="401393"/>
          </a:xfrm>
          <a:prstGeom prst="rect">
            <a:avLst/>
          </a:prstGeom>
          <a:solidFill>
            <a:srgbClr val="1E5AA0"/>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baseline="0" noProof="0" dirty="0" smtClean="0">
                <a:ln>
                  <a:noFill/>
                </a:ln>
                <a:solidFill>
                  <a:srgbClr val="FFFFFF"/>
                </a:solidFill>
                <a:effectLst/>
                <a:uLnTx/>
                <a:uFillTx/>
                <a:latin typeface="AvenirNext LT Com Regular"/>
                <a:ea typeface="+mn-ea"/>
                <a:cs typeface="Arial"/>
              </a:rPr>
              <a:t>Conserve</a:t>
            </a:r>
            <a:r>
              <a:rPr kumimoji="0" lang="en-US" sz="1600" b="1" i="0" u="none" strike="noStrike" kern="0" cap="none" spc="0" normalizeH="0" noProof="0" dirty="0" smtClean="0">
                <a:ln>
                  <a:noFill/>
                </a:ln>
                <a:solidFill>
                  <a:srgbClr val="FFFFFF"/>
                </a:solidFill>
                <a:effectLst/>
                <a:uLnTx/>
                <a:uFillTx/>
                <a:latin typeface="AvenirNext LT Com Regular"/>
                <a:ea typeface="+mn-ea"/>
                <a:cs typeface="Arial"/>
              </a:rPr>
              <a:t> </a:t>
            </a:r>
            <a:r>
              <a:rPr kumimoji="0" lang="en-US" sz="1600" b="1" i="0" u="none" strike="noStrike" kern="0" cap="none" spc="0" normalizeH="0" baseline="0" noProof="0" dirty="0" smtClean="0">
                <a:ln>
                  <a:noFill/>
                </a:ln>
                <a:solidFill>
                  <a:srgbClr val="FFFFFF"/>
                </a:solidFill>
                <a:effectLst/>
                <a:uLnTx/>
                <a:uFillTx/>
                <a:latin typeface="AvenirNext LT Com Regular"/>
                <a:ea typeface="+mn-ea"/>
                <a:cs typeface="Arial"/>
              </a:rPr>
              <a:t>Wealth</a:t>
            </a:r>
          </a:p>
        </p:txBody>
      </p:sp>
      <p:sp>
        <p:nvSpPr>
          <p:cNvPr id="13" name="Isosceles Triangle 12"/>
          <p:cNvSpPr/>
          <p:nvPr/>
        </p:nvSpPr>
        <p:spPr>
          <a:xfrm rot="10800000">
            <a:off x="2845593" y="2630569"/>
            <a:ext cx="776287" cy="168987"/>
          </a:xfrm>
          <a:prstGeom prst="triangle">
            <a:avLst/>
          </a:prstGeom>
          <a:solidFill>
            <a:srgbClr val="0099DC"/>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600" b="1" i="0" u="none" strike="noStrike" kern="0" cap="none" spc="0" normalizeH="0" baseline="0" noProof="0" dirty="0" err="1" smtClean="0">
              <a:ln>
                <a:noFill/>
              </a:ln>
              <a:solidFill>
                <a:srgbClr val="FFFFFF"/>
              </a:solidFill>
              <a:effectLst/>
              <a:uLnTx/>
              <a:uFillTx/>
              <a:latin typeface="AvenirNext LT Com Regular"/>
              <a:ea typeface="+mn-ea"/>
              <a:cs typeface="Arial"/>
            </a:endParaRPr>
          </a:p>
        </p:txBody>
      </p:sp>
      <p:sp>
        <p:nvSpPr>
          <p:cNvPr id="14" name="Isosceles Triangle 13"/>
          <p:cNvSpPr/>
          <p:nvPr/>
        </p:nvSpPr>
        <p:spPr>
          <a:xfrm rot="10800000">
            <a:off x="5092700" y="2630569"/>
            <a:ext cx="776287" cy="168987"/>
          </a:xfrm>
          <a:prstGeom prst="triangle">
            <a:avLst/>
          </a:prstGeom>
          <a:solidFill>
            <a:srgbClr val="0099DC"/>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600" b="1" i="0" u="none" strike="noStrike" kern="0" cap="none" spc="0" normalizeH="0" baseline="0" noProof="0" dirty="0" err="1" smtClean="0">
              <a:ln>
                <a:noFill/>
              </a:ln>
              <a:solidFill>
                <a:srgbClr val="FFFFFF"/>
              </a:solidFill>
              <a:effectLst/>
              <a:uLnTx/>
              <a:uFillTx/>
              <a:latin typeface="AvenirNext LT Com Regular"/>
              <a:ea typeface="+mn-ea"/>
              <a:cs typeface="Arial"/>
            </a:endParaRPr>
          </a:p>
        </p:txBody>
      </p:sp>
      <p:sp>
        <p:nvSpPr>
          <p:cNvPr id="15" name="Isosceles Triangle 14"/>
          <p:cNvSpPr/>
          <p:nvPr/>
        </p:nvSpPr>
        <p:spPr>
          <a:xfrm rot="10800000">
            <a:off x="7275071" y="2630569"/>
            <a:ext cx="776287" cy="168987"/>
          </a:xfrm>
          <a:prstGeom prst="triangle">
            <a:avLst/>
          </a:prstGeom>
          <a:solidFill>
            <a:srgbClr val="0099DC"/>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600" b="1" i="0" u="none" strike="noStrike" kern="0" cap="none" spc="0" normalizeH="0" baseline="0" noProof="0" dirty="0" err="1" smtClean="0">
              <a:ln>
                <a:noFill/>
              </a:ln>
              <a:solidFill>
                <a:srgbClr val="FFFFFF"/>
              </a:solidFill>
              <a:effectLst/>
              <a:uLnTx/>
              <a:uFillTx/>
              <a:latin typeface="AvenirNext LT Com Regular"/>
              <a:ea typeface="+mn-ea"/>
              <a:cs typeface="Arial"/>
            </a:endParaRPr>
          </a:p>
        </p:txBody>
      </p:sp>
      <p:sp>
        <p:nvSpPr>
          <p:cNvPr id="16" name="Isosceles Triangle 15"/>
          <p:cNvSpPr/>
          <p:nvPr/>
        </p:nvSpPr>
        <p:spPr>
          <a:xfrm rot="10800000">
            <a:off x="9586913" y="2630569"/>
            <a:ext cx="776287" cy="168987"/>
          </a:xfrm>
          <a:prstGeom prst="triangle">
            <a:avLst/>
          </a:prstGeom>
          <a:solidFill>
            <a:srgbClr val="0099DC"/>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600" b="1" i="0" u="none" strike="noStrike" kern="0" cap="none" spc="0" normalizeH="0" baseline="0" noProof="0" dirty="0" err="1" smtClean="0">
              <a:ln>
                <a:noFill/>
              </a:ln>
              <a:solidFill>
                <a:srgbClr val="FFFFFF"/>
              </a:solidFill>
              <a:effectLst/>
              <a:uLnTx/>
              <a:uFillTx/>
              <a:latin typeface="AvenirNext LT Com Regular"/>
              <a:ea typeface="+mn-ea"/>
              <a:cs typeface="Arial"/>
            </a:endParaRPr>
          </a:p>
        </p:txBody>
      </p:sp>
      <p:sp>
        <p:nvSpPr>
          <p:cNvPr id="17" name="Text Box 27"/>
          <p:cNvSpPr txBox="1">
            <a:spLocks noChangeArrowheads="1"/>
          </p:cNvSpPr>
          <p:nvPr/>
        </p:nvSpPr>
        <p:spPr bwMode="auto">
          <a:xfrm>
            <a:off x="518382" y="1886260"/>
            <a:ext cx="13446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666666"/>
                </a:solidFill>
              </a:rPr>
              <a:t>Investor</a:t>
            </a:r>
            <a:br>
              <a:rPr lang="en-US" altLang="en-US" dirty="0" smtClean="0">
                <a:solidFill>
                  <a:srgbClr val="666666"/>
                </a:solidFill>
              </a:rPr>
            </a:br>
            <a:r>
              <a:rPr lang="en-US" altLang="en-US" dirty="0" smtClean="0">
                <a:solidFill>
                  <a:srgbClr val="666666"/>
                </a:solidFill>
              </a:rPr>
              <a:t>Goals</a:t>
            </a:r>
            <a:endParaRPr lang="en-US" altLang="en-US" dirty="0">
              <a:solidFill>
                <a:srgbClr val="666666"/>
              </a:solidFill>
            </a:endParaRPr>
          </a:p>
        </p:txBody>
      </p:sp>
      <p:sp>
        <p:nvSpPr>
          <p:cNvPr id="18" name="Text Box 27"/>
          <p:cNvSpPr txBox="1">
            <a:spLocks noChangeArrowheads="1"/>
          </p:cNvSpPr>
          <p:nvPr/>
        </p:nvSpPr>
        <p:spPr bwMode="auto">
          <a:xfrm>
            <a:off x="518382" y="3486532"/>
            <a:ext cx="134463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666666"/>
                </a:solidFill>
              </a:rPr>
              <a:t>Investment</a:t>
            </a:r>
            <a:br>
              <a:rPr lang="en-US" altLang="en-US" dirty="0" smtClean="0">
                <a:solidFill>
                  <a:srgbClr val="666666"/>
                </a:solidFill>
              </a:rPr>
            </a:br>
            <a:r>
              <a:rPr lang="en-US" altLang="en-US" dirty="0" smtClean="0">
                <a:solidFill>
                  <a:srgbClr val="666666"/>
                </a:solidFill>
              </a:rPr>
              <a:t>Objectives</a:t>
            </a:r>
            <a:endParaRPr lang="en-US" altLang="en-US" dirty="0">
              <a:solidFill>
                <a:srgbClr val="666666"/>
              </a:solidFill>
            </a:endParaRPr>
          </a:p>
        </p:txBody>
      </p:sp>
      <p:cxnSp>
        <p:nvCxnSpPr>
          <p:cNvPr id="19" name="Straight Connector 18"/>
          <p:cNvCxnSpPr/>
          <p:nvPr/>
        </p:nvCxnSpPr>
        <p:spPr>
          <a:xfrm>
            <a:off x="2006825" y="1241684"/>
            <a:ext cx="0" cy="1262919"/>
          </a:xfrm>
          <a:prstGeom prst="line">
            <a:avLst/>
          </a:prstGeom>
          <a:ln w="28575">
            <a:solidFill>
              <a:srgbClr val="666666"/>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006825" y="2904294"/>
            <a:ext cx="0" cy="1508760"/>
          </a:xfrm>
          <a:prstGeom prst="line">
            <a:avLst/>
          </a:prstGeom>
          <a:ln w="28575">
            <a:solidFill>
              <a:srgbClr val="666666"/>
            </a:solidFill>
            <a:prstDash val="sysDot"/>
          </a:ln>
        </p:spPr>
        <p:style>
          <a:lnRef idx="1">
            <a:schemeClr val="accent1"/>
          </a:lnRef>
          <a:fillRef idx="0">
            <a:schemeClr val="accent1"/>
          </a:fillRef>
          <a:effectRef idx="0">
            <a:schemeClr val="accent1"/>
          </a:effectRef>
          <a:fontRef idx="minor">
            <a:schemeClr val="tx1"/>
          </a:fontRef>
        </p:style>
      </p:cxnSp>
      <p:sp>
        <p:nvSpPr>
          <p:cNvPr id="22" name="Text Box 27"/>
          <p:cNvSpPr txBox="1">
            <a:spLocks noChangeArrowheads="1"/>
          </p:cNvSpPr>
          <p:nvPr/>
        </p:nvSpPr>
        <p:spPr bwMode="auto">
          <a:xfrm>
            <a:off x="518382" y="5307707"/>
            <a:ext cx="134463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666666"/>
                </a:solidFill>
              </a:rPr>
              <a:t>Portfolios </a:t>
            </a:r>
            <a:endParaRPr lang="en-US" altLang="en-US" dirty="0">
              <a:solidFill>
                <a:srgbClr val="666666"/>
              </a:solidFill>
            </a:endParaRPr>
          </a:p>
        </p:txBody>
      </p:sp>
      <p:sp>
        <p:nvSpPr>
          <p:cNvPr id="23" name="Isosceles Triangle 22"/>
          <p:cNvSpPr/>
          <p:nvPr/>
        </p:nvSpPr>
        <p:spPr>
          <a:xfrm rot="10800000">
            <a:off x="6348834" y="4420128"/>
            <a:ext cx="776287" cy="168987"/>
          </a:xfrm>
          <a:prstGeom prst="triangle">
            <a:avLst/>
          </a:prstGeom>
          <a:solidFill>
            <a:srgbClr val="0099DC"/>
          </a:solidFill>
          <a:ln w="25400" cap="flat" cmpd="sng" algn="ctr">
            <a:noFill/>
            <a:prstDash val="solid"/>
          </a:ln>
          <a:effectLst/>
        </p:spPr>
        <p:txBody>
          <a:bodyPr lIns="0" tIns="0" rIns="0" bIns="0" rtlCol="0" anchor="ctr"/>
          <a:lstStyle/>
          <a:p>
            <a:pPr marL="0" marR="0" indent="0" algn="ctr" defTabSz="914400" eaLnBrk="1" fontAlgn="base" latinLnBrk="0" hangingPunct="1">
              <a:lnSpc>
                <a:spcPct val="100000"/>
              </a:lnSpc>
              <a:spcBef>
                <a:spcPct val="0"/>
              </a:spcBef>
              <a:spcAft>
                <a:spcPct val="0"/>
              </a:spcAft>
              <a:buClrTx/>
              <a:buSzTx/>
              <a:buFontTx/>
              <a:buNone/>
              <a:tabLst/>
            </a:pPr>
            <a:endParaRPr kumimoji="0" lang="en-US" sz="1600" b="1" i="0" u="none" strike="noStrike" kern="0" cap="none" spc="0" normalizeH="0" baseline="0" noProof="0" dirty="0" err="1" smtClean="0">
              <a:ln>
                <a:noFill/>
              </a:ln>
              <a:solidFill>
                <a:srgbClr val="FFFFFF"/>
              </a:solidFill>
              <a:effectLst/>
              <a:uLnTx/>
              <a:uFillTx/>
              <a:latin typeface="AvenirNext LT Com Regular"/>
              <a:ea typeface="+mn-ea"/>
              <a:cs typeface="Arial"/>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138" y="4645986"/>
            <a:ext cx="1495326" cy="1465420"/>
          </a:xfrm>
          <a:prstGeom prst="rect">
            <a:avLst/>
          </a:prstGeom>
        </p:spPr>
      </p:pic>
      <p:cxnSp>
        <p:nvCxnSpPr>
          <p:cNvPr id="25" name="Straight Connector 24"/>
          <p:cNvCxnSpPr/>
          <p:nvPr/>
        </p:nvCxnSpPr>
        <p:spPr>
          <a:xfrm>
            <a:off x="2006825" y="4764756"/>
            <a:ext cx="0" cy="1209324"/>
          </a:xfrm>
          <a:prstGeom prst="line">
            <a:avLst/>
          </a:prstGeom>
          <a:ln w="28575">
            <a:solidFill>
              <a:srgbClr val="666666"/>
            </a:solidFill>
            <a:prstDash val="sysDot"/>
          </a:ln>
        </p:spPr>
        <p:style>
          <a:lnRef idx="1">
            <a:schemeClr val="accent1"/>
          </a:lnRef>
          <a:fillRef idx="0">
            <a:schemeClr val="accent1"/>
          </a:fillRef>
          <a:effectRef idx="0">
            <a:schemeClr val="accent1"/>
          </a:effectRef>
          <a:fontRef idx="minor">
            <a:schemeClr val="tx1"/>
          </a:fontRef>
        </p:style>
      </p:cxnSp>
      <p:sp>
        <p:nvSpPr>
          <p:cNvPr id="21"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15090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boxes were meant to be descriptive, not prescriptive</a:t>
            </a:r>
            <a:endParaRPr lang="en-US" dirty="0"/>
          </a:p>
        </p:txBody>
      </p:sp>
      <p:sp>
        <p:nvSpPr>
          <p:cNvPr id="85" name="Rectangle 84"/>
          <p:cNvSpPr/>
          <p:nvPr/>
        </p:nvSpPr>
        <p:spPr>
          <a:xfrm>
            <a:off x="345778" y="6496928"/>
            <a:ext cx="12135917" cy="526021"/>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7510" tIns="0" rIns="197510" bIns="0" rtlCol="0" anchor="ctr"/>
          <a:lstStyle/>
          <a:p>
            <a:pPr marL="197510" lvl="1" indent="-197510">
              <a:spcBef>
                <a:spcPts val="648"/>
              </a:spcBef>
              <a:buFont typeface="Arial" panose="020B0604020202020204" pitchFamily="34" charset="0"/>
              <a:buChar char="•"/>
            </a:pPr>
            <a:r>
              <a:rPr lang="en-US" b="1" kern="0" dirty="0" smtClean="0">
                <a:solidFill>
                  <a:schemeClr val="tx1"/>
                </a:solidFill>
                <a:cs typeface="Arial" panose="020B0604020202020204" pitchFamily="34" charset="0"/>
              </a:rPr>
              <a:t>The move to goals-based wealth management is likely to revitalize the practice of objective-based investing</a:t>
            </a:r>
          </a:p>
        </p:txBody>
      </p:sp>
      <p:sp>
        <p:nvSpPr>
          <p:cNvPr id="74" name="TextBox 73"/>
          <p:cNvSpPr txBox="1"/>
          <p:nvPr/>
        </p:nvSpPr>
        <p:spPr>
          <a:xfrm>
            <a:off x="4535647" y="1312410"/>
            <a:ext cx="3202129" cy="338554"/>
          </a:xfrm>
          <a:prstGeom prst="rect">
            <a:avLst/>
          </a:prstGeom>
          <a:noFill/>
        </p:spPr>
        <p:txBody>
          <a:bodyPr wrap="square" rtlCol="0">
            <a:spAutoFit/>
          </a:bodyPr>
          <a:lstStyle/>
          <a:p>
            <a:pPr algn="ctr"/>
            <a:r>
              <a:rPr lang="en-US" sz="1600" dirty="0" smtClean="0">
                <a:latin typeface="+mn-lt"/>
                <a:cs typeface="Arial" panose="020B0604020202020204" pitchFamily="34" charset="0"/>
              </a:rPr>
              <a:t>Objective-Based Mutual Funds</a:t>
            </a:r>
            <a:endParaRPr lang="en-US" sz="1600" dirty="0">
              <a:latin typeface="+mn-lt"/>
              <a:cs typeface="Arial" panose="020B0604020202020204" pitchFamily="34" charset="0"/>
            </a:endParaRPr>
          </a:p>
        </p:txBody>
      </p:sp>
      <p:sp>
        <p:nvSpPr>
          <p:cNvPr id="75" name="TextBox 74"/>
          <p:cNvSpPr txBox="1"/>
          <p:nvPr/>
        </p:nvSpPr>
        <p:spPr>
          <a:xfrm>
            <a:off x="4020476" y="1563143"/>
            <a:ext cx="4717575" cy="584775"/>
          </a:xfrm>
          <a:prstGeom prst="rect">
            <a:avLst/>
          </a:prstGeom>
          <a:noFill/>
        </p:spPr>
        <p:txBody>
          <a:bodyPr wrap="square" rtlCol="0">
            <a:spAutoFit/>
          </a:bodyPr>
          <a:lstStyle/>
          <a:p>
            <a:pPr algn="ctr"/>
            <a:r>
              <a:rPr lang="en-US" sz="1600" dirty="0" smtClean="0">
                <a:solidFill>
                  <a:srgbClr val="828383"/>
                </a:solidFill>
                <a:latin typeface="+mn-lt"/>
                <a:cs typeface="Arial" panose="020B0604020202020204" pitchFamily="34" charset="0"/>
              </a:rPr>
              <a:t>Funds seek objectives of appreciation, income or </a:t>
            </a:r>
          </a:p>
          <a:p>
            <a:pPr algn="ctr"/>
            <a:r>
              <a:rPr lang="en-US" sz="1600" dirty="0" smtClean="0">
                <a:solidFill>
                  <a:srgbClr val="828383"/>
                </a:solidFill>
                <a:latin typeface="+mn-lt"/>
                <a:cs typeface="Arial" panose="020B0604020202020204" pitchFamily="34" charset="0"/>
              </a:rPr>
              <a:t>preservation that align intuitively to client goals</a:t>
            </a:r>
            <a:endParaRPr lang="en-US" sz="1600" dirty="0">
              <a:solidFill>
                <a:srgbClr val="828383"/>
              </a:solidFill>
              <a:latin typeface="+mn-lt"/>
              <a:cs typeface="Arial" panose="020B0604020202020204" pitchFamily="34" charset="0"/>
            </a:endParaRPr>
          </a:p>
        </p:txBody>
      </p:sp>
      <p:sp>
        <p:nvSpPr>
          <p:cNvPr id="76" name="TextBox 75"/>
          <p:cNvSpPr txBox="1"/>
          <p:nvPr/>
        </p:nvSpPr>
        <p:spPr>
          <a:xfrm>
            <a:off x="4913725" y="985440"/>
            <a:ext cx="2610214" cy="461665"/>
          </a:xfrm>
          <a:prstGeom prst="rect">
            <a:avLst/>
          </a:prstGeom>
          <a:noFill/>
        </p:spPr>
        <p:txBody>
          <a:bodyPr wrap="square" rtlCol="0">
            <a:spAutoFit/>
          </a:bodyPr>
          <a:lstStyle/>
          <a:p>
            <a:pPr algn="ctr"/>
            <a:r>
              <a:rPr lang="en-US" sz="2400" b="1" dirty="0" smtClean="0">
                <a:solidFill>
                  <a:srgbClr val="039BDE"/>
                </a:solidFill>
              </a:rPr>
              <a:t>1924</a:t>
            </a:r>
            <a:endParaRPr lang="en-US" sz="2400" b="1" dirty="0">
              <a:solidFill>
                <a:srgbClr val="039BDE"/>
              </a:solidFill>
            </a:endParaRPr>
          </a:p>
        </p:txBody>
      </p:sp>
      <p:grpSp>
        <p:nvGrpSpPr>
          <p:cNvPr id="5" name="Group 4"/>
          <p:cNvGrpSpPr/>
          <p:nvPr/>
        </p:nvGrpSpPr>
        <p:grpSpPr>
          <a:xfrm>
            <a:off x="7519784" y="2877287"/>
            <a:ext cx="5340179" cy="1187702"/>
            <a:chOff x="7519784" y="2877287"/>
            <a:chExt cx="5340179" cy="1187702"/>
          </a:xfrm>
        </p:grpSpPr>
        <p:sp>
          <p:nvSpPr>
            <p:cNvPr id="84" name="TextBox 83"/>
            <p:cNvSpPr txBox="1"/>
            <p:nvPr/>
          </p:nvSpPr>
          <p:spPr>
            <a:xfrm>
              <a:off x="8118829" y="3235627"/>
              <a:ext cx="4142091" cy="338554"/>
            </a:xfrm>
            <a:prstGeom prst="rect">
              <a:avLst/>
            </a:prstGeom>
            <a:noFill/>
          </p:spPr>
          <p:txBody>
            <a:bodyPr wrap="square" rtlCol="0">
              <a:spAutoFit/>
            </a:bodyPr>
            <a:lstStyle/>
            <a:p>
              <a:pPr algn="ctr"/>
              <a:r>
                <a:rPr lang="en-US" sz="1600" dirty="0" smtClean="0">
                  <a:latin typeface="+mn-lt"/>
                  <a:cs typeface="Arial" panose="020B0604020202020204" pitchFamily="34" charset="0"/>
                </a:rPr>
                <a:t>Modern Portfolio Theory and Indexing</a:t>
              </a:r>
              <a:endParaRPr lang="en-US" sz="1600" dirty="0">
                <a:latin typeface="+mn-lt"/>
                <a:cs typeface="Arial" panose="020B0604020202020204" pitchFamily="34" charset="0"/>
              </a:endParaRPr>
            </a:p>
          </p:txBody>
        </p:sp>
        <p:sp>
          <p:nvSpPr>
            <p:cNvPr id="86" name="TextBox 85"/>
            <p:cNvSpPr txBox="1"/>
            <p:nvPr/>
          </p:nvSpPr>
          <p:spPr>
            <a:xfrm>
              <a:off x="7519784" y="3480214"/>
              <a:ext cx="5340179" cy="584775"/>
            </a:xfrm>
            <a:prstGeom prst="rect">
              <a:avLst/>
            </a:prstGeom>
            <a:noFill/>
          </p:spPr>
          <p:txBody>
            <a:bodyPr wrap="square" rtlCol="0">
              <a:spAutoFit/>
            </a:bodyPr>
            <a:lstStyle/>
            <a:p>
              <a:pPr algn="ctr"/>
              <a:r>
                <a:rPr lang="en-US" sz="1600" dirty="0" smtClean="0">
                  <a:solidFill>
                    <a:srgbClr val="828383"/>
                  </a:solidFill>
                  <a:latin typeface="+mn-lt"/>
                </a:rPr>
                <a:t>The “market” is most diversified, lowest risk portfolio; success should be measured relative to market</a:t>
              </a:r>
              <a:endParaRPr lang="en-US" sz="1600" dirty="0">
                <a:solidFill>
                  <a:srgbClr val="828383"/>
                </a:solidFill>
                <a:latin typeface="+mn-lt"/>
              </a:endParaRPr>
            </a:p>
          </p:txBody>
        </p:sp>
        <p:sp>
          <p:nvSpPr>
            <p:cNvPr id="87" name="TextBox 86"/>
            <p:cNvSpPr txBox="1"/>
            <p:nvPr/>
          </p:nvSpPr>
          <p:spPr>
            <a:xfrm>
              <a:off x="8438167" y="2877287"/>
              <a:ext cx="3464520" cy="461665"/>
            </a:xfrm>
            <a:prstGeom prst="rect">
              <a:avLst/>
            </a:prstGeom>
            <a:noFill/>
          </p:spPr>
          <p:txBody>
            <a:bodyPr wrap="square" rtlCol="0">
              <a:spAutoFit/>
            </a:bodyPr>
            <a:lstStyle/>
            <a:p>
              <a:pPr algn="ctr"/>
              <a:r>
                <a:rPr lang="en-US" sz="2400" b="1" dirty="0" smtClean="0">
                  <a:solidFill>
                    <a:srgbClr val="039BDE"/>
                  </a:solidFill>
                  <a:latin typeface="+mn-lt"/>
                  <a:cs typeface="Arial" panose="020B0604020202020204" pitchFamily="34" charset="0"/>
                </a:rPr>
                <a:t>1950–1980</a:t>
              </a:r>
              <a:endParaRPr lang="en-US" sz="2400" b="1" dirty="0">
                <a:solidFill>
                  <a:srgbClr val="039BDE"/>
                </a:solidFill>
                <a:latin typeface="+mn-lt"/>
                <a:cs typeface="Arial" panose="020B0604020202020204" pitchFamily="34" charset="0"/>
              </a:endParaRPr>
            </a:p>
          </p:txBody>
        </p:sp>
      </p:grpSp>
      <p:grpSp>
        <p:nvGrpSpPr>
          <p:cNvPr id="88" name="Group 87"/>
          <p:cNvGrpSpPr/>
          <p:nvPr/>
        </p:nvGrpSpPr>
        <p:grpSpPr>
          <a:xfrm>
            <a:off x="3709881" y="5085946"/>
            <a:ext cx="4990615" cy="1209457"/>
            <a:chOff x="4005231" y="5406963"/>
            <a:chExt cx="3749040" cy="1209457"/>
          </a:xfrm>
        </p:grpSpPr>
        <p:sp>
          <p:nvSpPr>
            <p:cNvPr id="89" name="TextBox 88"/>
            <p:cNvSpPr txBox="1"/>
            <p:nvPr/>
          </p:nvSpPr>
          <p:spPr>
            <a:xfrm>
              <a:off x="4319399" y="5790765"/>
              <a:ext cx="3120705" cy="338554"/>
            </a:xfrm>
            <a:prstGeom prst="rect">
              <a:avLst/>
            </a:prstGeom>
            <a:noFill/>
          </p:spPr>
          <p:txBody>
            <a:bodyPr wrap="square" rtlCol="0">
              <a:spAutoFit/>
            </a:bodyPr>
            <a:lstStyle/>
            <a:p>
              <a:pPr algn="ctr"/>
              <a:r>
                <a:rPr lang="en-US" sz="1600" dirty="0" smtClean="0">
                  <a:latin typeface="+mn-lt"/>
                  <a:cs typeface="Arial" panose="020B0604020202020204" pitchFamily="34" charset="0"/>
                </a:rPr>
                <a:t>Style Analysis and Style-Box Funds</a:t>
              </a:r>
              <a:endParaRPr lang="en-US" sz="1600" dirty="0">
                <a:latin typeface="+mn-lt"/>
                <a:cs typeface="Arial" panose="020B0604020202020204" pitchFamily="34" charset="0"/>
              </a:endParaRPr>
            </a:p>
          </p:txBody>
        </p:sp>
        <p:sp>
          <p:nvSpPr>
            <p:cNvPr id="90" name="TextBox 89"/>
            <p:cNvSpPr txBox="1"/>
            <p:nvPr/>
          </p:nvSpPr>
          <p:spPr>
            <a:xfrm>
              <a:off x="4005231" y="6031645"/>
              <a:ext cx="3749040" cy="584775"/>
            </a:xfrm>
            <a:prstGeom prst="rect">
              <a:avLst/>
            </a:prstGeom>
            <a:noFill/>
          </p:spPr>
          <p:txBody>
            <a:bodyPr wrap="square" rtlCol="0">
              <a:spAutoFit/>
            </a:bodyPr>
            <a:lstStyle/>
            <a:p>
              <a:pPr algn="ctr"/>
              <a:r>
                <a:rPr lang="en-US" sz="1600" dirty="0" smtClean="0">
                  <a:solidFill>
                    <a:srgbClr val="828383"/>
                  </a:solidFill>
                  <a:latin typeface="+mn-lt"/>
                  <a:cs typeface="Arial" panose="020B0604020202020204" pitchFamily="34" charset="0"/>
                </a:rPr>
                <a:t>Style analysis developed to evaluate performance, </a:t>
              </a:r>
            </a:p>
            <a:p>
              <a:pPr algn="ctr"/>
              <a:r>
                <a:rPr lang="en-US" sz="1600" dirty="0" smtClean="0">
                  <a:solidFill>
                    <a:srgbClr val="828383"/>
                  </a:solidFill>
                  <a:latin typeface="+mn-lt"/>
                  <a:cs typeface="Arial" panose="020B0604020202020204" pitchFamily="34" charset="0"/>
                </a:rPr>
                <a:t>but adopted for portfolio construction</a:t>
              </a:r>
              <a:endParaRPr lang="en-US" sz="1600" dirty="0">
                <a:solidFill>
                  <a:srgbClr val="828383"/>
                </a:solidFill>
                <a:latin typeface="+mn-lt"/>
                <a:cs typeface="Arial" panose="020B0604020202020204" pitchFamily="34" charset="0"/>
              </a:endParaRPr>
            </a:p>
          </p:txBody>
        </p:sp>
        <p:sp>
          <p:nvSpPr>
            <p:cNvPr id="91" name="TextBox 90"/>
            <p:cNvSpPr txBox="1"/>
            <p:nvPr/>
          </p:nvSpPr>
          <p:spPr>
            <a:xfrm>
              <a:off x="4660357" y="5406963"/>
              <a:ext cx="2610214" cy="461665"/>
            </a:xfrm>
            <a:prstGeom prst="rect">
              <a:avLst/>
            </a:prstGeom>
            <a:noFill/>
          </p:spPr>
          <p:txBody>
            <a:bodyPr wrap="square" rtlCol="0">
              <a:spAutoFit/>
            </a:bodyPr>
            <a:lstStyle/>
            <a:p>
              <a:pPr algn="ctr"/>
              <a:r>
                <a:rPr lang="en-US" sz="2400" b="1" dirty="0" smtClean="0">
                  <a:solidFill>
                    <a:srgbClr val="039BDE"/>
                  </a:solidFill>
                  <a:latin typeface="+mn-lt"/>
                  <a:cs typeface="Arial" panose="020B0604020202020204" pitchFamily="34" charset="0"/>
                </a:rPr>
                <a:t>1980–2000</a:t>
              </a:r>
              <a:endParaRPr lang="en-US" sz="2400" b="1" dirty="0">
                <a:solidFill>
                  <a:srgbClr val="039BDE"/>
                </a:solidFill>
                <a:latin typeface="+mn-lt"/>
                <a:cs typeface="Arial" panose="020B0604020202020204" pitchFamily="34" charset="0"/>
              </a:endParaRPr>
            </a:p>
          </p:txBody>
        </p:sp>
      </p:grpSp>
      <p:grpSp>
        <p:nvGrpSpPr>
          <p:cNvPr id="8" name="Group 7"/>
          <p:cNvGrpSpPr/>
          <p:nvPr/>
        </p:nvGrpSpPr>
        <p:grpSpPr>
          <a:xfrm>
            <a:off x="54149" y="2877287"/>
            <a:ext cx="4970205" cy="1179313"/>
            <a:chOff x="54149" y="2877287"/>
            <a:chExt cx="4970205" cy="1179313"/>
          </a:xfrm>
        </p:grpSpPr>
        <p:sp>
          <p:nvSpPr>
            <p:cNvPr id="94" name="TextBox 93"/>
            <p:cNvSpPr txBox="1"/>
            <p:nvPr/>
          </p:nvSpPr>
          <p:spPr>
            <a:xfrm>
              <a:off x="54149" y="3471825"/>
              <a:ext cx="4701581" cy="584775"/>
            </a:xfrm>
            <a:prstGeom prst="rect">
              <a:avLst/>
            </a:prstGeom>
            <a:noFill/>
          </p:spPr>
          <p:txBody>
            <a:bodyPr wrap="square" rtlCol="0">
              <a:spAutoFit/>
            </a:bodyPr>
            <a:lstStyle/>
            <a:p>
              <a:pPr algn="ctr"/>
              <a:r>
                <a:rPr lang="en-US" sz="1600" dirty="0" smtClean="0">
                  <a:solidFill>
                    <a:srgbClr val="828383"/>
                  </a:solidFill>
                  <a:latin typeface="+mn-lt"/>
                  <a:cs typeface="Arial" panose="020B0604020202020204" pitchFamily="34" charset="0"/>
                </a:rPr>
                <a:t>Success equals meeting goals, not just matching risk tolerance or beating market benchmarks.</a:t>
              </a:r>
              <a:endParaRPr lang="en-US" sz="1600" dirty="0">
                <a:solidFill>
                  <a:srgbClr val="828383"/>
                </a:solidFill>
                <a:latin typeface="+mn-lt"/>
                <a:cs typeface="Arial" panose="020B0604020202020204" pitchFamily="34" charset="0"/>
              </a:endParaRPr>
            </a:p>
          </p:txBody>
        </p:sp>
        <p:grpSp>
          <p:nvGrpSpPr>
            <p:cNvPr id="7" name="Group 6"/>
            <p:cNvGrpSpPr/>
            <p:nvPr/>
          </p:nvGrpSpPr>
          <p:grpSpPr>
            <a:xfrm>
              <a:off x="168822" y="2877287"/>
              <a:ext cx="4855532" cy="680636"/>
              <a:chOff x="168822" y="2877287"/>
              <a:chExt cx="4855532" cy="680636"/>
            </a:xfrm>
          </p:grpSpPr>
          <p:sp>
            <p:nvSpPr>
              <p:cNvPr id="93" name="TextBox 92"/>
              <p:cNvSpPr txBox="1"/>
              <p:nvPr/>
            </p:nvSpPr>
            <p:spPr>
              <a:xfrm>
                <a:off x="168822" y="3219369"/>
                <a:ext cx="4855532" cy="338554"/>
              </a:xfrm>
              <a:prstGeom prst="rect">
                <a:avLst/>
              </a:prstGeom>
              <a:noFill/>
            </p:spPr>
            <p:txBody>
              <a:bodyPr wrap="square" rtlCol="0">
                <a:spAutoFit/>
              </a:bodyPr>
              <a:lstStyle/>
              <a:p>
                <a:pPr algn="ctr"/>
                <a:r>
                  <a:rPr lang="en-US" sz="1600" dirty="0" smtClean="0">
                    <a:latin typeface="+mn-lt"/>
                    <a:cs typeface="Arial" panose="020B0604020202020204" pitchFamily="34" charset="0"/>
                  </a:rPr>
                  <a:t>Liability-Driven Investing; Goal-Based Planning</a:t>
                </a:r>
                <a:endParaRPr lang="en-US" sz="1600" dirty="0">
                  <a:latin typeface="+mn-lt"/>
                  <a:cs typeface="Arial" panose="020B0604020202020204" pitchFamily="34" charset="0"/>
                </a:endParaRPr>
              </a:p>
            </p:txBody>
          </p:sp>
          <p:sp>
            <p:nvSpPr>
              <p:cNvPr id="95" name="TextBox 94"/>
              <p:cNvSpPr txBox="1"/>
              <p:nvPr/>
            </p:nvSpPr>
            <p:spPr>
              <a:xfrm>
                <a:off x="612595" y="2877287"/>
                <a:ext cx="3273407" cy="461665"/>
              </a:xfrm>
              <a:prstGeom prst="rect">
                <a:avLst/>
              </a:prstGeom>
              <a:noFill/>
            </p:spPr>
            <p:txBody>
              <a:bodyPr wrap="square" rtlCol="0">
                <a:spAutoFit/>
              </a:bodyPr>
              <a:lstStyle/>
              <a:p>
                <a:pPr algn="ctr"/>
                <a:r>
                  <a:rPr lang="en-US" sz="2400" b="1" dirty="0" smtClean="0">
                    <a:solidFill>
                      <a:srgbClr val="039BDE"/>
                    </a:solidFill>
                    <a:latin typeface="+mn-lt"/>
                    <a:cs typeface="Arial" panose="020B0604020202020204" pitchFamily="34" charset="0"/>
                  </a:rPr>
                  <a:t>2000–today</a:t>
                </a:r>
                <a:endParaRPr lang="en-US" sz="2400" b="1" dirty="0">
                  <a:solidFill>
                    <a:srgbClr val="039BDE"/>
                  </a:solidFill>
                  <a:latin typeface="+mn-lt"/>
                  <a:cs typeface="Arial" panose="020B0604020202020204" pitchFamily="34" charset="0"/>
                </a:endParaRPr>
              </a:p>
            </p:txBody>
          </p:sp>
        </p:grpSp>
      </p:grpSp>
      <p:sp>
        <p:nvSpPr>
          <p:cNvPr id="96" name="Rectangle 95"/>
          <p:cNvSpPr/>
          <p:nvPr/>
        </p:nvSpPr>
        <p:spPr>
          <a:xfrm>
            <a:off x="10217444" y="1486036"/>
            <a:ext cx="73148" cy="931367"/>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10800000">
            <a:off x="9977345" y="2111483"/>
            <a:ext cx="480197" cy="459381"/>
          </a:xfrm>
          <a:prstGeom prst="triangle">
            <a:avLst>
              <a:gd name="adj" fmla="val 43357"/>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5400000">
            <a:off x="9450454" y="631065"/>
            <a:ext cx="90180" cy="1590096"/>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p:cNvSpPr/>
          <p:nvPr/>
        </p:nvSpPr>
        <p:spPr>
          <a:xfrm rot="16200000">
            <a:off x="8631468" y="5116027"/>
            <a:ext cx="480197" cy="459381"/>
          </a:xfrm>
          <a:prstGeom prst="triangle">
            <a:avLst>
              <a:gd name="adj" fmla="val 47785"/>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0236447" y="4376077"/>
            <a:ext cx="98145" cy="921736"/>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4354" y="2120317"/>
            <a:ext cx="2609314" cy="2920237"/>
          </a:xfrm>
          <a:prstGeom prst="rect">
            <a:avLst/>
          </a:prstGeom>
        </p:spPr>
      </p:pic>
      <p:sp>
        <p:nvSpPr>
          <p:cNvPr id="105" name="Rectangle 104"/>
          <p:cNvSpPr/>
          <p:nvPr/>
        </p:nvSpPr>
        <p:spPr>
          <a:xfrm>
            <a:off x="2144188" y="4574615"/>
            <a:ext cx="73152" cy="802695"/>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a:off x="1958376" y="4163874"/>
            <a:ext cx="480197" cy="459381"/>
          </a:xfrm>
          <a:prstGeom prst="triangle">
            <a:avLst>
              <a:gd name="adj" fmla="val 45571"/>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144188" y="1479414"/>
            <a:ext cx="62929" cy="1028507"/>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rot="5400000">
            <a:off x="3387200" y="1196423"/>
            <a:ext cx="480197" cy="459381"/>
          </a:xfrm>
          <a:prstGeom prst="triangle">
            <a:avLst>
              <a:gd name="adj" fmla="val 45571"/>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5400000">
            <a:off x="9488010" y="4550670"/>
            <a:ext cx="90180" cy="1590096"/>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rot="5400000">
            <a:off x="2894146" y="631065"/>
            <a:ext cx="90180" cy="1590096"/>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5400000">
            <a:off x="2900689" y="4550670"/>
            <a:ext cx="90180" cy="1590096"/>
          </a:xfrm>
          <a:prstGeom prst="rect">
            <a:avLst/>
          </a:prstGeom>
          <a:solidFill>
            <a:srgbClr val="039BDE"/>
          </a:solidFill>
          <a:ln>
            <a:solidFill>
              <a:srgbClr val="039B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1458481" y="936240"/>
            <a:ext cx="2610214" cy="461665"/>
          </a:xfrm>
          <a:prstGeom prst="rect">
            <a:avLst/>
          </a:prstGeom>
          <a:noFill/>
        </p:spPr>
        <p:txBody>
          <a:bodyPr wrap="square" rtlCol="0">
            <a:spAutoFit/>
          </a:bodyPr>
          <a:lstStyle/>
          <a:p>
            <a:pPr algn="ctr"/>
            <a:r>
              <a:rPr lang="en-US" sz="2400" b="1" dirty="0" smtClean="0">
                <a:solidFill>
                  <a:srgbClr val="039BDE"/>
                </a:solidFill>
                <a:latin typeface="+mn-lt"/>
                <a:cs typeface="Arial" panose="020B0604020202020204" pitchFamily="34" charset="0"/>
              </a:rPr>
              <a:t>Future?</a:t>
            </a:r>
            <a:endParaRPr lang="en-US" sz="2400" b="1" dirty="0">
              <a:solidFill>
                <a:srgbClr val="039BDE"/>
              </a:solidFill>
              <a:latin typeface="+mn-lt"/>
              <a:cs typeface="Arial" panose="020B0604020202020204" pitchFamily="34" charset="0"/>
            </a:endParaRPr>
          </a:p>
        </p:txBody>
      </p:sp>
      <p:sp>
        <p:nvSpPr>
          <p:cNvPr id="34"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318183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100" grpId="0" animBg="1"/>
      <p:bldP spid="101" grpId="0" animBg="1"/>
      <p:bldP spid="105" grpId="0" animBg="1"/>
      <p:bldP spid="106" grpId="0" animBg="1"/>
      <p:bldP spid="107" grpId="0" animBg="1"/>
      <p:bldP spid="109" grpId="0" animBg="1"/>
      <p:bldP spid="110" grpId="0" animBg="1"/>
      <p:bldP spid="111" grpId="0" animBg="1"/>
      <p:bldP spid="112" grpId="0" animBg="1"/>
      <p:bldP spid="1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Investment objectives can lead to differentiated outcomes</a:t>
            </a:r>
            <a:endParaRPr lang="en-US" dirty="0"/>
          </a:p>
        </p:txBody>
      </p:sp>
      <p:sp>
        <p:nvSpPr>
          <p:cNvPr id="4" name="Rectangle 3"/>
          <p:cNvSpPr/>
          <p:nvPr/>
        </p:nvSpPr>
        <p:spPr>
          <a:xfrm>
            <a:off x="503145" y="5760940"/>
            <a:ext cx="12135917" cy="47883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7510" tIns="0" rIns="197510" bIns="0" rtlCol="0" anchor="ctr"/>
          <a:lstStyle/>
          <a:p>
            <a:pPr marL="197510" lvl="1" indent="-197510">
              <a:spcBef>
                <a:spcPts val="648"/>
              </a:spcBef>
              <a:buFont typeface="Arial" panose="020B0604020202020204" pitchFamily="34" charset="0"/>
              <a:buChar char="•"/>
            </a:pPr>
            <a:r>
              <a:rPr lang="en-US" b="1" kern="0" dirty="0" smtClean="0">
                <a:solidFill>
                  <a:schemeClr val="tx1"/>
                </a:solidFill>
                <a:cs typeface="Arial" panose="020B0604020202020204" pitchFamily="34" charset="0"/>
              </a:rPr>
              <a:t>Objective-based funds give advisors a broader toolkit to manage risks across a client life cycle</a:t>
            </a:r>
          </a:p>
        </p:txBody>
      </p:sp>
      <p:graphicFrame>
        <p:nvGraphicFramePr>
          <p:cNvPr id="6" name="Chart 5"/>
          <p:cNvGraphicFramePr>
            <a:graphicFrameLocks/>
          </p:cNvGraphicFramePr>
          <p:nvPr>
            <p:extLst>
              <p:ext uri="{D42A27DB-BD31-4B8C-83A1-F6EECF244321}">
                <p14:modId xmlns:p14="http://schemas.microsoft.com/office/powerpoint/2010/main" val="1201085219"/>
              </p:ext>
            </p:extLst>
          </p:nvPr>
        </p:nvGraphicFramePr>
        <p:xfrm>
          <a:off x="503145" y="1463671"/>
          <a:ext cx="10926855" cy="394364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03145" y="6634045"/>
            <a:ext cx="11653686" cy="833241"/>
          </a:xfrm>
          <a:prstGeom prst="rect">
            <a:avLst/>
          </a:prstGeom>
        </p:spPr>
        <p:txBody>
          <a:bodyPr wrap="square">
            <a:spAutoFit/>
          </a:bodyPr>
          <a:lstStyle/>
          <a:p>
            <a:pPr marL="0" marR="0">
              <a:lnSpc>
                <a:spcPct val="107000"/>
              </a:lnSpc>
              <a:spcBef>
                <a:spcPts val="0"/>
              </a:spcBef>
              <a:spcAft>
                <a:spcPts val="0"/>
              </a:spcAft>
            </a:pPr>
            <a:r>
              <a:rPr lang="en-US" sz="900" dirty="0" smtClean="0">
                <a:solidFill>
                  <a:srgbClr val="000000"/>
                </a:solidFill>
                <a:latin typeface="+mn-lt"/>
                <a:ea typeface="Times New Roman" panose="02020603050405020304" pitchFamily="18" charset="0"/>
                <a:cs typeface="Times New Roman" panose="02020603050405020304" pitchFamily="18" charset="0"/>
              </a:rPr>
              <a:t>*Data </a:t>
            </a:r>
            <a:r>
              <a:rPr lang="en-US" sz="900" dirty="0">
                <a:solidFill>
                  <a:srgbClr val="000000"/>
                </a:solidFill>
                <a:latin typeface="+mn-lt"/>
                <a:ea typeface="Times New Roman" panose="02020603050405020304" pitchFamily="18" charset="0"/>
                <a:cs typeface="Times New Roman" panose="02020603050405020304" pitchFamily="18" charset="0"/>
              </a:rPr>
              <a:t>based on R-6 share class. </a:t>
            </a:r>
          </a:p>
          <a:p>
            <a:pPr marL="0" marR="0">
              <a:lnSpc>
                <a:spcPct val="107000"/>
              </a:lnSpc>
              <a:spcBef>
                <a:spcPts val="0"/>
              </a:spcBef>
              <a:spcAft>
                <a:spcPts val="0"/>
              </a:spcAft>
            </a:pPr>
            <a:r>
              <a:rPr lang="en-US" sz="900" dirty="0" smtClean="0">
                <a:solidFill>
                  <a:srgbClr val="000000"/>
                </a:solidFill>
                <a:latin typeface="+mn-lt"/>
                <a:ea typeface="Times New Roman" panose="02020603050405020304" pitchFamily="18" charset="0"/>
                <a:cs typeface="Times New Roman" panose="02020603050405020304" pitchFamily="18" charset="0"/>
              </a:rPr>
              <a:t>Sources: Capital Group, MSCI. American Funds sample includes equally weighted U.S.-focused funds in each objective category with at least four decades of history. Growth includes AMCAP Fund and The Growth Fund of America; Growth &amp; Income includes The Investment Company of America, Washington Mutual Investors Fund and American Mutual Fund; Income includes The Income Fund of America; </a:t>
            </a:r>
            <a:r>
              <a:rPr lang="en-US" sz="900" dirty="0">
                <a:solidFill>
                  <a:srgbClr val="000000"/>
                </a:solidFill>
                <a:latin typeface="+mn-lt"/>
                <a:ea typeface="Times New Roman" panose="02020603050405020304" pitchFamily="18" charset="0"/>
                <a:cs typeface="Times New Roman" panose="02020603050405020304" pitchFamily="18" charset="0"/>
              </a:rPr>
              <a:t>Fixed </a:t>
            </a:r>
            <a:r>
              <a:rPr lang="en-US" sz="900" dirty="0" smtClean="0">
                <a:solidFill>
                  <a:srgbClr val="000000"/>
                </a:solidFill>
                <a:latin typeface="+mn-lt"/>
                <a:ea typeface="Times New Roman" panose="02020603050405020304" pitchFamily="18" charset="0"/>
                <a:cs typeface="Times New Roman" panose="02020603050405020304" pitchFamily="18" charset="0"/>
              </a:rPr>
              <a:t>Income includes The Bond Fund of America. Average annualized return is a simple arithmetic average of monthly returns (annualized) while annualized standard deviation of returns measures the standard deviation of monthly returns (also annualized).</a:t>
            </a:r>
            <a:endParaRPr lang="en-US" sz="3600" dirty="0">
              <a:effectLst/>
              <a:latin typeface="+mn-lt"/>
              <a:ea typeface="Calibri" panose="020F0502020204030204" pitchFamily="34" charset="0"/>
              <a:cs typeface="Times New Roman" panose="02020603050405020304" pitchFamily="18" charset="0"/>
            </a:endParaRPr>
          </a:p>
        </p:txBody>
      </p:sp>
      <p:sp>
        <p:nvSpPr>
          <p:cNvPr id="9" name="Text Box 36"/>
          <p:cNvSpPr txBox="1">
            <a:spLocks noChangeArrowheads="1"/>
          </p:cNvSpPr>
          <p:nvPr/>
        </p:nvSpPr>
        <p:spPr bwMode="auto">
          <a:xfrm>
            <a:off x="503145" y="1071110"/>
            <a:ext cx="113840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spcBef>
                <a:spcPct val="50000"/>
              </a:spcBef>
            </a:pPr>
            <a:r>
              <a:rPr lang="en-US" sz="1600" b="1" dirty="0" smtClean="0">
                <a:solidFill>
                  <a:srgbClr val="009ADF"/>
                </a:solidFill>
                <a:cs typeface="Arial" charset="0"/>
              </a:rPr>
              <a:t>Average </a:t>
            </a:r>
            <a:r>
              <a:rPr lang="en-US" sz="1600" b="1" dirty="0">
                <a:solidFill>
                  <a:srgbClr val="009ADF"/>
                </a:solidFill>
                <a:cs typeface="Arial" charset="0"/>
              </a:rPr>
              <a:t>Results Over Rolling 10-Year Periods for U.S.-Focused American Funds (for 40 years ended June 30, 2017</a:t>
            </a:r>
            <a:r>
              <a:rPr lang="en-US" sz="1600" b="1" dirty="0" smtClean="0">
                <a:solidFill>
                  <a:srgbClr val="009ADF"/>
                </a:solidFill>
                <a:cs typeface="Arial" charset="0"/>
              </a:rPr>
              <a:t>)</a:t>
            </a:r>
            <a:endParaRPr lang="en-US" sz="1600" b="1" dirty="0">
              <a:solidFill>
                <a:srgbClr val="009ADF"/>
              </a:solidFill>
              <a:cs typeface="Arial" charset="0"/>
            </a:endParaRPr>
          </a:p>
        </p:txBody>
      </p:sp>
      <p:sp>
        <p:nvSpPr>
          <p:cNvPr id="8"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45664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98" y="260880"/>
            <a:ext cx="12567019" cy="899939"/>
          </a:xfrm>
        </p:spPr>
        <p:txBody>
          <a:bodyPr/>
          <a:lstStyle/>
          <a:p>
            <a:r>
              <a:rPr lang="en-US" dirty="0" smtClean="0"/>
              <a:t>Risk is not just volatility </a:t>
            </a:r>
            <a:r>
              <a:rPr lang="en-US" dirty="0"/>
              <a:t>…  but that the client might fail to meet his/her goal</a:t>
            </a:r>
          </a:p>
        </p:txBody>
      </p:sp>
      <p:graphicFrame>
        <p:nvGraphicFramePr>
          <p:cNvPr id="5" name="Chart 4"/>
          <p:cNvGraphicFramePr>
            <a:graphicFrameLocks/>
          </p:cNvGraphicFramePr>
          <p:nvPr>
            <p:extLst>
              <p:ext uri="{D42A27DB-BD31-4B8C-83A1-F6EECF244321}">
                <p14:modId xmlns:p14="http://schemas.microsoft.com/office/powerpoint/2010/main" val="796412549"/>
              </p:ext>
            </p:extLst>
          </p:nvPr>
        </p:nvGraphicFramePr>
        <p:xfrm>
          <a:off x="519820" y="2599529"/>
          <a:ext cx="3402029" cy="40373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078851671"/>
              </p:ext>
            </p:extLst>
          </p:nvPr>
        </p:nvGraphicFramePr>
        <p:xfrm>
          <a:off x="4457002" y="2617657"/>
          <a:ext cx="3482364" cy="40373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471445578"/>
              </p:ext>
            </p:extLst>
          </p:nvPr>
        </p:nvGraphicFramePr>
        <p:xfrm>
          <a:off x="8782347" y="2748522"/>
          <a:ext cx="3396197" cy="415785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 Box 36"/>
          <p:cNvSpPr txBox="1">
            <a:spLocks noChangeArrowheads="1"/>
          </p:cNvSpPr>
          <p:nvPr/>
        </p:nvSpPr>
        <p:spPr bwMode="auto">
          <a:xfrm>
            <a:off x="537907" y="1261249"/>
            <a:ext cx="338394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a:lstStyle>
          <a:p>
            <a:pPr>
              <a:spcBef>
                <a:spcPts val="600"/>
              </a:spcBef>
            </a:pPr>
            <a:r>
              <a:rPr lang="en-US" sz="1600" b="1" dirty="0">
                <a:solidFill>
                  <a:schemeClr val="bg2"/>
                </a:solidFill>
              </a:rPr>
              <a:t>Risk = </a:t>
            </a:r>
            <a:r>
              <a:rPr lang="en-US" sz="1600" b="1" dirty="0" smtClean="0">
                <a:solidFill>
                  <a:schemeClr val="bg2"/>
                </a:solidFill>
              </a:rPr>
              <a:t>volatility</a:t>
            </a:r>
          </a:p>
          <a:p>
            <a:pPr>
              <a:spcBef>
                <a:spcPts val="600"/>
              </a:spcBef>
            </a:pPr>
            <a:r>
              <a:rPr lang="en-US" sz="1600" dirty="0" smtClean="0">
                <a:solidFill>
                  <a:schemeClr val="bg2"/>
                </a:solidFill>
              </a:rPr>
              <a:t>Volatility</a:t>
            </a:r>
            <a:endParaRPr lang="en-US" sz="1600" dirty="0">
              <a:solidFill>
                <a:schemeClr val="bg2"/>
              </a:solidFill>
            </a:endParaRPr>
          </a:p>
        </p:txBody>
      </p:sp>
      <p:sp>
        <p:nvSpPr>
          <p:cNvPr id="10" name="Text Box 36"/>
          <p:cNvSpPr txBox="1">
            <a:spLocks noChangeArrowheads="1"/>
          </p:cNvSpPr>
          <p:nvPr/>
        </p:nvSpPr>
        <p:spPr bwMode="auto">
          <a:xfrm>
            <a:off x="4421931" y="1299382"/>
            <a:ext cx="43954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a:lstStyle>
          <a:p>
            <a:pPr>
              <a:spcBef>
                <a:spcPts val="600"/>
              </a:spcBef>
            </a:pPr>
            <a:r>
              <a:rPr lang="en-US" sz="1600" b="1" dirty="0">
                <a:solidFill>
                  <a:schemeClr val="bg2"/>
                </a:solidFill>
              </a:rPr>
              <a:t>Risk = </a:t>
            </a:r>
            <a:r>
              <a:rPr lang="en-US" sz="1600" b="1" dirty="0" smtClean="0">
                <a:solidFill>
                  <a:schemeClr val="bg2"/>
                </a:solidFill>
              </a:rPr>
              <a:t>insufficient appreciation</a:t>
            </a:r>
          </a:p>
          <a:p>
            <a:pPr>
              <a:spcBef>
                <a:spcPts val="600"/>
              </a:spcBef>
            </a:pPr>
            <a:r>
              <a:rPr lang="en-US" sz="1600" dirty="0" smtClean="0">
                <a:solidFill>
                  <a:schemeClr val="bg2"/>
                </a:solidFill>
              </a:rPr>
              <a:t>Downside growth of $100k (rolling 20 </a:t>
            </a:r>
            <a:r>
              <a:rPr lang="en-US" sz="1600" dirty="0" err="1" smtClean="0">
                <a:solidFill>
                  <a:schemeClr val="bg2"/>
                </a:solidFill>
              </a:rPr>
              <a:t>yrs</a:t>
            </a:r>
            <a:r>
              <a:rPr lang="en-US" sz="1600" dirty="0" smtClean="0">
                <a:solidFill>
                  <a:schemeClr val="bg2"/>
                </a:solidFill>
              </a:rPr>
              <a:t>)</a:t>
            </a:r>
            <a:endParaRPr lang="en-US" sz="1600" dirty="0">
              <a:solidFill>
                <a:schemeClr val="bg2"/>
              </a:solidFill>
            </a:endParaRPr>
          </a:p>
        </p:txBody>
      </p:sp>
      <p:sp>
        <p:nvSpPr>
          <p:cNvPr id="11" name="Text Box 36"/>
          <p:cNvSpPr txBox="1">
            <a:spLocks noChangeArrowheads="1"/>
          </p:cNvSpPr>
          <p:nvPr/>
        </p:nvSpPr>
        <p:spPr bwMode="auto">
          <a:xfrm>
            <a:off x="8588115" y="1281453"/>
            <a:ext cx="421348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a:lstStyle>
          <a:p>
            <a:pPr>
              <a:spcBef>
                <a:spcPts val="600"/>
              </a:spcBef>
            </a:pPr>
            <a:r>
              <a:rPr lang="en-US" sz="1600" b="1" dirty="0">
                <a:solidFill>
                  <a:schemeClr val="bg2"/>
                </a:solidFill>
              </a:rPr>
              <a:t>Risk = outliving retirement </a:t>
            </a:r>
            <a:r>
              <a:rPr lang="en-US" sz="1600" b="1" dirty="0" smtClean="0">
                <a:solidFill>
                  <a:schemeClr val="bg2"/>
                </a:solidFill>
              </a:rPr>
              <a:t>savings</a:t>
            </a:r>
          </a:p>
          <a:p>
            <a:pPr>
              <a:spcBef>
                <a:spcPts val="600"/>
              </a:spcBef>
            </a:pPr>
            <a:r>
              <a:rPr lang="en-US" sz="1600" dirty="0" smtClean="0">
                <a:solidFill>
                  <a:schemeClr val="bg2"/>
                </a:solidFill>
              </a:rPr>
              <a:t>Downside withdrawal (rolling 20 </a:t>
            </a:r>
            <a:r>
              <a:rPr lang="en-US" sz="1600" dirty="0" err="1" smtClean="0">
                <a:solidFill>
                  <a:schemeClr val="bg2"/>
                </a:solidFill>
              </a:rPr>
              <a:t>yrs</a:t>
            </a:r>
            <a:r>
              <a:rPr lang="en-US" sz="1600" dirty="0" smtClean="0">
                <a:solidFill>
                  <a:schemeClr val="bg2"/>
                </a:solidFill>
              </a:rPr>
              <a:t>)</a:t>
            </a:r>
            <a:endParaRPr lang="en-US" sz="1600" dirty="0">
              <a:solidFill>
                <a:schemeClr val="bg2"/>
              </a:solidFill>
            </a:endParaRPr>
          </a:p>
        </p:txBody>
      </p:sp>
      <p:sp>
        <p:nvSpPr>
          <p:cNvPr id="12" name="Text Box 36"/>
          <p:cNvSpPr txBox="1">
            <a:spLocks noChangeArrowheads="1"/>
          </p:cNvSpPr>
          <p:nvPr/>
        </p:nvSpPr>
        <p:spPr bwMode="auto">
          <a:xfrm>
            <a:off x="537907" y="992242"/>
            <a:ext cx="60895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en-US"/>
            </a:defPPr>
            <a:lvl1pPr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1pPr>
            <a:lvl2pPr marL="493776"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2pPr>
            <a:lvl3pPr marL="987552"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3pPr>
            <a:lvl4pPr marL="1481328"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4pPr>
            <a:lvl5pPr marL="1975104" algn="l" rtl="0" fontAlgn="base">
              <a:spcBef>
                <a:spcPct val="0"/>
              </a:spcBef>
              <a:spcAft>
                <a:spcPct val="0"/>
              </a:spcAft>
              <a:defRPr kern="1200">
                <a:solidFill>
                  <a:schemeClr val="tx1"/>
                </a:solidFill>
                <a:latin typeface="AvenirNext LT Com Regular" panose="020B0503020202020204" pitchFamily="34" charset="0"/>
                <a:ea typeface="+mn-ea"/>
                <a:cs typeface="Arial" panose="020B0604020202020204" pitchFamily="34" charset="0"/>
              </a:defRPr>
            </a:lvl5pPr>
            <a:lvl6pPr marL="2468880"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6pPr>
            <a:lvl7pPr marL="2962656"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7pPr>
            <a:lvl8pPr marL="3456432"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8pPr>
            <a:lvl9pPr marL="3950208" algn="l" defTabSz="987552" rtl="0" eaLnBrk="1" latinLnBrk="0" hangingPunct="1">
              <a:defRPr kern="1200">
                <a:solidFill>
                  <a:schemeClr val="tx1"/>
                </a:solidFill>
                <a:latin typeface="AvenirNext LT Com Regular" panose="020B0503020202020204" pitchFamily="34" charset="0"/>
                <a:ea typeface="+mn-ea"/>
                <a:cs typeface="Arial" panose="020B0604020202020204" pitchFamily="34" charset="0"/>
              </a:defRPr>
            </a:lvl9pPr>
          </a:lstStyle>
          <a:p>
            <a:pPr>
              <a:spcBef>
                <a:spcPct val="50000"/>
              </a:spcBef>
            </a:pPr>
            <a:r>
              <a:rPr lang="en-US" sz="1600" b="1" dirty="0" smtClean="0">
                <a:solidFill>
                  <a:schemeClr val="bg2"/>
                </a:solidFill>
              </a:rPr>
              <a:t>Different perspective on risk: 1976–2016</a:t>
            </a:r>
            <a:endParaRPr lang="en-US" sz="1600" b="1" dirty="0">
              <a:solidFill>
                <a:schemeClr val="bg2"/>
              </a:solidFill>
            </a:endParaRPr>
          </a:p>
        </p:txBody>
      </p:sp>
      <p:sp>
        <p:nvSpPr>
          <p:cNvPr id="16" name="Rectangle 15"/>
          <p:cNvSpPr/>
          <p:nvPr/>
        </p:nvSpPr>
        <p:spPr>
          <a:xfrm>
            <a:off x="435935" y="6655588"/>
            <a:ext cx="11982893" cy="685059"/>
          </a:xfrm>
          <a:prstGeom prst="rect">
            <a:avLst/>
          </a:prstGeom>
        </p:spPr>
        <p:txBody>
          <a:bodyPr wrap="square">
            <a:spAutoFit/>
          </a:bodyPr>
          <a:lstStyle/>
          <a:p>
            <a:pPr marL="0" marR="0">
              <a:lnSpc>
                <a:spcPct val="107000"/>
              </a:lnSpc>
              <a:spcBef>
                <a:spcPts val="0"/>
              </a:spcBef>
              <a:spcAft>
                <a:spcPts val="0"/>
              </a:spcAft>
            </a:pPr>
            <a:r>
              <a:rPr lang="en-US" sz="900" dirty="0">
                <a:solidFill>
                  <a:srgbClr val="000000"/>
                </a:solidFill>
                <a:latin typeface="+mn-lt"/>
                <a:ea typeface="Times New Roman" panose="02020603050405020304" pitchFamily="18" charset="0"/>
                <a:cs typeface="Calibri" panose="020F0502020204030204" pitchFamily="34" charset="0"/>
              </a:rPr>
              <a:t>Sources: Standard &amp; Poor's, Morningstar, MSCI</a:t>
            </a:r>
            <a:br>
              <a:rPr lang="en-US" sz="900" dirty="0">
                <a:solidFill>
                  <a:srgbClr val="000000"/>
                </a:solidFill>
                <a:latin typeface="+mn-lt"/>
                <a:ea typeface="Times New Roman" panose="02020603050405020304" pitchFamily="18" charset="0"/>
                <a:cs typeface="Calibri" panose="020F0502020204030204" pitchFamily="34" charset="0"/>
              </a:rPr>
            </a:br>
            <a:r>
              <a:rPr lang="en-US" sz="900" dirty="0">
                <a:solidFill>
                  <a:srgbClr val="000000"/>
                </a:solidFill>
                <a:latin typeface="+mn-lt"/>
                <a:ea typeface="Times New Roman" panose="02020603050405020304" pitchFamily="18" charset="0"/>
                <a:cs typeface="Calibri" panose="020F0502020204030204" pitchFamily="34" charset="0"/>
              </a:rPr>
              <a:t>* In the left panel, volatility is the annualized standard deviation of monthly returns. In the middle panel, we assume $100k starting assets, and calculate average accumulated savings over worst 5% of scenarios across all rolling </a:t>
            </a:r>
            <a:r>
              <a:rPr lang="en-US" sz="900" dirty="0" smtClean="0">
                <a:solidFill>
                  <a:srgbClr val="000000"/>
                </a:solidFill>
                <a:latin typeface="+mn-lt"/>
                <a:ea typeface="Times New Roman" panose="02020603050405020304" pitchFamily="18" charset="0"/>
                <a:cs typeface="Calibri" panose="020F0502020204030204" pitchFamily="34" charset="0"/>
              </a:rPr>
              <a:t>20-yr </a:t>
            </a:r>
            <a:r>
              <a:rPr lang="en-US" sz="900" dirty="0">
                <a:solidFill>
                  <a:srgbClr val="000000"/>
                </a:solidFill>
                <a:latin typeface="+mn-lt"/>
                <a:ea typeface="Times New Roman" panose="02020603050405020304" pitchFamily="18" charset="0"/>
                <a:cs typeface="Calibri" panose="020F0502020204030204" pitchFamily="34" charset="0"/>
              </a:rPr>
              <a:t>periods. The right panel calculates the maximum inflation-adjusted withdrawal rate measured as a percentage of starting assets that maintains a positive average asset balance over the worst 5% of scenarios across all rolling </a:t>
            </a:r>
            <a:r>
              <a:rPr lang="en-US" sz="900" dirty="0" smtClean="0">
                <a:solidFill>
                  <a:srgbClr val="000000"/>
                </a:solidFill>
                <a:latin typeface="+mn-lt"/>
                <a:ea typeface="Times New Roman" panose="02020603050405020304" pitchFamily="18" charset="0"/>
                <a:cs typeface="Calibri" panose="020F0502020204030204" pitchFamily="34" charset="0"/>
              </a:rPr>
              <a:t>20-yr </a:t>
            </a:r>
            <a:r>
              <a:rPr lang="en-US" sz="900" dirty="0">
                <a:solidFill>
                  <a:srgbClr val="000000"/>
                </a:solidFill>
                <a:latin typeface="+mn-lt"/>
                <a:ea typeface="Times New Roman" panose="02020603050405020304" pitchFamily="18" charset="0"/>
                <a:cs typeface="Calibri" panose="020F0502020204030204" pitchFamily="34" charset="0"/>
              </a:rPr>
              <a:t>periods. </a:t>
            </a:r>
            <a:endParaRPr lang="en-US" sz="1100" dirty="0">
              <a:effectLst/>
              <a:latin typeface="+mn-lt"/>
              <a:ea typeface="Calibri" panose="020F0502020204030204" pitchFamily="34" charset="0"/>
              <a:cs typeface="Times New Roman" panose="02020603050405020304" pitchFamily="18" charset="0"/>
            </a:endParaRPr>
          </a:p>
        </p:txBody>
      </p:sp>
      <p:sp>
        <p:nvSpPr>
          <p:cNvPr id="18" name="Isosceles Triangle 17"/>
          <p:cNvSpPr>
            <a:spLocks noChangeAspect="1"/>
          </p:cNvSpPr>
          <p:nvPr/>
        </p:nvSpPr>
        <p:spPr>
          <a:xfrm rot="10800000">
            <a:off x="2105499" y="2585028"/>
            <a:ext cx="318212" cy="2743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a:spLocks noChangeAspect="1"/>
          </p:cNvSpPr>
          <p:nvPr/>
        </p:nvSpPr>
        <p:spPr>
          <a:xfrm rot="10800000">
            <a:off x="7130879" y="2588243"/>
            <a:ext cx="318212" cy="2743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a:spLocks noChangeAspect="1"/>
          </p:cNvSpPr>
          <p:nvPr/>
        </p:nvSpPr>
        <p:spPr>
          <a:xfrm rot="10800000">
            <a:off x="9206556" y="2588243"/>
            <a:ext cx="318212" cy="2743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517266" y="1988870"/>
            <a:ext cx="1494676" cy="584775"/>
          </a:xfrm>
          <a:prstGeom prst="rect">
            <a:avLst/>
          </a:prstGeom>
          <a:noFill/>
        </p:spPr>
        <p:txBody>
          <a:bodyPr wrap="square" rtlCol="0">
            <a:spAutoFit/>
          </a:bodyPr>
          <a:lstStyle/>
          <a:p>
            <a:pPr algn="ctr"/>
            <a:r>
              <a:rPr lang="en-US" sz="1600" dirty="0" smtClean="0"/>
              <a:t>Riskiest investment</a:t>
            </a:r>
            <a:endParaRPr lang="en-US" sz="1600" dirty="0"/>
          </a:p>
        </p:txBody>
      </p:sp>
      <p:sp>
        <p:nvSpPr>
          <p:cNvPr id="22" name="TextBox 21"/>
          <p:cNvSpPr txBox="1"/>
          <p:nvPr/>
        </p:nvSpPr>
        <p:spPr>
          <a:xfrm>
            <a:off x="6542647" y="2010013"/>
            <a:ext cx="1494676" cy="584775"/>
          </a:xfrm>
          <a:prstGeom prst="rect">
            <a:avLst/>
          </a:prstGeom>
          <a:noFill/>
        </p:spPr>
        <p:txBody>
          <a:bodyPr wrap="square" rtlCol="0">
            <a:spAutoFit/>
          </a:bodyPr>
          <a:lstStyle/>
          <a:p>
            <a:pPr algn="ctr"/>
            <a:r>
              <a:rPr lang="en-US" sz="1600" dirty="0" smtClean="0"/>
              <a:t>Riskiest investment</a:t>
            </a:r>
            <a:endParaRPr lang="en-US" sz="1600" dirty="0"/>
          </a:p>
        </p:txBody>
      </p:sp>
      <p:sp>
        <p:nvSpPr>
          <p:cNvPr id="23" name="TextBox 22"/>
          <p:cNvSpPr txBox="1"/>
          <p:nvPr/>
        </p:nvSpPr>
        <p:spPr>
          <a:xfrm>
            <a:off x="8618324" y="2032882"/>
            <a:ext cx="1494676" cy="584775"/>
          </a:xfrm>
          <a:prstGeom prst="rect">
            <a:avLst/>
          </a:prstGeom>
          <a:noFill/>
        </p:spPr>
        <p:txBody>
          <a:bodyPr wrap="square" rtlCol="0">
            <a:spAutoFit/>
          </a:bodyPr>
          <a:lstStyle/>
          <a:p>
            <a:pPr algn="ctr"/>
            <a:r>
              <a:rPr lang="en-US" sz="1600" dirty="0" smtClean="0"/>
              <a:t>Riskiest investment</a:t>
            </a:r>
            <a:endParaRPr lang="en-US" sz="1600" dirty="0"/>
          </a:p>
        </p:txBody>
      </p:sp>
      <p:cxnSp>
        <p:nvCxnSpPr>
          <p:cNvPr id="25" name="Straight Connector 24"/>
          <p:cNvCxnSpPr>
            <a:stCxn id="9" idx="1"/>
            <a:endCxn id="9" idx="3"/>
          </p:cNvCxnSpPr>
          <p:nvPr/>
        </p:nvCxnSpPr>
        <p:spPr>
          <a:xfrm>
            <a:off x="537907" y="1592109"/>
            <a:ext cx="3383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03533" y="1630242"/>
            <a:ext cx="33839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585141" y="1612313"/>
            <a:ext cx="3383942"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253713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9" grpId="0"/>
      <p:bldP spid="10" grpId="0"/>
      <p:bldP spid="11" grpId="0"/>
      <p:bldP spid="18" grpId="0" animBg="1"/>
      <p:bldP spid="19" grpId="0" animBg="1"/>
      <p:bldP spid="20" grpId="0" animBg="1"/>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“glide path within the glide path” can help mitigate key client risks</a:t>
            </a:r>
            <a:endParaRPr lang="en-US" dirty="0"/>
          </a:p>
        </p:txBody>
      </p:sp>
      <p:sp>
        <p:nvSpPr>
          <p:cNvPr id="4" name="Rectangle 3"/>
          <p:cNvSpPr/>
          <p:nvPr/>
        </p:nvSpPr>
        <p:spPr>
          <a:xfrm>
            <a:off x="503145" y="6218140"/>
            <a:ext cx="12135917" cy="47883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7510" tIns="0" rIns="197510" bIns="0" rtlCol="0" anchor="ctr"/>
          <a:lstStyle/>
          <a:p>
            <a:pPr marL="197510" lvl="1" indent="-197510">
              <a:spcBef>
                <a:spcPts val="648"/>
              </a:spcBef>
              <a:buFont typeface="Arial" panose="020B0604020202020204" pitchFamily="34" charset="0"/>
              <a:buChar char="•"/>
            </a:pPr>
            <a:r>
              <a:rPr lang="en-US" b="1" kern="0" dirty="0" smtClean="0">
                <a:solidFill>
                  <a:schemeClr val="tx1"/>
                </a:solidFill>
                <a:cs typeface="Arial" panose="020B0604020202020204" pitchFamily="34" charset="0"/>
              </a:rPr>
              <a:t>Change the </a:t>
            </a:r>
            <a:r>
              <a:rPr lang="en-US" b="1" kern="0" dirty="0" smtClean="0">
                <a:solidFill>
                  <a:srgbClr val="F57E49"/>
                </a:solidFill>
                <a:latin typeface="AvenirNext LT Com Medium" panose="020B0803020202020204" pitchFamily="34" charset="0"/>
                <a:cs typeface="Arial" panose="020B0604020202020204" pitchFamily="34" charset="0"/>
              </a:rPr>
              <a:t>amount</a:t>
            </a:r>
            <a:r>
              <a:rPr lang="en-US" b="1" kern="0" dirty="0" smtClean="0">
                <a:solidFill>
                  <a:schemeClr val="tx1"/>
                </a:solidFill>
                <a:cs typeface="Arial" panose="020B0604020202020204" pitchFamily="34" charset="0"/>
              </a:rPr>
              <a:t> of equities, and the</a:t>
            </a:r>
            <a:r>
              <a:rPr lang="en-US" b="1" kern="0" dirty="0" smtClean="0">
                <a:solidFill>
                  <a:srgbClr val="92D050"/>
                </a:solidFill>
                <a:cs typeface="Arial" panose="020B0604020202020204" pitchFamily="34" charset="0"/>
              </a:rPr>
              <a:t> </a:t>
            </a:r>
            <a:r>
              <a:rPr lang="en-US" b="1" kern="0" dirty="0" smtClean="0">
                <a:solidFill>
                  <a:srgbClr val="92D050"/>
                </a:solidFill>
                <a:latin typeface="AvenirNext LT Com Medium" panose="020B0803020202020204" pitchFamily="34" charset="0"/>
                <a:cs typeface="Arial" panose="020B0604020202020204" pitchFamily="34" charset="0"/>
              </a:rPr>
              <a:t>type</a:t>
            </a:r>
            <a:r>
              <a:rPr lang="en-US" b="1" kern="0" dirty="0" smtClean="0">
                <a:solidFill>
                  <a:srgbClr val="92D050"/>
                </a:solidFill>
                <a:cs typeface="Arial" panose="020B0604020202020204" pitchFamily="34" charset="0"/>
              </a:rPr>
              <a:t> </a:t>
            </a:r>
            <a:r>
              <a:rPr lang="en-US" b="1" kern="0" dirty="0" smtClean="0">
                <a:solidFill>
                  <a:schemeClr val="tx1"/>
                </a:solidFill>
                <a:cs typeface="Arial" panose="020B0604020202020204" pitchFamily="34" charset="0"/>
              </a:rPr>
              <a:t>of equities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63" y="1828816"/>
            <a:ext cx="10181439" cy="3632184"/>
          </a:xfrm>
          <a:prstGeom prst="rect">
            <a:avLst/>
          </a:prstGeom>
        </p:spPr>
      </p:pic>
      <p:sp>
        <p:nvSpPr>
          <p:cNvPr id="8" name="Text Box 27"/>
          <p:cNvSpPr txBox="1">
            <a:spLocks noChangeArrowheads="1"/>
          </p:cNvSpPr>
          <p:nvPr/>
        </p:nvSpPr>
        <p:spPr bwMode="auto">
          <a:xfrm>
            <a:off x="1423324" y="1614073"/>
            <a:ext cx="34850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a:solidFill>
                  <a:srgbClr val="353535"/>
                </a:solidFill>
                <a:latin typeface="+mn-lt"/>
              </a:rPr>
              <a:t>Average annual total return (%)</a:t>
            </a:r>
          </a:p>
        </p:txBody>
      </p:sp>
      <p:sp>
        <p:nvSpPr>
          <p:cNvPr id="9" name="Text Box 28"/>
          <p:cNvSpPr txBox="1">
            <a:spLocks noChangeArrowheads="1"/>
          </p:cNvSpPr>
          <p:nvPr/>
        </p:nvSpPr>
        <p:spPr bwMode="auto">
          <a:xfrm>
            <a:off x="1015249" y="5195181"/>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a:solidFill>
                  <a:srgbClr val="353535"/>
                </a:solidFill>
                <a:latin typeface="+mn-lt"/>
              </a:rPr>
              <a:t>0</a:t>
            </a:r>
          </a:p>
        </p:txBody>
      </p:sp>
      <p:sp>
        <p:nvSpPr>
          <p:cNvPr id="10" name="Text Box 29"/>
          <p:cNvSpPr txBox="1">
            <a:spLocks noChangeArrowheads="1"/>
          </p:cNvSpPr>
          <p:nvPr/>
        </p:nvSpPr>
        <p:spPr bwMode="auto">
          <a:xfrm>
            <a:off x="1015249" y="4478961"/>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20</a:t>
            </a:r>
            <a:endParaRPr lang="en-US" altLang="en-US" sz="1400" dirty="0">
              <a:solidFill>
                <a:srgbClr val="353535"/>
              </a:solidFill>
              <a:latin typeface="+mn-lt"/>
            </a:endParaRPr>
          </a:p>
        </p:txBody>
      </p:sp>
      <p:sp>
        <p:nvSpPr>
          <p:cNvPr id="11" name="Text Box 30"/>
          <p:cNvSpPr txBox="1">
            <a:spLocks noChangeArrowheads="1"/>
          </p:cNvSpPr>
          <p:nvPr/>
        </p:nvSpPr>
        <p:spPr bwMode="auto">
          <a:xfrm>
            <a:off x="1015249" y="3762739"/>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40</a:t>
            </a:r>
            <a:endParaRPr lang="en-US" altLang="en-US" sz="1400" dirty="0">
              <a:solidFill>
                <a:srgbClr val="353535"/>
              </a:solidFill>
              <a:latin typeface="+mn-lt"/>
            </a:endParaRPr>
          </a:p>
        </p:txBody>
      </p:sp>
      <p:sp>
        <p:nvSpPr>
          <p:cNvPr id="12" name="Text Box 31"/>
          <p:cNvSpPr txBox="1">
            <a:spLocks noChangeArrowheads="1"/>
          </p:cNvSpPr>
          <p:nvPr/>
        </p:nvSpPr>
        <p:spPr bwMode="auto">
          <a:xfrm>
            <a:off x="1015249" y="3046517"/>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60</a:t>
            </a:r>
            <a:endParaRPr lang="en-US" altLang="en-US" sz="1400" dirty="0">
              <a:solidFill>
                <a:srgbClr val="353535"/>
              </a:solidFill>
              <a:latin typeface="+mn-lt"/>
            </a:endParaRPr>
          </a:p>
        </p:txBody>
      </p:sp>
      <p:sp>
        <p:nvSpPr>
          <p:cNvPr id="13" name="Text Box 32"/>
          <p:cNvSpPr txBox="1">
            <a:spLocks noChangeArrowheads="1"/>
          </p:cNvSpPr>
          <p:nvPr/>
        </p:nvSpPr>
        <p:spPr bwMode="auto">
          <a:xfrm>
            <a:off x="1015249" y="2330295"/>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80</a:t>
            </a:r>
            <a:endParaRPr lang="en-US" altLang="en-US" sz="1400" dirty="0">
              <a:solidFill>
                <a:srgbClr val="353535"/>
              </a:solidFill>
              <a:latin typeface="+mn-lt"/>
            </a:endParaRPr>
          </a:p>
        </p:txBody>
      </p:sp>
      <p:sp>
        <p:nvSpPr>
          <p:cNvPr id="14" name="Text Box 33"/>
          <p:cNvSpPr txBox="1">
            <a:spLocks noChangeArrowheads="1"/>
          </p:cNvSpPr>
          <p:nvPr/>
        </p:nvSpPr>
        <p:spPr bwMode="auto">
          <a:xfrm>
            <a:off x="1015249" y="161407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100</a:t>
            </a:r>
            <a:endParaRPr lang="en-US" altLang="en-US" sz="1400" dirty="0">
              <a:solidFill>
                <a:srgbClr val="353535"/>
              </a:solidFill>
              <a:latin typeface="+mn-lt"/>
            </a:endParaRPr>
          </a:p>
        </p:txBody>
      </p:sp>
      <p:sp>
        <p:nvSpPr>
          <p:cNvPr id="15" name="Text Box 32"/>
          <p:cNvSpPr txBox="1">
            <a:spLocks noChangeArrowheads="1"/>
          </p:cNvSpPr>
          <p:nvPr/>
        </p:nvSpPr>
        <p:spPr bwMode="auto">
          <a:xfrm>
            <a:off x="1015249" y="1972184"/>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90</a:t>
            </a:r>
            <a:endParaRPr lang="en-US" altLang="en-US" sz="1400" dirty="0">
              <a:solidFill>
                <a:srgbClr val="353535"/>
              </a:solidFill>
              <a:latin typeface="+mn-lt"/>
            </a:endParaRPr>
          </a:p>
        </p:txBody>
      </p:sp>
      <p:sp>
        <p:nvSpPr>
          <p:cNvPr id="16" name="Text Box 32"/>
          <p:cNvSpPr txBox="1">
            <a:spLocks noChangeArrowheads="1"/>
          </p:cNvSpPr>
          <p:nvPr/>
        </p:nvSpPr>
        <p:spPr bwMode="auto">
          <a:xfrm>
            <a:off x="1015249" y="2688406"/>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70</a:t>
            </a:r>
            <a:endParaRPr lang="en-US" altLang="en-US" sz="1400" dirty="0">
              <a:solidFill>
                <a:srgbClr val="353535"/>
              </a:solidFill>
              <a:latin typeface="+mn-lt"/>
            </a:endParaRPr>
          </a:p>
        </p:txBody>
      </p:sp>
      <p:sp>
        <p:nvSpPr>
          <p:cNvPr id="17" name="Text Box 31"/>
          <p:cNvSpPr txBox="1">
            <a:spLocks noChangeArrowheads="1"/>
          </p:cNvSpPr>
          <p:nvPr/>
        </p:nvSpPr>
        <p:spPr bwMode="auto">
          <a:xfrm>
            <a:off x="1015249" y="3404628"/>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50</a:t>
            </a:r>
            <a:endParaRPr lang="en-US" altLang="en-US" sz="1400" dirty="0">
              <a:solidFill>
                <a:srgbClr val="353535"/>
              </a:solidFill>
              <a:latin typeface="+mn-lt"/>
            </a:endParaRPr>
          </a:p>
        </p:txBody>
      </p:sp>
      <p:sp>
        <p:nvSpPr>
          <p:cNvPr id="18" name="Text Box 31"/>
          <p:cNvSpPr txBox="1">
            <a:spLocks noChangeArrowheads="1"/>
          </p:cNvSpPr>
          <p:nvPr/>
        </p:nvSpPr>
        <p:spPr bwMode="auto">
          <a:xfrm>
            <a:off x="1015249" y="4120850"/>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30</a:t>
            </a:r>
            <a:endParaRPr lang="en-US" altLang="en-US" sz="1400" dirty="0">
              <a:solidFill>
                <a:srgbClr val="353535"/>
              </a:solidFill>
              <a:latin typeface="+mn-lt"/>
            </a:endParaRPr>
          </a:p>
        </p:txBody>
      </p:sp>
      <p:sp>
        <p:nvSpPr>
          <p:cNvPr id="19" name="Text Box 31"/>
          <p:cNvSpPr txBox="1">
            <a:spLocks noChangeArrowheads="1"/>
          </p:cNvSpPr>
          <p:nvPr/>
        </p:nvSpPr>
        <p:spPr bwMode="auto">
          <a:xfrm>
            <a:off x="1015249" y="4837072"/>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10</a:t>
            </a:r>
            <a:endParaRPr lang="en-US" altLang="en-US" sz="1400" dirty="0">
              <a:solidFill>
                <a:srgbClr val="353535"/>
              </a:solidFill>
              <a:latin typeface="+mn-lt"/>
            </a:endParaRPr>
          </a:p>
        </p:txBody>
      </p:sp>
      <p:sp>
        <p:nvSpPr>
          <p:cNvPr id="20" name="Text Box 31"/>
          <p:cNvSpPr txBox="1">
            <a:spLocks noChangeArrowheads="1"/>
          </p:cNvSpPr>
          <p:nvPr/>
        </p:nvSpPr>
        <p:spPr bwMode="auto">
          <a:xfrm>
            <a:off x="118541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45</a:t>
            </a:r>
            <a:endParaRPr lang="en-US" altLang="en-US" sz="1400" dirty="0">
              <a:solidFill>
                <a:srgbClr val="353535"/>
              </a:solidFill>
              <a:latin typeface="+mn-lt"/>
            </a:endParaRPr>
          </a:p>
        </p:txBody>
      </p:sp>
      <p:sp>
        <p:nvSpPr>
          <p:cNvPr id="21" name="Text Box 31"/>
          <p:cNvSpPr txBox="1">
            <a:spLocks noChangeArrowheads="1"/>
          </p:cNvSpPr>
          <p:nvPr/>
        </p:nvSpPr>
        <p:spPr bwMode="auto">
          <a:xfrm>
            <a:off x="10946033"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+30 After</a:t>
            </a:r>
            <a:endParaRPr lang="en-US" altLang="en-US" sz="1400" dirty="0">
              <a:solidFill>
                <a:srgbClr val="353535"/>
              </a:solidFill>
              <a:latin typeface="+mn-lt"/>
            </a:endParaRPr>
          </a:p>
        </p:txBody>
      </p:sp>
      <p:sp>
        <p:nvSpPr>
          <p:cNvPr id="22" name="Text Box 31"/>
          <p:cNvSpPr txBox="1">
            <a:spLocks noChangeArrowheads="1"/>
          </p:cNvSpPr>
          <p:nvPr/>
        </p:nvSpPr>
        <p:spPr bwMode="auto">
          <a:xfrm>
            <a:off x="10294099"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+25 After</a:t>
            </a:r>
            <a:endParaRPr lang="en-US" altLang="en-US" sz="1400" dirty="0">
              <a:solidFill>
                <a:srgbClr val="353535"/>
              </a:solidFill>
              <a:latin typeface="+mn-lt"/>
            </a:endParaRPr>
          </a:p>
        </p:txBody>
      </p:sp>
      <p:sp>
        <p:nvSpPr>
          <p:cNvPr id="23" name="Text Box 31"/>
          <p:cNvSpPr txBox="1">
            <a:spLocks noChangeArrowheads="1"/>
          </p:cNvSpPr>
          <p:nvPr/>
        </p:nvSpPr>
        <p:spPr bwMode="auto">
          <a:xfrm>
            <a:off x="9642165"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+20 After</a:t>
            </a:r>
            <a:endParaRPr lang="en-US" altLang="en-US" sz="1400" dirty="0">
              <a:solidFill>
                <a:srgbClr val="353535"/>
              </a:solidFill>
              <a:latin typeface="+mn-lt"/>
            </a:endParaRPr>
          </a:p>
        </p:txBody>
      </p:sp>
      <p:sp>
        <p:nvSpPr>
          <p:cNvPr id="24" name="Text Box 31"/>
          <p:cNvSpPr txBox="1">
            <a:spLocks noChangeArrowheads="1"/>
          </p:cNvSpPr>
          <p:nvPr/>
        </p:nvSpPr>
        <p:spPr bwMode="auto">
          <a:xfrm>
            <a:off x="8990231"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+15 After</a:t>
            </a:r>
            <a:endParaRPr lang="en-US" altLang="en-US" sz="1400" dirty="0">
              <a:solidFill>
                <a:srgbClr val="353535"/>
              </a:solidFill>
              <a:latin typeface="+mn-lt"/>
            </a:endParaRPr>
          </a:p>
        </p:txBody>
      </p:sp>
      <p:sp>
        <p:nvSpPr>
          <p:cNvPr id="25" name="Text Box 31"/>
          <p:cNvSpPr txBox="1">
            <a:spLocks noChangeArrowheads="1"/>
          </p:cNvSpPr>
          <p:nvPr/>
        </p:nvSpPr>
        <p:spPr bwMode="auto">
          <a:xfrm>
            <a:off x="8338297"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+10 After</a:t>
            </a:r>
            <a:endParaRPr lang="en-US" altLang="en-US" sz="1400" dirty="0">
              <a:solidFill>
                <a:srgbClr val="353535"/>
              </a:solidFill>
              <a:latin typeface="+mn-lt"/>
            </a:endParaRPr>
          </a:p>
        </p:txBody>
      </p:sp>
      <p:sp>
        <p:nvSpPr>
          <p:cNvPr id="26" name="Text Box 31"/>
          <p:cNvSpPr txBox="1">
            <a:spLocks noChangeArrowheads="1"/>
          </p:cNvSpPr>
          <p:nvPr/>
        </p:nvSpPr>
        <p:spPr bwMode="auto">
          <a:xfrm>
            <a:off x="7686363"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+5 After</a:t>
            </a:r>
            <a:endParaRPr lang="en-US" altLang="en-US" sz="1400" dirty="0">
              <a:solidFill>
                <a:srgbClr val="353535"/>
              </a:solidFill>
              <a:latin typeface="+mn-lt"/>
            </a:endParaRPr>
          </a:p>
        </p:txBody>
      </p:sp>
      <p:sp>
        <p:nvSpPr>
          <p:cNvPr id="27" name="Text Box 31"/>
          <p:cNvSpPr txBox="1">
            <a:spLocks noChangeArrowheads="1"/>
          </p:cNvSpPr>
          <p:nvPr/>
        </p:nvSpPr>
        <p:spPr bwMode="auto">
          <a:xfrm>
            <a:off x="1829812"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40</a:t>
            </a:r>
            <a:endParaRPr lang="en-US" altLang="en-US" sz="1400" dirty="0">
              <a:solidFill>
                <a:srgbClr val="353535"/>
              </a:solidFill>
              <a:latin typeface="+mn-lt"/>
            </a:endParaRPr>
          </a:p>
        </p:txBody>
      </p:sp>
      <p:sp>
        <p:nvSpPr>
          <p:cNvPr id="28" name="Text Box 31"/>
          <p:cNvSpPr txBox="1">
            <a:spLocks noChangeArrowheads="1"/>
          </p:cNvSpPr>
          <p:nvPr/>
        </p:nvSpPr>
        <p:spPr bwMode="auto">
          <a:xfrm>
            <a:off x="2481746"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3</a:t>
            </a:r>
            <a:r>
              <a:rPr lang="en-US" altLang="en-US" sz="1400" dirty="0" smtClean="0">
                <a:solidFill>
                  <a:srgbClr val="353535"/>
                </a:solidFill>
                <a:latin typeface="+mn-lt"/>
              </a:rPr>
              <a:t>5</a:t>
            </a:r>
            <a:endParaRPr lang="en-US" altLang="en-US" sz="1400" dirty="0">
              <a:solidFill>
                <a:srgbClr val="353535"/>
              </a:solidFill>
              <a:latin typeface="+mn-lt"/>
            </a:endParaRPr>
          </a:p>
        </p:txBody>
      </p:sp>
      <p:sp>
        <p:nvSpPr>
          <p:cNvPr id="29" name="Text Box 31"/>
          <p:cNvSpPr txBox="1">
            <a:spLocks noChangeArrowheads="1"/>
          </p:cNvSpPr>
          <p:nvPr/>
        </p:nvSpPr>
        <p:spPr bwMode="auto">
          <a:xfrm>
            <a:off x="312613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3</a:t>
            </a:r>
            <a:r>
              <a:rPr lang="en-US" altLang="en-US" sz="1400" dirty="0" smtClean="0">
                <a:solidFill>
                  <a:srgbClr val="353535"/>
                </a:solidFill>
                <a:latin typeface="+mn-lt"/>
              </a:rPr>
              <a:t>0</a:t>
            </a:r>
            <a:endParaRPr lang="en-US" altLang="en-US" sz="1400" dirty="0">
              <a:solidFill>
                <a:srgbClr val="353535"/>
              </a:solidFill>
              <a:latin typeface="+mn-lt"/>
            </a:endParaRPr>
          </a:p>
        </p:txBody>
      </p:sp>
      <p:sp>
        <p:nvSpPr>
          <p:cNvPr id="30" name="Text Box 31"/>
          <p:cNvSpPr txBox="1">
            <a:spLocks noChangeArrowheads="1"/>
          </p:cNvSpPr>
          <p:nvPr/>
        </p:nvSpPr>
        <p:spPr bwMode="auto">
          <a:xfrm>
            <a:off x="378798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2</a:t>
            </a:r>
            <a:r>
              <a:rPr lang="en-US" altLang="en-US" sz="1400" dirty="0" smtClean="0">
                <a:solidFill>
                  <a:srgbClr val="353535"/>
                </a:solidFill>
                <a:latin typeface="+mn-lt"/>
              </a:rPr>
              <a:t>5</a:t>
            </a:r>
            <a:endParaRPr lang="en-US" altLang="en-US" sz="1400" dirty="0">
              <a:solidFill>
                <a:srgbClr val="353535"/>
              </a:solidFill>
              <a:latin typeface="+mn-lt"/>
            </a:endParaRPr>
          </a:p>
        </p:txBody>
      </p:sp>
      <p:sp>
        <p:nvSpPr>
          <p:cNvPr id="31" name="Text Box 31"/>
          <p:cNvSpPr txBox="1">
            <a:spLocks noChangeArrowheads="1"/>
          </p:cNvSpPr>
          <p:nvPr/>
        </p:nvSpPr>
        <p:spPr bwMode="auto">
          <a:xfrm>
            <a:off x="4432382"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2</a:t>
            </a:r>
            <a:r>
              <a:rPr lang="en-US" altLang="en-US" sz="1400" dirty="0" smtClean="0">
                <a:solidFill>
                  <a:srgbClr val="353535"/>
                </a:solidFill>
                <a:latin typeface="+mn-lt"/>
              </a:rPr>
              <a:t>0</a:t>
            </a:r>
            <a:endParaRPr lang="en-US" altLang="en-US" sz="1400" dirty="0">
              <a:solidFill>
                <a:srgbClr val="353535"/>
              </a:solidFill>
              <a:latin typeface="+mn-lt"/>
            </a:endParaRPr>
          </a:p>
        </p:txBody>
      </p:sp>
      <p:sp>
        <p:nvSpPr>
          <p:cNvPr id="32" name="Text Box 31"/>
          <p:cNvSpPr txBox="1">
            <a:spLocks noChangeArrowheads="1"/>
          </p:cNvSpPr>
          <p:nvPr/>
        </p:nvSpPr>
        <p:spPr bwMode="auto">
          <a:xfrm>
            <a:off x="5084316"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15</a:t>
            </a:r>
            <a:endParaRPr lang="en-US" altLang="en-US" sz="1400" dirty="0">
              <a:solidFill>
                <a:srgbClr val="353535"/>
              </a:solidFill>
              <a:latin typeface="+mn-lt"/>
            </a:endParaRPr>
          </a:p>
        </p:txBody>
      </p:sp>
      <p:sp>
        <p:nvSpPr>
          <p:cNvPr id="33" name="Text Box 31"/>
          <p:cNvSpPr txBox="1">
            <a:spLocks noChangeArrowheads="1"/>
          </p:cNvSpPr>
          <p:nvPr/>
        </p:nvSpPr>
        <p:spPr bwMode="auto">
          <a:xfrm>
            <a:off x="572870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10</a:t>
            </a:r>
            <a:endParaRPr lang="en-US" altLang="en-US" sz="1400" dirty="0">
              <a:solidFill>
                <a:srgbClr val="353535"/>
              </a:solidFill>
              <a:latin typeface="+mn-lt"/>
            </a:endParaRPr>
          </a:p>
        </p:txBody>
      </p:sp>
      <p:sp>
        <p:nvSpPr>
          <p:cNvPr id="34" name="Text Box 31"/>
          <p:cNvSpPr txBox="1">
            <a:spLocks noChangeArrowheads="1"/>
          </p:cNvSpPr>
          <p:nvPr/>
        </p:nvSpPr>
        <p:spPr bwMode="auto">
          <a:xfrm>
            <a:off x="6390036"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5</a:t>
            </a:r>
            <a:endParaRPr lang="en-US" altLang="en-US" sz="1400" dirty="0">
              <a:solidFill>
                <a:srgbClr val="353535"/>
              </a:solidFill>
              <a:latin typeface="+mn-lt"/>
            </a:endParaRPr>
          </a:p>
        </p:txBody>
      </p:sp>
      <p:sp>
        <p:nvSpPr>
          <p:cNvPr id="35" name="Text Box 31"/>
          <p:cNvSpPr txBox="1">
            <a:spLocks noChangeArrowheads="1"/>
          </p:cNvSpPr>
          <p:nvPr/>
        </p:nvSpPr>
        <p:spPr bwMode="auto">
          <a:xfrm>
            <a:off x="6731000" y="5476863"/>
            <a:ext cx="10894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Retirement</a:t>
            </a:r>
            <a:endParaRPr lang="en-US" altLang="en-US" sz="1400" dirty="0">
              <a:solidFill>
                <a:srgbClr val="353535"/>
              </a:solidFill>
              <a:latin typeface="+mn-lt"/>
            </a:endParaRPr>
          </a:p>
        </p:txBody>
      </p:sp>
      <p:sp>
        <p:nvSpPr>
          <p:cNvPr id="36" name="Text Box 33"/>
          <p:cNvSpPr txBox="1">
            <a:spLocks noChangeArrowheads="1"/>
          </p:cNvSpPr>
          <p:nvPr/>
        </p:nvSpPr>
        <p:spPr bwMode="auto">
          <a:xfrm>
            <a:off x="1718337" y="1790334"/>
            <a:ext cx="20696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mn-lt"/>
              </a:rPr>
              <a:t>Fixed income funds</a:t>
            </a:r>
            <a:endParaRPr lang="en-US" altLang="en-US" dirty="0">
              <a:solidFill>
                <a:srgbClr val="FFFFFF"/>
              </a:solidFill>
              <a:latin typeface="+mn-lt"/>
            </a:endParaRPr>
          </a:p>
        </p:txBody>
      </p:sp>
      <p:sp>
        <p:nvSpPr>
          <p:cNvPr id="37" name="Text Box 33"/>
          <p:cNvSpPr txBox="1">
            <a:spLocks noChangeArrowheads="1"/>
          </p:cNvSpPr>
          <p:nvPr/>
        </p:nvSpPr>
        <p:spPr bwMode="auto">
          <a:xfrm>
            <a:off x="1718337" y="2048646"/>
            <a:ext cx="20696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mn-lt"/>
              </a:rPr>
              <a:t>Balanced funds</a:t>
            </a:r>
            <a:endParaRPr lang="en-US" altLang="en-US" dirty="0">
              <a:solidFill>
                <a:srgbClr val="FFFFFF"/>
              </a:solidFill>
              <a:latin typeface="+mn-lt"/>
            </a:endParaRPr>
          </a:p>
        </p:txBody>
      </p:sp>
      <p:sp>
        <p:nvSpPr>
          <p:cNvPr id="38" name="Text Box 33"/>
          <p:cNvSpPr txBox="1">
            <a:spLocks noChangeArrowheads="1"/>
          </p:cNvSpPr>
          <p:nvPr/>
        </p:nvSpPr>
        <p:spPr bwMode="auto">
          <a:xfrm>
            <a:off x="1718337" y="2937373"/>
            <a:ext cx="302299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mn-lt"/>
              </a:rPr>
              <a:t>Medium-yielding equity funds</a:t>
            </a:r>
            <a:br>
              <a:rPr lang="en-US" altLang="en-US" dirty="0" smtClean="0">
                <a:solidFill>
                  <a:srgbClr val="FFFFFF"/>
                </a:solidFill>
                <a:latin typeface="+mn-lt"/>
              </a:rPr>
            </a:br>
            <a:r>
              <a:rPr lang="en-US" altLang="en-US" dirty="0" smtClean="0">
                <a:solidFill>
                  <a:srgbClr val="FFFFFF"/>
                </a:solidFill>
                <a:latin typeface="+mn-lt"/>
              </a:rPr>
              <a:t>(1.5% to 3%)</a:t>
            </a:r>
            <a:endParaRPr lang="en-US" altLang="en-US" dirty="0">
              <a:solidFill>
                <a:srgbClr val="FFFFFF"/>
              </a:solidFill>
              <a:latin typeface="+mn-lt"/>
            </a:endParaRPr>
          </a:p>
        </p:txBody>
      </p:sp>
      <p:sp>
        <p:nvSpPr>
          <p:cNvPr id="39" name="Text Box 33"/>
          <p:cNvSpPr txBox="1">
            <a:spLocks noChangeArrowheads="1"/>
          </p:cNvSpPr>
          <p:nvPr/>
        </p:nvSpPr>
        <p:spPr bwMode="auto">
          <a:xfrm>
            <a:off x="1718337" y="4417406"/>
            <a:ext cx="302299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mn-lt"/>
              </a:rPr>
              <a:t>Lowest</a:t>
            </a:r>
            <a:r>
              <a:rPr lang="en-US" altLang="en-US" dirty="0">
                <a:solidFill>
                  <a:srgbClr val="FFFFFF"/>
                </a:solidFill>
                <a:latin typeface="+mn-lt"/>
              </a:rPr>
              <a:t> </a:t>
            </a:r>
            <a:r>
              <a:rPr lang="en-US" altLang="en-US" dirty="0" smtClean="0">
                <a:solidFill>
                  <a:srgbClr val="FFFFFF"/>
                </a:solidFill>
                <a:latin typeface="+mn-lt"/>
              </a:rPr>
              <a:t>yielding equity funds</a:t>
            </a:r>
            <a:br>
              <a:rPr lang="en-US" altLang="en-US" dirty="0" smtClean="0">
                <a:solidFill>
                  <a:srgbClr val="FFFFFF"/>
                </a:solidFill>
                <a:latin typeface="+mn-lt"/>
              </a:rPr>
            </a:br>
            <a:r>
              <a:rPr lang="en-US" altLang="en-US" dirty="0" smtClean="0">
                <a:solidFill>
                  <a:srgbClr val="FFFFFF"/>
                </a:solidFill>
                <a:latin typeface="+mn-lt"/>
              </a:rPr>
              <a:t>(below 1.5%)</a:t>
            </a:r>
            <a:endParaRPr lang="en-US" altLang="en-US" dirty="0">
              <a:solidFill>
                <a:srgbClr val="FFFFFF"/>
              </a:solidFill>
              <a:latin typeface="+mn-lt"/>
            </a:endParaRPr>
          </a:p>
        </p:txBody>
      </p:sp>
      <p:sp>
        <p:nvSpPr>
          <p:cNvPr id="40" name="Text Box 33"/>
          <p:cNvSpPr txBox="1">
            <a:spLocks noChangeArrowheads="1"/>
          </p:cNvSpPr>
          <p:nvPr/>
        </p:nvSpPr>
        <p:spPr bwMode="auto">
          <a:xfrm>
            <a:off x="8421560" y="4048074"/>
            <a:ext cx="234834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mn-lt"/>
              </a:rPr>
              <a:t>Highest yielding equity/ equity-income funds</a:t>
            </a:r>
            <a:br>
              <a:rPr lang="en-US" altLang="en-US" dirty="0" smtClean="0">
                <a:solidFill>
                  <a:srgbClr val="FFFFFF"/>
                </a:solidFill>
                <a:latin typeface="+mn-lt"/>
              </a:rPr>
            </a:br>
            <a:r>
              <a:rPr lang="en-US" altLang="en-US" dirty="0" smtClean="0">
                <a:solidFill>
                  <a:srgbClr val="FFFFFF"/>
                </a:solidFill>
                <a:latin typeface="+mn-lt"/>
              </a:rPr>
              <a:t>(above 3%)</a:t>
            </a:r>
            <a:endParaRPr lang="en-US" altLang="en-US" dirty="0">
              <a:solidFill>
                <a:srgbClr val="FFFFFF"/>
              </a:solidFill>
              <a:latin typeface="+mn-lt"/>
            </a:endParaRPr>
          </a:p>
        </p:txBody>
      </p:sp>
      <p:sp>
        <p:nvSpPr>
          <p:cNvPr id="41"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14766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598" y="260880"/>
            <a:ext cx="12146097" cy="499830"/>
          </a:xfrm>
        </p:spPr>
        <p:txBody>
          <a:bodyPr/>
          <a:lstStyle/>
          <a:p>
            <a:pPr>
              <a:lnSpc>
                <a:spcPct val="96000"/>
              </a:lnSpc>
            </a:pPr>
            <a:r>
              <a:rPr lang="en-US" altLang="en-US" dirty="0">
                <a:latin typeface="AvenirNext LT Com Medium" pitchFamily="34" charset="0"/>
              </a:rPr>
              <a:t>Each </a:t>
            </a:r>
            <a:r>
              <a:rPr lang="en-US" altLang="en-US" dirty="0" smtClean="0">
                <a:latin typeface="AvenirNext LT Com Medium" pitchFamily="34" charset="0"/>
              </a:rPr>
              <a:t>fixed income fund may play a distinct role in portfolio construction</a:t>
            </a:r>
            <a:endParaRPr lang="en-US" altLang="en-US" dirty="0">
              <a:latin typeface="AvenirNext LT Com Medium" pitchFamily="34" charset="0"/>
            </a:endParaRPr>
          </a:p>
        </p:txBody>
      </p:sp>
      <p:sp>
        <p:nvSpPr>
          <p:cNvPr id="39" name="Rectangle 38"/>
          <p:cNvSpPr/>
          <p:nvPr/>
        </p:nvSpPr>
        <p:spPr>
          <a:xfrm>
            <a:off x="559982" y="6371156"/>
            <a:ext cx="12135917" cy="47883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7510" tIns="0" rIns="197510" bIns="0" rtlCol="0" anchor="ctr"/>
          <a:lstStyle/>
          <a:p>
            <a:pPr marL="197510" lvl="1" indent="-197510">
              <a:spcBef>
                <a:spcPts val="648"/>
              </a:spcBef>
              <a:buFont typeface="Arial" panose="020B0604020202020204" pitchFamily="34" charset="0"/>
              <a:buChar char="•"/>
            </a:pPr>
            <a:r>
              <a:rPr lang="en-US" b="1" kern="0" dirty="0" smtClean="0">
                <a:solidFill>
                  <a:schemeClr val="tx1"/>
                </a:solidFill>
                <a:cs typeface="Arial" panose="020B0604020202020204" pitchFamily="34" charset="0"/>
              </a:rPr>
              <a:t>Change the </a:t>
            </a:r>
            <a:r>
              <a:rPr lang="en-US" b="1" kern="0" dirty="0" smtClean="0">
                <a:solidFill>
                  <a:srgbClr val="F57E49"/>
                </a:solidFill>
                <a:cs typeface="Arial" panose="020B0604020202020204" pitchFamily="34" charset="0"/>
              </a:rPr>
              <a:t>amount</a:t>
            </a:r>
            <a:r>
              <a:rPr lang="en-US" b="1" kern="0" dirty="0" smtClean="0">
                <a:solidFill>
                  <a:schemeClr val="tx1"/>
                </a:solidFill>
                <a:cs typeface="Arial" panose="020B0604020202020204" pitchFamily="34" charset="0"/>
              </a:rPr>
              <a:t> of fixed income, and the</a:t>
            </a:r>
            <a:r>
              <a:rPr lang="en-US" b="1" kern="0" dirty="0" smtClean="0">
                <a:solidFill>
                  <a:srgbClr val="92D050"/>
                </a:solidFill>
                <a:cs typeface="Arial" panose="020B0604020202020204" pitchFamily="34" charset="0"/>
              </a:rPr>
              <a:t> type </a:t>
            </a:r>
            <a:r>
              <a:rPr lang="en-US" b="1" kern="0" dirty="0" smtClean="0">
                <a:solidFill>
                  <a:schemeClr val="tx1"/>
                </a:solidFill>
                <a:cs typeface="Arial" panose="020B0604020202020204" pitchFamily="34" charset="0"/>
              </a:rPr>
              <a:t>of fixed income</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63" y="1828816"/>
            <a:ext cx="10181439" cy="3632184"/>
          </a:xfrm>
          <a:prstGeom prst="rect">
            <a:avLst/>
          </a:prstGeom>
        </p:spPr>
      </p:pic>
      <p:sp>
        <p:nvSpPr>
          <p:cNvPr id="37" name="Text Box 27"/>
          <p:cNvSpPr txBox="1">
            <a:spLocks noChangeArrowheads="1"/>
          </p:cNvSpPr>
          <p:nvPr/>
        </p:nvSpPr>
        <p:spPr bwMode="auto">
          <a:xfrm>
            <a:off x="1423324" y="1614073"/>
            <a:ext cx="34850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a:solidFill>
                  <a:srgbClr val="353535"/>
                </a:solidFill>
                <a:latin typeface="+mn-lt"/>
              </a:rPr>
              <a:t>Average annual total return (%)</a:t>
            </a:r>
          </a:p>
        </p:txBody>
      </p:sp>
      <p:sp>
        <p:nvSpPr>
          <p:cNvPr id="38" name="Text Box 28"/>
          <p:cNvSpPr txBox="1">
            <a:spLocks noChangeArrowheads="1"/>
          </p:cNvSpPr>
          <p:nvPr/>
        </p:nvSpPr>
        <p:spPr bwMode="auto">
          <a:xfrm>
            <a:off x="1015249" y="5195181"/>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a:solidFill>
                  <a:srgbClr val="353535"/>
                </a:solidFill>
                <a:latin typeface="+mn-lt"/>
              </a:rPr>
              <a:t>0</a:t>
            </a:r>
          </a:p>
        </p:txBody>
      </p:sp>
      <p:sp>
        <p:nvSpPr>
          <p:cNvPr id="40" name="Text Box 29"/>
          <p:cNvSpPr txBox="1">
            <a:spLocks noChangeArrowheads="1"/>
          </p:cNvSpPr>
          <p:nvPr/>
        </p:nvSpPr>
        <p:spPr bwMode="auto">
          <a:xfrm>
            <a:off x="1015249" y="4478961"/>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20</a:t>
            </a:r>
            <a:endParaRPr lang="en-US" altLang="en-US" sz="1400" dirty="0">
              <a:solidFill>
                <a:srgbClr val="353535"/>
              </a:solidFill>
              <a:latin typeface="+mn-lt"/>
            </a:endParaRPr>
          </a:p>
        </p:txBody>
      </p:sp>
      <p:sp>
        <p:nvSpPr>
          <p:cNvPr id="41" name="Text Box 30"/>
          <p:cNvSpPr txBox="1">
            <a:spLocks noChangeArrowheads="1"/>
          </p:cNvSpPr>
          <p:nvPr/>
        </p:nvSpPr>
        <p:spPr bwMode="auto">
          <a:xfrm>
            <a:off x="1015249" y="3762739"/>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40</a:t>
            </a:r>
            <a:endParaRPr lang="en-US" altLang="en-US" sz="1400" dirty="0">
              <a:solidFill>
                <a:srgbClr val="353535"/>
              </a:solidFill>
              <a:latin typeface="+mn-lt"/>
            </a:endParaRPr>
          </a:p>
        </p:txBody>
      </p:sp>
      <p:sp>
        <p:nvSpPr>
          <p:cNvPr id="42" name="Text Box 31"/>
          <p:cNvSpPr txBox="1">
            <a:spLocks noChangeArrowheads="1"/>
          </p:cNvSpPr>
          <p:nvPr/>
        </p:nvSpPr>
        <p:spPr bwMode="auto">
          <a:xfrm>
            <a:off x="1015249" y="3046517"/>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60</a:t>
            </a:r>
            <a:endParaRPr lang="en-US" altLang="en-US" sz="1400" dirty="0">
              <a:solidFill>
                <a:srgbClr val="353535"/>
              </a:solidFill>
              <a:latin typeface="+mn-lt"/>
            </a:endParaRPr>
          </a:p>
        </p:txBody>
      </p:sp>
      <p:sp>
        <p:nvSpPr>
          <p:cNvPr id="43" name="Text Box 32"/>
          <p:cNvSpPr txBox="1">
            <a:spLocks noChangeArrowheads="1"/>
          </p:cNvSpPr>
          <p:nvPr/>
        </p:nvSpPr>
        <p:spPr bwMode="auto">
          <a:xfrm>
            <a:off x="1015249" y="2330295"/>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80</a:t>
            </a:r>
            <a:endParaRPr lang="en-US" altLang="en-US" sz="1400" dirty="0">
              <a:solidFill>
                <a:srgbClr val="353535"/>
              </a:solidFill>
              <a:latin typeface="+mn-lt"/>
            </a:endParaRPr>
          </a:p>
        </p:txBody>
      </p:sp>
      <p:sp>
        <p:nvSpPr>
          <p:cNvPr id="44" name="Text Box 33"/>
          <p:cNvSpPr txBox="1">
            <a:spLocks noChangeArrowheads="1"/>
          </p:cNvSpPr>
          <p:nvPr/>
        </p:nvSpPr>
        <p:spPr bwMode="auto">
          <a:xfrm>
            <a:off x="1015249" y="161407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100</a:t>
            </a:r>
            <a:endParaRPr lang="en-US" altLang="en-US" sz="1400" dirty="0">
              <a:solidFill>
                <a:srgbClr val="353535"/>
              </a:solidFill>
              <a:latin typeface="+mn-lt"/>
            </a:endParaRPr>
          </a:p>
        </p:txBody>
      </p:sp>
      <p:sp>
        <p:nvSpPr>
          <p:cNvPr id="45" name="Text Box 32"/>
          <p:cNvSpPr txBox="1">
            <a:spLocks noChangeArrowheads="1"/>
          </p:cNvSpPr>
          <p:nvPr/>
        </p:nvSpPr>
        <p:spPr bwMode="auto">
          <a:xfrm>
            <a:off x="1015249" y="1972184"/>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90</a:t>
            </a:r>
            <a:endParaRPr lang="en-US" altLang="en-US" sz="1400" dirty="0">
              <a:solidFill>
                <a:srgbClr val="353535"/>
              </a:solidFill>
              <a:latin typeface="+mn-lt"/>
            </a:endParaRPr>
          </a:p>
        </p:txBody>
      </p:sp>
      <p:sp>
        <p:nvSpPr>
          <p:cNvPr id="46" name="Text Box 32"/>
          <p:cNvSpPr txBox="1">
            <a:spLocks noChangeArrowheads="1"/>
          </p:cNvSpPr>
          <p:nvPr/>
        </p:nvSpPr>
        <p:spPr bwMode="auto">
          <a:xfrm>
            <a:off x="1015249" y="2688406"/>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70</a:t>
            </a:r>
            <a:endParaRPr lang="en-US" altLang="en-US" sz="1400" dirty="0">
              <a:solidFill>
                <a:srgbClr val="353535"/>
              </a:solidFill>
              <a:latin typeface="+mn-lt"/>
            </a:endParaRPr>
          </a:p>
        </p:txBody>
      </p:sp>
      <p:sp>
        <p:nvSpPr>
          <p:cNvPr id="47" name="Text Box 31"/>
          <p:cNvSpPr txBox="1">
            <a:spLocks noChangeArrowheads="1"/>
          </p:cNvSpPr>
          <p:nvPr/>
        </p:nvSpPr>
        <p:spPr bwMode="auto">
          <a:xfrm>
            <a:off x="1015249" y="3404628"/>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50</a:t>
            </a:r>
            <a:endParaRPr lang="en-US" altLang="en-US" sz="1400" dirty="0">
              <a:solidFill>
                <a:srgbClr val="353535"/>
              </a:solidFill>
              <a:latin typeface="+mn-lt"/>
            </a:endParaRPr>
          </a:p>
        </p:txBody>
      </p:sp>
      <p:sp>
        <p:nvSpPr>
          <p:cNvPr id="48" name="Text Box 31"/>
          <p:cNvSpPr txBox="1">
            <a:spLocks noChangeArrowheads="1"/>
          </p:cNvSpPr>
          <p:nvPr/>
        </p:nvSpPr>
        <p:spPr bwMode="auto">
          <a:xfrm>
            <a:off x="1015249" y="4120850"/>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30</a:t>
            </a:r>
            <a:endParaRPr lang="en-US" altLang="en-US" sz="1400" dirty="0">
              <a:solidFill>
                <a:srgbClr val="353535"/>
              </a:solidFill>
              <a:latin typeface="+mn-lt"/>
            </a:endParaRPr>
          </a:p>
        </p:txBody>
      </p:sp>
      <p:sp>
        <p:nvSpPr>
          <p:cNvPr id="49" name="Text Box 31"/>
          <p:cNvSpPr txBox="1">
            <a:spLocks noChangeArrowheads="1"/>
          </p:cNvSpPr>
          <p:nvPr/>
        </p:nvSpPr>
        <p:spPr bwMode="auto">
          <a:xfrm>
            <a:off x="1015249" y="4837072"/>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sz="1400" dirty="0" smtClean="0">
                <a:solidFill>
                  <a:srgbClr val="353535"/>
                </a:solidFill>
                <a:latin typeface="+mn-lt"/>
              </a:rPr>
              <a:t>10</a:t>
            </a:r>
            <a:endParaRPr lang="en-US" altLang="en-US" sz="1400" dirty="0">
              <a:solidFill>
                <a:srgbClr val="353535"/>
              </a:solidFill>
              <a:latin typeface="+mn-lt"/>
            </a:endParaRPr>
          </a:p>
        </p:txBody>
      </p:sp>
      <p:sp>
        <p:nvSpPr>
          <p:cNvPr id="50" name="Text Box 31"/>
          <p:cNvSpPr txBox="1">
            <a:spLocks noChangeArrowheads="1"/>
          </p:cNvSpPr>
          <p:nvPr/>
        </p:nvSpPr>
        <p:spPr bwMode="auto">
          <a:xfrm>
            <a:off x="118541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45</a:t>
            </a:r>
            <a:endParaRPr lang="en-US" altLang="en-US" sz="1400" dirty="0">
              <a:solidFill>
                <a:srgbClr val="353535"/>
              </a:solidFill>
              <a:latin typeface="+mn-lt"/>
            </a:endParaRPr>
          </a:p>
        </p:txBody>
      </p:sp>
      <p:sp>
        <p:nvSpPr>
          <p:cNvPr id="51" name="Text Box 31"/>
          <p:cNvSpPr txBox="1">
            <a:spLocks noChangeArrowheads="1"/>
          </p:cNvSpPr>
          <p:nvPr/>
        </p:nvSpPr>
        <p:spPr bwMode="auto">
          <a:xfrm>
            <a:off x="10946033"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+30 After</a:t>
            </a:r>
            <a:endParaRPr lang="en-US" altLang="en-US" sz="1400" dirty="0">
              <a:solidFill>
                <a:srgbClr val="353535"/>
              </a:solidFill>
              <a:latin typeface="+mn-lt"/>
            </a:endParaRPr>
          </a:p>
        </p:txBody>
      </p:sp>
      <p:sp>
        <p:nvSpPr>
          <p:cNvPr id="52" name="Text Box 31"/>
          <p:cNvSpPr txBox="1">
            <a:spLocks noChangeArrowheads="1"/>
          </p:cNvSpPr>
          <p:nvPr/>
        </p:nvSpPr>
        <p:spPr bwMode="auto">
          <a:xfrm>
            <a:off x="10294099"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+25 After</a:t>
            </a:r>
            <a:endParaRPr lang="en-US" altLang="en-US" sz="1400" dirty="0">
              <a:solidFill>
                <a:srgbClr val="353535"/>
              </a:solidFill>
              <a:latin typeface="+mn-lt"/>
            </a:endParaRPr>
          </a:p>
        </p:txBody>
      </p:sp>
      <p:sp>
        <p:nvSpPr>
          <p:cNvPr id="53" name="Text Box 31"/>
          <p:cNvSpPr txBox="1">
            <a:spLocks noChangeArrowheads="1"/>
          </p:cNvSpPr>
          <p:nvPr/>
        </p:nvSpPr>
        <p:spPr bwMode="auto">
          <a:xfrm>
            <a:off x="9642165"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+20 After</a:t>
            </a:r>
            <a:endParaRPr lang="en-US" altLang="en-US" sz="1400" dirty="0">
              <a:solidFill>
                <a:srgbClr val="353535"/>
              </a:solidFill>
              <a:latin typeface="+mn-lt"/>
            </a:endParaRPr>
          </a:p>
        </p:txBody>
      </p:sp>
      <p:sp>
        <p:nvSpPr>
          <p:cNvPr id="54" name="Text Box 31"/>
          <p:cNvSpPr txBox="1">
            <a:spLocks noChangeArrowheads="1"/>
          </p:cNvSpPr>
          <p:nvPr/>
        </p:nvSpPr>
        <p:spPr bwMode="auto">
          <a:xfrm>
            <a:off x="8990231"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+15 After</a:t>
            </a:r>
            <a:endParaRPr lang="en-US" altLang="en-US" sz="1400" dirty="0">
              <a:solidFill>
                <a:srgbClr val="353535"/>
              </a:solidFill>
              <a:latin typeface="+mn-lt"/>
            </a:endParaRPr>
          </a:p>
        </p:txBody>
      </p:sp>
      <p:sp>
        <p:nvSpPr>
          <p:cNvPr id="55" name="Text Box 31"/>
          <p:cNvSpPr txBox="1">
            <a:spLocks noChangeArrowheads="1"/>
          </p:cNvSpPr>
          <p:nvPr/>
        </p:nvSpPr>
        <p:spPr bwMode="auto">
          <a:xfrm>
            <a:off x="8338297"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+10 After</a:t>
            </a:r>
            <a:endParaRPr lang="en-US" altLang="en-US" sz="1400" dirty="0">
              <a:solidFill>
                <a:srgbClr val="353535"/>
              </a:solidFill>
              <a:latin typeface="+mn-lt"/>
            </a:endParaRPr>
          </a:p>
        </p:txBody>
      </p:sp>
      <p:sp>
        <p:nvSpPr>
          <p:cNvPr id="56" name="Text Box 31"/>
          <p:cNvSpPr txBox="1">
            <a:spLocks noChangeArrowheads="1"/>
          </p:cNvSpPr>
          <p:nvPr/>
        </p:nvSpPr>
        <p:spPr bwMode="auto">
          <a:xfrm>
            <a:off x="7686363" y="5476863"/>
            <a:ext cx="4758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+5 After</a:t>
            </a:r>
            <a:endParaRPr lang="en-US" altLang="en-US" sz="1400" dirty="0">
              <a:solidFill>
                <a:srgbClr val="353535"/>
              </a:solidFill>
              <a:latin typeface="+mn-lt"/>
            </a:endParaRPr>
          </a:p>
        </p:txBody>
      </p:sp>
      <p:sp>
        <p:nvSpPr>
          <p:cNvPr id="57" name="Text Box 31"/>
          <p:cNvSpPr txBox="1">
            <a:spLocks noChangeArrowheads="1"/>
          </p:cNvSpPr>
          <p:nvPr/>
        </p:nvSpPr>
        <p:spPr bwMode="auto">
          <a:xfrm>
            <a:off x="1829812"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40</a:t>
            </a:r>
            <a:endParaRPr lang="en-US" altLang="en-US" sz="1400" dirty="0">
              <a:solidFill>
                <a:srgbClr val="353535"/>
              </a:solidFill>
              <a:latin typeface="+mn-lt"/>
            </a:endParaRPr>
          </a:p>
        </p:txBody>
      </p:sp>
      <p:sp>
        <p:nvSpPr>
          <p:cNvPr id="58" name="Text Box 31"/>
          <p:cNvSpPr txBox="1">
            <a:spLocks noChangeArrowheads="1"/>
          </p:cNvSpPr>
          <p:nvPr/>
        </p:nvSpPr>
        <p:spPr bwMode="auto">
          <a:xfrm>
            <a:off x="2481746"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3</a:t>
            </a:r>
            <a:r>
              <a:rPr lang="en-US" altLang="en-US" sz="1400" dirty="0" smtClean="0">
                <a:solidFill>
                  <a:srgbClr val="353535"/>
                </a:solidFill>
                <a:latin typeface="+mn-lt"/>
              </a:rPr>
              <a:t>5</a:t>
            </a:r>
            <a:endParaRPr lang="en-US" altLang="en-US" sz="1400" dirty="0">
              <a:solidFill>
                <a:srgbClr val="353535"/>
              </a:solidFill>
              <a:latin typeface="+mn-lt"/>
            </a:endParaRPr>
          </a:p>
        </p:txBody>
      </p:sp>
      <p:sp>
        <p:nvSpPr>
          <p:cNvPr id="59" name="Text Box 31"/>
          <p:cNvSpPr txBox="1">
            <a:spLocks noChangeArrowheads="1"/>
          </p:cNvSpPr>
          <p:nvPr/>
        </p:nvSpPr>
        <p:spPr bwMode="auto">
          <a:xfrm>
            <a:off x="312613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3</a:t>
            </a:r>
            <a:r>
              <a:rPr lang="en-US" altLang="en-US" sz="1400" dirty="0" smtClean="0">
                <a:solidFill>
                  <a:srgbClr val="353535"/>
                </a:solidFill>
                <a:latin typeface="+mn-lt"/>
              </a:rPr>
              <a:t>0</a:t>
            </a:r>
            <a:endParaRPr lang="en-US" altLang="en-US" sz="1400" dirty="0">
              <a:solidFill>
                <a:srgbClr val="353535"/>
              </a:solidFill>
              <a:latin typeface="+mn-lt"/>
            </a:endParaRPr>
          </a:p>
        </p:txBody>
      </p:sp>
      <p:sp>
        <p:nvSpPr>
          <p:cNvPr id="60" name="Text Box 31"/>
          <p:cNvSpPr txBox="1">
            <a:spLocks noChangeArrowheads="1"/>
          </p:cNvSpPr>
          <p:nvPr/>
        </p:nvSpPr>
        <p:spPr bwMode="auto">
          <a:xfrm>
            <a:off x="378798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2</a:t>
            </a:r>
            <a:r>
              <a:rPr lang="en-US" altLang="en-US" sz="1400" dirty="0" smtClean="0">
                <a:solidFill>
                  <a:srgbClr val="353535"/>
                </a:solidFill>
                <a:latin typeface="+mn-lt"/>
              </a:rPr>
              <a:t>5</a:t>
            </a:r>
            <a:endParaRPr lang="en-US" altLang="en-US" sz="1400" dirty="0">
              <a:solidFill>
                <a:srgbClr val="353535"/>
              </a:solidFill>
              <a:latin typeface="+mn-lt"/>
            </a:endParaRPr>
          </a:p>
        </p:txBody>
      </p:sp>
      <p:sp>
        <p:nvSpPr>
          <p:cNvPr id="61" name="Text Box 31"/>
          <p:cNvSpPr txBox="1">
            <a:spLocks noChangeArrowheads="1"/>
          </p:cNvSpPr>
          <p:nvPr/>
        </p:nvSpPr>
        <p:spPr bwMode="auto">
          <a:xfrm>
            <a:off x="4432382"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a:solidFill>
                  <a:srgbClr val="353535"/>
                </a:solidFill>
                <a:latin typeface="+mn-lt"/>
              </a:rPr>
              <a:t>2</a:t>
            </a:r>
            <a:r>
              <a:rPr lang="en-US" altLang="en-US" sz="1400" dirty="0" smtClean="0">
                <a:solidFill>
                  <a:srgbClr val="353535"/>
                </a:solidFill>
                <a:latin typeface="+mn-lt"/>
              </a:rPr>
              <a:t>0</a:t>
            </a:r>
            <a:endParaRPr lang="en-US" altLang="en-US" sz="1400" dirty="0">
              <a:solidFill>
                <a:srgbClr val="353535"/>
              </a:solidFill>
              <a:latin typeface="+mn-lt"/>
            </a:endParaRPr>
          </a:p>
        </p:txBody>
      </p:sp>
      <p:sp>
        <p:nvSpPr>
          <p:cNvPr id="62" name="Text Box 31"/>
          <p:cNvSpPr txBox="1">
            <a:spLocks noChangeArrowheads="1"/>
          </p:cNvSpPr>
          <p:nvPr/>
        </p:nvSpPr>
        <p:spPr bwMode="auto">
          <a:xfrm>
            <a:off x="5084316"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15</a:t>
            </a:r>
            <a:endParaRPr lang="en-US" altLang="en-US" sz="1400" dirty="0">
              <a:solidFill>
                <a:srgbClr val="353535"/>
              </a:solidFill>
              <a:latin typeface="+mn-lt"/>
            </a:endParaRPr>
          </a:p>
        </p:txBody>
      </p:sp>
      <p:sp>
        <p:nvSpPr>
          <p:cNvPr id="63" name="Text Box 31"/>
          <p:cNvSpPr txBox="1">
            <a:spLocks noChangeArrowheads="1"/>
          </p:cNvSpPr>
          <p:nvPr/>
        </p:nvSpPr>
        <p:spPr bwMode="auto">
          <a:xfrm>
            <a:off x="5728709"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10</a:t>
            </a:r>
            <a:endParaRPr lang="en-US" altLang="en-US" sz="1400" dirty="0">
              <a:solidFill>
                <a:srgbClr val="353535"/>
              </a:solidFill>
              <a:latin typeface="+mn-lt"/>
            </a:endParaRPr>
          </a:p>
        </p:txBody>
      </p:sp>
      <p:sp>
        <p:nvSpPr>
          <p:cNvPr id="64" name="Text Box 31"/>
          <p:cNvSpPr txBox="1">
            <a:spLocks noChangeArrowheads="1"/>
          </p:cNvSpPr>
          <p:nvPr/>
        </p:nvSpPr>
        <p:spPr bwMode="auto">
          <a:xfrm>
            <a:off x="6390036" y="5476863"/>
            <a:ext cx="4758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5</a:t>
            </a:r>
            <a:endParaRPr lang="en-US" altLang="en-US" sz="1400" dirty="0">
              <a:solidFill>
                <a:srgbClr val="353535"/>
              </a:solidFill>
              <a:latin typeface="+mn-lt"/>
            </a:endParaRPr>
          </a:p>
        </p:txBody>
      </p:sp>
      <p:sp>
        <p:nvSpPr>
          <p:cNvPr id="65" name="Text Box 31"/>
          <p:cNvSpPr txBox="1">
            <a:spLocks noChangeArrowheads="1"/>
          </p:cNvSpPr>
          <p:nvPr/>
        </p:nvSpPr>
        <p:spPr bwMode="auto">
          <a:xfrm>
            <a:off x="6731000" y="5476863"/>
            <a:ext cx="108945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1400" dirty="0" smtClean="0">
                <a:solidFill>
                  <a:srgbClr val="353535"/>
                </a:solidFill>
                <a:latin typeface="+mn-lt"/>
              </a:rPr>
              <a:t>Retirement</a:t>
            </a:r>
            <a:endParaRPr lang="en-US" altLang="en-US" sz="1400" dirty="0">
              <a:solidFill>
                <a:srgbClr val="353535"/>
              </a:solidFill>
              <a:latin typeface="+mn-lt"/>
            </a:endParaRPr>
          </a:p>
        </p:txBody>
      </p:sp>
      <p:grpSp>
        <p:nvGrpSpPr>
          <p:cNvPr id="66" name="Group 4"/>
          <p:cNvGrpSpPr>
            <a:grpSpLocks noChangeAspect="1"/>
          </p:cNvGrpSpPr>
          <p:nvPr/>
        </p:nvGrpSpPr>
        <p:grpSpPr bwMode="auto">
          <a:xfrm>
            <a:off x="1420813" y="1828800"/>
            <a:ext cx="9788526" cy="3586163"/>
            <a:chOff x="895" y="1152"/>
            <a:chExt cx="6166" cy="2259"/>
          </a:xfrm>
        </p:grpSpPr>
        <p:sp>
          <p:nvSpPr>
            <p:cNvPr id="67" name="AutoShape 3"/>
            <p:cNvSpPr>
              <a:spLocks noChangeAspect="1" noChangeArrowheads="1" noTextEdit="1"/>
            </p:cNvSpPr>
            <p:nvPr/>
          </p:nvSpPr>
          <p:spPr bwMode="auto">
            <a:xfrm>
              <a:off x="898" y="1152"/>
              <a:ext cx="6163" cy="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n-lt"/>
              </a:endParaRPr>
            </a:p>
          </p:txBody>
        </p:sp>
        <p:sp>
          <p:nvSpPr>
            <p:cNvPr id="68" name="Line 5"/>
            <p:cNvSpPr>
              <a:spLocks noChangeShapeType="1"/>
            </p:cNvSpPr>
            <p:nvPr/>
          </p:nvSpPr>
          <p:spPr bwMode="auto">
            <a:xfrm>
              <a:off x="900" y="3411"/>
              <a:ext cx="6151" cy="0"/>
            </a:xfrm>
            <a:prstGeom prst="line">
              <a:avLst/>
            </a:prstGeom>
            <a:noFill/>
            <a:ln w="4763" cap="flat">
              <a:solidFill>
                <a:srgbClr val="B5B6B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latin typeface="+mn-lt"/>
              </a:endParaRPr>
            </a:p>
          </p:txBody>
        </p:sp>
        <p:sp>
          <p:nvSpPr>
            <p:cNvPr id="69" name="Freeform 6"/>
            <p:cNvSpPr>
              <a:spLocks/>
            </p:cNvSpPr>
            <p:nvPr/>
          </p:nvSpPr>
          <p:spPr bwMode="auto">
            <a:xfrm>
              <a:off x="898" y="1263"/>
              <a:ext cx="6154" cy="2147"/>
            </a:xfrm>
            <a:custGeom>
              <a:avLst/>
              <a:gdLst>
                <a:gd name="T0" fmla="*/ 0 w 6154"/>
                <a:gd name="T1" fmla="*/ 0 h 2147"/>
                <a:gd name="T2" fmla="*/ 2053 w 6154"/>
                <a:gd name="T3" fmla="*/ 0 h 2147"/>
                <a:gd name="T4" fmla="*/ 2460 w 6154"/>
                <a:gd name="T5" fmla="*/ 116 h 2147"/>
                <a:gd name="T6" fmla="*/ 2872 w 6154"/>
                <a:gd name="T7" fmla="*/ 451 h 2147"/>
                <a:gd name="T8" fmla="*/ 3283 w 6154"/>
                <a:gd name="T9" fmla="*/ 677 h 2147"/>
                <a:gd name="T10" fmla="*/ 3691 w 6154"/>
                <a:gd name="T11" fmla="*/ 904 h 2147"/>
                <a:gd name="T12" fmla="*/ 4103 w 6154"/>
                <a:gd name="T13" fmla="*/ 904 h 2147"/>
                <a:gd name="T14" fmla="*/ 4511 w 6154"/>
                <a:gd name="T15" fmla="*/ 1019 h 2147"/>
                <a:gd name="T16" fmla="*/ 4922 w 6154"/>
                <a:gd name="T17" fmla="*/ 1019 h 2147"/>
                <a:gd name="T18" fmla="*/ 5335 w 6154"/>
                <a:gd name="T19" fmla="*/ 1129 h 2147"/>
                <a:gd name="T20" fmla="*/ 5743 w 6154"/>
                <a:gd name="T21" fmla="*/ 1245 h 2147"/>
                <a:gd name="T22" fmla="*/ 6154 w 6154"/>
                <a:gd name="T23" fmla="*/ 1245 h 2147"/>
                <a:gd name="T24" fmla="*/ 6154 w 6154"/>
                <a:gd name="T25" fmla="*/ 2147 h 2147"/>
                <a:gd name="T26" fmla="*/ 0 w 6154"/>
                <a:gd name="T27" fmla="*/ 2147 h 2147"/>
                <a:gd name="T28" fmla="*/ 0 w 6154"/>
                <a:gd name="T29" fmla="*/ 0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54" h="2147">
                  <a:moveTo>
                    <a:pt x="0" y="0"/>
                  </a:moveTo>
                  <a:lnTo>
                    <a:pt x="2053" y="0"/>
                  </a:lnTo>
                  <a:lnTo>
                    <a:pt x="2460" y="116"/>
                  </a:lnTo>
                  <a:lnTo>
                    <a:pt x="2872" y="451"/>
                  </a:lnTo>
                  <a:lnTo>
                    <a:pt x="3283" y="677"/>
                  </a:lnTo>
                  <a:lnTo>
                    <a:pt x="3691" y="904"/>
                  </a:lnTo>
                  <a:lnTo>
                    <a:pt x="4103" y="904"/>
                  </a:lnTo>
                  <a:lnTo>
                    <a:pt x="4511" y="1019"/>
                  </a:lnTo>
                  <a:lnTo>
                    <a:pt x="4922" y="1019"/>
                  </a:lnTo>
                  <a:lnTo>
                    <a:pt x="5335" y="1129"/>
                  </a:lnTo>
                  <a:lnTo>
                    <a:pt x="5743" y="1245"/>
                  </a:lnTo>
                  <a:lnTo>
                    <a:pt x="6154" y="1245"/>
                  </a:lnTo>
                  <a:lnTo>
                    <a:pt x="6154" y="2147"/>
                  </a:lnTo>
                  <a:lnTo>
                    <a:pt x="0" y="2147"/>
                  </a:lnTo>
                  <a:lnTo>
                    <a:pt x="0" y="0"/>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n-lt"/>
              </a:endParaRPr>
            </a:p>
          </p:txBody>
        </p:sp>
        <p:sp>
          <p:nvSpPr>
            <p:cNvPr id="70" name="Freeform 7"/>
            <p:cNvSpPr>
              <a:spLocks/>
            </p:cNvSpPr>
            <p:nvPr/>
          </p:nvSpPr>
          <p:spPr bwMode="auto">
            <a:xfrm>
              <a:off x="898" y="1153"/>
              <a:ext cx="6154" cy="1355"/>
            </a:xfrm>
            <a:custGeom>
              <a:avLst/>
              <a:gdLst>
                <a:gd name="T0" fmla="*/ 0 w 6154"/>
                <a:gd name="T1" fmla="*/ 0 h 1355"/>
                <a:gd name="T2" fmla="*/ 2053 w 6154"/>
                <a:gd name="T3" fmla="*/ 0 h 1355"/>
                <a:gd name="T4" fmla="*/ 2460 w 6154"/>
                <a:gd name="T5" fmla="*/ 47 h 1355"/>
                <a:gd name="T6" fmla="*/ 2872 w 6154"/>
                <a:gd name="T7" fmla="*/ 294 h 1355"/>
                <a:gd name="T8" fmla="*/ 3283 w 6154"/>
                <a:gd name="T9" fmla="*/ 541 h 1355"/>
                <a:gd name="T10" fmla="*/ 3691 w 6154"/>
                <a:gd name="T11" fmla="*/ 766 h 1355"/>
                <a:gd name="T12" fmla="*/ 4103 w 6154"/>
                <a:gd name="T13" fmla="*/ 766 h 1355"/>
                <a:gd name="T14" fmla="*/ 4511 w 6154"/>
                <a:gd name="T15" fmla="*/ 992 h 1355"/>
                <a:gd name="T16" fmla="*/ 4922 w 6154"/>
                <a:gd name="T17" fmla="*/ 971 h 1355"/>
                <a:gd name="T18" fmla="*/ 5335 w 6154"/>
                <a:gd name="T19" fmla="*/ 1081 h 1355"/>
                <a:gd name="T20" fmla="*/ 5743 w 6154"/>
                <a:gd name="T21" fmla="*/ 1060 h 1355"/>
                <a:gd name="T22" fmla="*/ 6154 w 6154"/>
                <a:gd name="T23" fmla="*/ 1060 h 1355"/>
                <a:gd name="T24" fmla="*/ 6154 w 6154"/>
                <a:gd name="T25" fmla="*/ 1355 h 1355"/>
                <a:gd name="T26" fmla="*/ 5743 w 6154"/>
                <a:gd name="T27" fmla="*/ 1355 h 1355"/>
                <a:gd name="T28" fmla="*/ 5335 w 6154"/>
                <a:gd name="T29" fmla="*/ 1239 h 1355"/>
                <a:gd name="T30" fmla="*/ 4922 w 6154"/>
                <a:gd name="T31" fmla="*/ 1129 h 1355"/>
                <a:gd name="T32" fmla="*/ 4511 w 6154"/>
                <a:gd name="T33" fmla="*/ 1129 h 1355"/>
                <a:gd name="T34" fmla="*/ 4103 w 6154"/>
                <a:gd name="T35" fmla="*/ 1014 h 1355"/>
                <a:gd name="T36" fmla="*/ 3691 w 6154"/>
                <a:gd name="T37" fmla="*/ 1014 h 1355"/>
                <a:gd name="T38" fmla="*/ 3283 w 6154"/>
                <a:gd name="T39" fmla="*/ 787 h 1355"/>
                <a:gd name="T40" fmla="*/ 2872 w 6154"/>
                <a:gd name="T41" fmla="*/ 561 h 1355"/>
                <a:gd name="T42" fmla="*/ 2460 w 6154"/>
                <a:gd name="T43" fmla="*/ 226 h 1355"/>
                <a:gd name="T44" fmla="*/ 2053 w 6154"/>
                <a:gd name="T45" fmla="*/ 110 h 1355"/>
                <a:gd name="T46" fmla="*/ 0 w 6154"/>
                <a:gd name="T47" fmla="*/ 110 h 1355"/>
                <a:gd name="T48" fmla="*/ 0 w 6154"/>
                <a:gd name="T49"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54" h="1355">
                  <a:moveTo>
                    <a:pt x="0" y="0"/>
                  </a:moveTo>
                  <a:lnTo>
                    <a:pt x="2053" y="0"/>
                  </a:lnTo>
                  <a:lnTo>
                    <a:pt x="2460" y="47"/>
                  </a:lnTo>
                  <a:lnTo>
                    <a:pt x="2872" y="294"/>
                  </a:lnTo>
                  <a:lnTo>
                    <a:pt x="3283" y="541"/>
                  </a:lnTo>
                  <a:lnTo>
                    <a:pt x="3691" y="766"/>
                  </a:lnTo>
                  <a:lnTo>
                    <a:pt x="4103" y="766"/>
                  </a:lnTo>
                  <a:lnTo>
                    <a:pt x="4511" y="992"/>
                  </a:lnTo>
                  <a:lnTo>
                    <a:pt x="4922" y="971"/>
                  </a:lnTo>
                  <a:lnTo>
                    <a:pt x="5335" y="1081"/>
                  </a:lnTo>
                  <a:lnTo>
                    <a:pt x="5743" y="1060"/>
                  </a:lnTo>
                  <a:lnTo>
                    <a:pt x="6154" y="1060"/>
                  </a:lnTo>
                  <a:lnTo>
                    <a:pt x="6154" y="1355"/>
                  </a:lnTo>
                  <a:lnTo>
                    <a:pt x="5743" y="1355"/>
                  </a:lnTo>
                  <a:lnTo>
                    <a:pt x="5335" y="1239"/>
                  </a:lnTo>
                  <a:lnTo>
                    <a:pt x="4922" y="1129"/>
                  </a:lnTo>
                  <a:lnTo>
                    <a:pt x="4511" y="1129"/>
                  </a:lnTo>
                  <a:lnTo>
                    <a:pt x="4103" y="1014"/>
                  </a:lnTo>
                  <a:lnTo>
                    <a:pt x="3691" y="1014"/>
                  </a:lnTo>
                  <a:lnTo>
                    <a:pt x="3283" y="787"/>
                  </a:lnTo>
                  <a:lnTo>
                    <a:pt x="2872" y="561"/>
                  </a:lnTo>
                  <a:lnTo>
                    <a:pt x="2460" y="226"/>
                  </a:lnTo>
                  <a:lnTo>
                    <a:pt x="2053" y="110"/>
                  </a:lnTo>
                  <a:lnTo>
                    <a:pt x="0" y="110"/>
                  </a:lnTo>
                  <a:lnTo>
                    <a:pt x="0" y="0"/>
                  </a:lnTo>
                  <a:close/>
                </a:path>
              </a:pathLst>
            </a:custGeom>
            <a:solidFill>
              <a:srgbClr val="007B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n-lt"/>
              </a:endParaRPr>
            </a:p>
          </p:txBody>
        </p:sp>
        <p:sp>
          <p:nvSpPr>
            <p:cNvPr id="71" name="Freeform 8"/>
            <p:cNvSpPr>
              <a:spLocks/>
            </p:cNvSpPr>
            <p:nvPr/>
          </p:nvSpPr>
          <p:spPr bwMode="auto">
            <a:xfrm>
              <a:off x="898" y="1153"/>
              <a:ext cx="6154" cy="1081"/>
            </a:xfrm>
            <a:custGeom>
              <a:avLst/>
              <a:gdLst>
                <a:gd name="T0" fmla="*/ 0 w 6154"/>
                <a:gd name="T1" fmla="*/ 0 h 1081"/>
                <a:gd name="T2" fmla="*/ 2053 w 6154"/>
                <a:gd name="T3" fmla="*/ 0 h 1081"/>
                <a:gd name="T4" fmla="*/ 2460 w 6154"/>
                <a:gd name="T5" fmla="*/ 47 h 1081"/>
                <a:gd name="T6" fmla="*/ 2872 w 6154"/>
                <a:gd name="T7" fmla="*/ 178 h 1081"/>
                <a:gd name="T8" fmla="*/ 3283 w 6154"/>
                <a:gd name="T9" fmla="*/ 315 h 1081"/>
                <a:gd name="T10" fmla="*/ 3691 w 6154"/>
                <a:gd name="T11" fmla="*/ 362 h 1081"/>
                <a:gd name="T12" fmla="*/ 4103 w 6154"/>
                <a:gd name="T13" fmla="*/ 362 h 1081"/>
                <a:gd name="T14" fmla="*/ 4511 w 6154"/>
                <a:gd name="T15" fmla="*/ 587 h 1081"/>
                <a:gd name="T16" fmla="*/ 4922 w 6154"/>
                <a:gd name="T17" fmla="*/ 746 h 1081"/>
                <a:gd name="T18" fmla="*/ 5335 w 6154"/>
                <a:gd name="T19" fmla="*/ 856 h 1081"/>
                <a:gd name="T20" fmla="*/ 5743 w 6154"/>
                <a:gd name="T21" fmla="*/ 950 h 1081"/>
                <a:gd name="T22" fmla="*/ 6154 w 6154"/>
                <a:gd name="T23" fmla="*/ 1060 h 1081"/>
                <a:gd name="T24" fmla="*/ 5743 w 6154"/>
                <a:gd name="T25" fmla="*/ 1060 h 1081"/>
                <a:gd name="T26" fmla="*/ 5335 w 6154"/>
                <a:gd name="T27" fmla="*/ 1081 h 1081"/>
                <a:gd name="T28" fmla="*/ 4922 w 6154"/>
                <a:gd name="T29" fmla="*/ 971 h 1081"/>
                <a:gd name="T30" fmla="*/ 4511 w 6154"/>
                <a:gd name="T31" fmla="*/ 992 h 1081"/>
                <a:gd name="T32" fmla="*/ 4103 w 6154"/>
                <a:gd name="T33" fmla="*/ 766 h 1081"/>
                <a:gd name="T34" fmla="*/ 3691 w 6154"/>
                <a:gd name="T35" fmla="*/ 766 h 1081"/>
                <a:gd name="T36" fmla="*/ 3283 w 6154"/>
                <a:gd name="T37" fmla="*/ 541 h 1081"/>
                <a:gd name="T38" fmla="*/ 2872 w 6154"/>
                <a:gd name="T39" fmla="*/ 294 h 1081"/>
                <a:gd name="T40" fmla="*/ 2460 w 6154"/>
                <a:gd name="T41" fmla="*/ 47 h 1081"/>
                <a:gd name="T42" fmla="*/ 2053 w 6154"/>
                <a:gd name="T43" fmla="*/ 0 h 1081"/>
                <a:gd name="T44" fmla="*/ 0 w 6154"/>
                <a:gd name="T45" fmla="*/ 0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54" h="1081">
                  <a:moveTo>
                    <a:pt x="0" y="0"/>
                  </a:moveTo>
                  <a:lnTo>
                    <a:pt x="2053" y="0"/>
                  </a:lnTo>
                  <a:lnTo>
                    <a:pt x="2460" y="47"/>
                  </a:lnTo>
                  <a:lnTo>
                    <a:pt x="2872" y="178"/>
                  </a:lnTo>
                  <a:lnTo>
                    <a:pt x="3283" y="315"/>
                  </a:lnTo>
                  <a:lnTo>
                    <a:pt x="3691" y="362"/>
                  </a:lnTo>
                  <a:lnTo>
                    <a:pt x="4103" y="362"/>
                  </a:lnTo>
                  <a:lnTo>
                    <a:pt x="4511" y="587"/>
                  </a:lnTo>
                  <a:lnTo>
                    <a:pt x="4922" y="746"/>
                  </a:lnTo>
                  <a:lnTo>
                    <a:pt x="5335" y="856"/>
                  </a:lnTo>
                  <a:lnTo>
                    <a:pt x="5743" y="950"/>
                  </a:lnTo>
                  <a:lnTo>
                    <a:pt x="6154" y="1060"/>
                  </a:lnTo>
                  <a:lnTo>
                    <a:pt x="5743" y="1060"/>
                  </a:lnTo>
                  <a:lnTo>
                    <a:pt x="5335" y="1081"/>
                  </a:lnTo>
                  <a:lnTo>
                    <a:pt x="4922" y="971"/>
                  </a:lnTo>
                  <a:lnTo>
                    <a:pt x="4511" y="992"/>
                  </a:lnTo>
                  <a:lnTo>
                    <a:pt x="4103" y="766"/>
                  </a:lnTo>
                  <a:lnTo>
                    <a:pt x="3691" y="766"/>
                  </a:lnTo>
                  <a:lnTo>
                    <a:pt x="3283" y="541"/>
                  </a:lnTo>
                  <a:lnTo>
                    <a:pt x="2872" y="294"/>
                  </a:lnTo>
                  <a:lnTo>
                    <a:pt x="2460" y="47"/>
                  </a:lnTo>
                  <a:lnTo>
                    <a:pt x="2053" y="0"/>
                  </a:lnTo>
                  <a:lnTo>
                    <a:pt x="0" y="0"/>
                  </a:lnTo>
                  <a:close/>
                </a:path>
              </a:pathLst>
            </a:custGeom>
            <a:solidFill>
              <a:srgbClr val="6FA1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n-lt"/>
              </a:endParaRPr>
            </a:p>
          </p:txBody>
        </p:sp>
        <p:sp>
          <p:nvSpPr>
            <p:cNvPr id="72" name="Freeform 9"/>
            <p:cNvSpPr>
              <a:spLocks/>
            </p:cNvSpPr>
            <p:nvPr/>
          </p:nvSpPr>
          <p:spPr bwMode="auto">
            <a:xfrm>
              <a:off x="895" y="1153"/>
              <a:ext cx="6154" cy="1060"/>
            </a:xfrm>
            <a:custGeom>
              <a:avLst/>
              <a:gdLst>
                <a:gd name="T0" fmla="*/ 0 w 6154"/>
                <a:gd name="T1" fmla="*/ 0 h 1060"/>
                <a:gd name="T2" fmla="*/ 2052 w 6154"/>
                <a:gd name="T3" fmla="*/ 0 h 1060"/>
                <a:gd name="T4" fmla="*/ 2460 w 6154"/>
                <a:gd name="T5" fmla="*/ 47 h 1060"/>
                <a:gd name="T6" fmla="*/ 2871 w 6154"/>
                <a:gd name="T7" fmla="*/ 90 h 1060"/>
                <a:gd name="T8" fmla="*/ 3283 w 6154"/>
                <a:gd name="T9" fmla="*/ 110 h 1060"/>
                <a:gd name="T10" fmla="*/ 3690 w 6154"/>
                <a:gd name="T11" fmla="*/ 157 h 1060"/>
                <a:gd name="T12" fmla="*/ 4511 w 6154"/>
                <a:gd name="T13" fmla="*/ 157 h 1060"/>
                <a:gd name="T14" fmla="*/ 4922 w 6154"/>
                <a:gd name="T15" fmla="*/ 110 h 1060"/>
                <a:gd name="T16" fmla="*/ 5335 w 6154"/>
                <a:gd name="T17" fmla="*/ 110 h 1060"/>
                <a:gd name="T18" fmla="*/ 5743 w 6154"/>
                <a:gd name="T19" fmla="*/ 90 h 1060"/>
                <a:gd name="T20" fmla="*/ 6154 w 6154"/>
                <a:gd name="T21" fmla="*/ 90 h 1060"/>
                <a:gd name="T22" fmla="*/ 6154 w 6154"/>
                <a:gd name="T23" fmla="*/ 1060 h 1060"/>
                <a:gd name="T24" fmla="*/ 5743 w 6154"/>
                <a:gd name="T25" fmla="*/ 950 h 1060"/>
                <a:gd name="T26" fmla="*/ 5335 w 6154"/>
                <a:gd name="T27" fmla="*/ 856 h 1060"/>
                <a:gd name="T28" fmla="*/ 4922 w 6154"/>
                <a:gd name="T29" fmla="*/ 746 h 1060"/>
                <a:gd name="T30" fmla="*/ 4511 w 6154"/>
                <a:gd name="T31" fmla="*/ 587 h 1060"/>
                <a:gd name="T32" fmla="*/ 4103 w 6154"/>
                <a:gd name="T33" fmla="*/ 362 h 1060"/>
                <a:gd name="T34" fmla="*/ 3690 w 6154"/>
                <a:gd name="T35" fmla="*/ 362 h 1060"/>
                <a:gd name="T36" fmla="*/ 3283 w 6154"/>
                <a:gd name="T37" fmla="*/ 315 h 1060"/>
                <a:gd name="T38" fmla="*/ 2871 w 6154"/>
                <a:gd name="T39" fmla="*/ 178 h 1060"/>
                <a:gd name="T40" fmla="*/ 2460 w 6154"/>
                <a:gd name="T41" fmla="*/ 47 h 1060"/>
                <a:gd name="T42" fmla="*/ 2052 w 6154"/>
                <a:gd name="T43" fmla="*/ 0 h 1060"/>
                <a:gd name="T44" fmla="*/ 0 w 6154"/>
                <a:gd name="T4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54" h="1060">
                  <a:moveTo>
                    <a:pt x="0" y="0"/>
                  </a:moveTo>
                  <a:lnTo>
                    <a:pt x="2052" y="0"/>
                  </a:lnTo>
                  <a:lnTo>
                    <a:pt x="2460" y="47"/>
                  </a:lnTo>
                  <a:lnTo>
                    <a:pt x="2871" y="90"/>
                  </a:lnTo>
                  <a:lnTo>
                    <a:pt x="3283" y="110"/>
                  </a:lnTo>
                  <a:lnTo>
                    <a:pt x="3690" y="157"/>
                  </a:lnTo>
                  <a:lnTo>
                    <a:pt x="4511" y="157"/>
                  </a:lnTo>
                  <a:lnTo>
                    <a:pt x="4922" y="110"/>
                  </a:lnTo>
                  <a:lnTo>
                    <a:pt x="5335" y="110"/>
                  </a:lnTo>
                  <a:lnTo>
                    <a:pt x="5743" y="90"/>
                  </a:lnTo>
                  <a:lnTo>
                    <a:pt x="6154" y="90"/>
                  </a:lnTo>
                  <a:lnTo>
                    <a:pt x="6154" y="1060"/>
                  </a:lnTo>
                  <a:lnTo>
                    <a:pt x="5743" y="950"/>
                  </a:lnTo>
                  <a:lnTo>
                    <a:pt x="5335" y="856"/>
                  </a:lnTo>
                  <a:lnTo>
                    <a:pt x="4922" y="746"/>
                  </a:lnTo>
                  <a:lnTo>
                    <a:pt x="4511" y="587"/>
                  </a:lnTo>
                  <a:lnTo>
                    <a:pt x="4103" y="362"/>
                  </a:lnTo>
                  <a:lnTo>
                    <a:pt x="3690" y="362"/>
                  </a:lnTo>
                  <a:lnTo>
                    <a:pt x="3283" y="315"/>
                  </a:lnTo>
                  <a:lnTo>
                    <a:pt x="2871" y="178"/>
                  </a:lnTo>
                  <a:lnTo>
                    <a:pt x="2460" y="47"/>
                  </a:lnTo>
                  <a:lnTo>
                    <a:pt x="2052" y="0"/>
                  </a:lnTo>
                  <a:lnTo>
                    <a:pt x="0" y="0"/>
                  </a:lnTo>
                  <a:close/>
                </a:path>
              </a:pathLst>
            </a:custGeom>
            <a:solidFill>
              <a:srgbClr val="009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n-lt"/>
              </a:endParaRPr>
            </a:p>
          </p:txBody>
        </p:sp>
        <p:sp>
          <p:nvSpPr>
            <p:cNvPr id="73" name="Freeform 10"/>
            <p:cNvSpPr>
              <a:spLocks/>
            </p:cNvSpPr>
            <p:nvPr/>
          </p:nvSpPr>
          <p:spPr bwMode="auto">
            <a:xfrm>
              <a:off x="895" y="1153"/>
              <a:ext cx="6154" cy="157"/>
            </a:xfrm>
            <a:custGeom>
              <a:avLst/>
              <a:gdLst>
                <a:gd name="T0" fmla="*/ 0 w 6154"/>
                <a:gd name="T1" fmla="*/ 0 h 157"/>
                <a:gd name="T2" fmla="*/ 6154 w 6154"/>
                <a:gd name="T3" fmla="*/ 0 h 157"/>
                <a:gd name="T4" fmla="*/ 6154 w 6154"/>
                <a:gd name="T5" fmla="*/ 90 h 157"/>
                <a:gd name="T6" fmla="*/ 5743 w 6154"/>
                <a:gd name="T7" fmla="*/ 90 h 157"/>
                <a:gd name="T8" fmla="*/ 5335 w 6154"/>
                <a:gd name="T9" fmla="*/ 110 h 157"/>
                <a:gd name="T10" fmla="*/ 4922 w 6154"/>
                <a:gd name="T11" fmla="*/ 110 h 157"/>
                <a:gd name="T12" fmla="*/ 4511 w 6154"/>
                <a:gd name="T13" fmla="*/ 157 h 157"/>
                <a:gd name="T14" fmla="*/ 3690 w 6154"/>
                <a:gd name="T15" fmla="*/ 157 h 157"/>
                <a:gd name="T16" fmla="*/ 3283 w 6154"/>
                <a:gd name="T17" fmla="*/ 110 h 157"/>
                <a:gd name="T18" fmla="*/ 2871 w 6154"/>
                <a:gd name="T19" fmla="*/ 90 h 157"/>
                <a:gd name="T20" fmla="*/ 2460 w 6154"/>
                <a:gd name="T21" fmla="*/ 47 h 157"/>
                <a:gd name="T22" fmla="*/ 2052 w 6154"/>
                <a:gd name="T23" fmla="*/ 0 h 157"/>
                <a:gd name="T24" fmla="*/ 0 w 6154"/>
                <a:gd name="T2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54" h="157">
                  <a:moveTo>
                    <a:pt x="0" y="0"/>
                  </a:moveTo>
                  <a:lnTo>
                    <a:pt x="6154" y="0"/>
                  </a:lnTo>
                  <a:lnTo>
                    <a:pt x="6154" y="90"/>
                  </a:lnTo>
                  <a:lnTo>
                    <a:pt x="5743" y="90"/>
                  </a:lnTo>
                  <a:lnTo>
                    <a:pt x="5335" y="110"/>
                  </a:lnTo>
                  <a:lnTo>
                    <a:pt x="4922" y="110"/>
                  </a:lnTo>
                  <a:lnTo>
                    <a:pt x="4511" y="157"/>
                  </a:lnTo>
                  <a:lnTo>
                    <a:pt x="3690" y="157"/>
                  </a:lnTo>
                  <a:lnTo>
                    <a:pt x="3283" y="110"/>
                  </a:lnTo>
                  <a:lnTo>
                    <a:pt x="2871" y="90"/>
                  </a:lnTo>
                  <a:lnTo>
                    <a:pt x="2460" y="47"/>
                  </a:lnTo>
                  <a:lnTo>
                    <a:pt x="2052" y="0"/>
                  </a:lnTo>
                  <a:lnTo>
                    <a:pt x="0" y="0"/>
                  </a:lnTo>
                  <a:close/>
                </a:path>
              </a:pathLst>
            </a:custGeom>
            <a:solidFill>
              <a:srgbClr val="6BB8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400">
                <a:latin typeface="+mn-lt"/>
              </a:endParaRPr>
            </a:p>
          </p:txBody>
        </p:sp>
      </p:grpSp>
      <p:sp>
        <p:nvSpPr>
          <p:cNvPr id="74" name="Text Box 33"/>
          <p:cNvSpPr txBox="1">
            <a:spLocks noChangeArrowheads="1"/>
          </p:cNvSpPr>
          <p:nvPr/>
        </p:nvSpPr>
        <p:spPr bwMode="auto">
          <a:xfrm>
            <a:off x="7244011" y="1825846"/>
            <a:ext cx="20696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AvenirNext LT Com Medium" panose="020B0803020202020204" pitchFamily="34" charset="0"/>
              </a:rPr>
              <a:t>Inflation protection</a:t>
            </a:r>
            <a:endParaRPr lang="en-US" altLang="en-US" dirty="0">
              <a:solidFill>
                <a:srgbClr val="FFFFFF"/>
              </a:solidFill>
              <a:latin typeface="AvenirNext LT Com Medium" panose="020B0803020202020204" pitchFamily="34" charset="0"/>
            </a:endParaRPr>
          </a:p>
        </p:txBody>
      </p:sp>
      <p:sp>
        <p:nvSpPr>
          <p:cNvPr id="75" name="Text Box 33"/>
          <p:cNvSpPr txBox="1">
            <a:spLocks noChangeArrowheads="1"/>
          </p:cNvSpPr>
          <p:nvPr/>
        </p:nvSpPr>
        <p:spPr bwMode="auto">
          <a:xfrm>
            <a:off x="7244011" y="2110792"/>
            <a:ext cx="20696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AvenirNext LT Com Medium" panose="020B0803020202020204" pitchFamily="34" charset="0"/>
              </a:rPr>
              <a:t>Capital preservation</a:t>
            </a:r>
            <a:endParaRPr lang="en-US" altLang="en-US" dirty="0">
              <a:solidFill>
                <a:srgbClr val="FFFFFF"/>
              </a:solidFill>
              <a:latin typeface="AvenirNext LT Com Medium" panose="020B0803020202020204" pitchFamily="34" charset="0"/>
            </a:endParaRPr>
          </a:p>
        </p:txBody>
      </p:sp>
      <p:sp>
        <p:nvSpPr>
          <p:cNvPr id="76" name="Text Box 33"/>
          <p:cNvSpPr txBox="1">
            <a:spLocks noChangeArrowheads="1"/>
          </p:cNvSpPr>
          <p:nvPr/>
        </p:nvSpPr>
        <p:spPr bwMode="auto">
          <a:xfrm>
            <a:off x="7244011" y="4238967"/>
            <a:ext cx="264716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AvenirNext LT Com Medium" panose="020B0803020202020204" pitchFamily="34" charset="0"/>
              </a:rPr>
              <a:t>Equity and balanced funds</a:t>
            </a:r>
            <a:endParaRPr lang="en-US" altLang="en-US" dirty="0">
              <a:solidFill>
                <a:srgbClr val="FFFFFF"/>
              </a:solidFill>
              <a:latin typeface="AvenirNext LT Com Medium" panose="020B0803020202020204" pitchFamily="34" charset="0"/>
            </a:endParaRPr>
          </a:p>
        </p:txBody>
      </p:sp>
      <p:sp>
        <p:nvSpPr>
          <p:cNvPr id="77" name="Text Box 33"/>
          <p:cNvSpPr txBox="1">
            <a:spLocks noChangeArrowheads="1"/>
          </p:cNvSpPr>
          <p:nvPr/>
        </p:nvSpPr>
        <p:spPr bwMode="auto">
          <a:xfrm>
            <a:off x="7244011" y="2581423"/>
            <a:ext cx="206965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AvenirNext LT Com Medium" panose="020B0803020202020204" pitchFamily="34" charset="0"/>
              </a:rPr>
              <a:t>Income</a:t>
            </a:r>
            <a:endParaRPr lang="en-US" altLang="en-US" dirty="0">
              <a:solidFill>
                <a:srgbClr val="FFFFFF"/>
              </a:solidFill>
              <a:latin typeface="AvenirNext LT Com Medium" panose="020B0803020202020204" pitchFamily="34" charset="0"/>
            </a:endParaRPr>
          </a:p>
        </p:txBody>
      </p:sp>
      <p:sp>
        <p:nvSpPr>
          <p:cNvPr id="78" name="Text Box 33"/>
          <p:cNvSpPr txBox="1">
            <a:spLocks noChangeArrowheads="1"/>
          </p:cNvSpPr>
          <p:nvPr/>
        </p:nvSpPr>
        <p:spPr bwMode="auto">
          <a:xfrm>
            <a:off x="7244011" y="2965045"/>
            <a:ext cx="163365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eaLnBrk="1" hangingPunct="1">
              <a:spcBef>
                <a:spcPct val="50000"/>
              </a:spcBef>
              <a:spcAft>
                <a:spcPct val="0"/>
              </a:spcAft>
              <a:buFontTx/>
              <a:buNone/>
            </a:pPr>
            <a:r>
              <a:rPr lang="en-US" altLang="en-US" dirty="0" smtClean="0">
                <a:solidFill>
                  <a:srgbClr val="FFFFFF"/>
                </a:solidFill>
                <a:latin typeface="AvenirNext LT Com Medium" panose="020B0803020202020204" pitchFamily="34" charset="0"/>
              </a:rPr>
              <a:t>Diversification from equity</a:t>
            </a:r>
            <a:endParaRPr lang="en-US" altLang="en-US" dirty="0">
              <a:solidFill>
                <a:srgbClr val="FFFFFF"/>
              </a:solidFill>
              <a:latin typeface="AvenirNext LT Com Medium" panose="020B0803020202020204" pitchFamily="34" charset="0"/>
            </a:endParaRPr>
          </a:p>
        </p:txBody>
      </p:sp>
      <p:sp>
        <p:nvSpPr>
          <p:cNvPr id="79"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87287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Bottom-up flexibility can provide more precision in asset allocation</a:t>
            </a:r>
            <a:endParaRPr lang="en-US" dirty="0"/>
          </a:p>
        </p:txBody>
      </p:sp>
      <p:sp>
        <p:nvSpPr>
          <p:cNvPr id="4" name="Text Box 36"/>
          <p:cNvSpPr txBox="1">
            <a:spLocks noChangeArrowheads="1"/>
          </p:cNvSpPr>
          <p:nvPr/>
        </p:nvSpPr>
        <p:spPr bwMode="auto">
          <a:xfrm>
            <a:off x="681038" y="1303129"/>
            <a:ext cx="98726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p>
            <a:pPr>
              <a:spcBef>
                <a:spcPct val="50000"/>
              </a:spcBef>
            </a:pPr>
            <a:r>
              <a:rPr lang="en-US" sz="1600" b="1" dirty="0" smtClean="0">
                <a:solidFill>
                  <a:schemeClr val="bg2"/>
                </a:solidFill>
              </a:rPr>
              <a:t>Regional exposure of the top 5 companies per GIC sector (5 companies x 10 sectors = 50 stocks)</a:t>
            </a:r>
            <a:endParaRPr lang="en-US" sz="1600" b="1" dirty="0">
              <a:solidFill>
                <a:schemeClr val="bg2"/>
              </a:solidFill>
            </a:endParaRPr>
          </a:p>
        </p:txBody>
      </p:sp>
      <p:graphicFrame>
        <p:nvGraphicFramePr>
          <p:cNvPr id="5" name="Chart 4"/>
          <p:cNvGraphicFramePr>
            <a:graphicFrameLocks/>
          </p:cNvGraphicFramePr>
          <p:nvPr>
            <p:extLst>
              <p:ext uri="{D42A27DB-BD31-4B8C-83A1-F6EECF244321}">
                <p14:modId xmlns:p14="http://schemas.microsoft.com/office/powerpoint/2010/main" val="2448103898"/>
              </p:ext>
            </p:extLst>
          </p:nvPr>
        </p:nvGraphicFramePr>
        <p:xfrm>
          <a:off x="788943" y="1603903"/>
          <a:ext cx="9853767" cy="3200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92593952"/>
              </p:ext>
            </p:extLst>
          </p:nvPr>
        </p:nvGraphicFramePr>
        <p:xfrm>
          <a:off x="681038" y="4803983"/>
          <a:ext cx="10730086" cy="987662"/>
        </p:xfrm>
        <a:graphic>
          <a:graphicData uri="http://schemas.openxmlformats.org/drawingml/2006/table">
            <a:tbl>
              <a:tblPr firstRow="1" bandRow="1"/>
              <a:tblGrid>
                <a:gridCol w="1330120"/>
                <a:gridCol w="745776"/>
                <a:gridCol w="853666"/>
                <a:gridCol w="853666"/>
                <a:gridCol w="853666"/>
                <a:gridCol w="853666"/>
                <a:gridCol w="853666"/>
                <a:gridCol w="853666"/>
                <a:gridCol w="853666"/>
                <a:gridCol w="853666"/>
                <a:gridCol w="853666"/>
                <a:gridCol w="971196"/>
              </a:tblGrid>
              <a:tr h="402842">
                <a:tc>
                  <a:txBody>
                    <a:bodyPr/>
                    <a:lstStyle>
                      <a:lvl1pPr marL="0" algn="l" defTabSz="914400" rtl="0" eaLnBrk="1" latinLnBrk="0" hangingPunct="1">
                        <a:defRPr sz="1800" b="1" kern="1200">
                          <a:solidFill>
                            <a:schemeClr val="lt1"/>
                          </a:solidFill>
                          <a:latin typeface="AvenirNext LT Com Regular"/>
                          <a:ea typeface=""/>
                          <a:cs typeface="Arial"/>
                        </a:defRPr>
                      </a:lvl1pPr>
                      <a:lvl2pPr marL="457200" algn="l" defTabSz="914400" rtl="0" eaLnBrk="1" latinLnBrk="0" hangingPunct="1">
                        <a:defRPr sz="1800" b="1" kern="1200">
                          <a:solidFill>
                            <a:schemeClr val="lt1"/>
                          </a:solidFill>
                          <a:latin typeface="AvenirNext LT Com Regular"/>
                          <a:ea typeface=""/>
                          <a:cs typeface="Arial"/>
                        </a:defRPr>
                      </a:lvl2pPr>
                      <a:lvl3pPr marL="914400" algn="l" defTabSz="914400" rtl="0" eaLnBrk="1" latinLnBrk="0" hangingPunct="1">
                        <a:defRPr sz="1800" b="1" kern="1200">
                          <a:solidFill>
                            <a:schemeClr val="lt1"/>
                          </a:solidFill>
                          <a:latin typeface="AvenirNext LT Com Regular"/>
                          <a:ea typeface=""/>
                          <a:cs typeface="Arial"/>
                        </a:defRPr>
                      </a:lvl3pPr>
                      <a:lvl4pPr marL="1371600" algn="l" defTabSz="914400" rtl="0" eaLnBrk="1" latinLnBrk="0" hangingPunct="1">
                        <a:defRPr sz="1800" b="1" kern="1200">
                          <a:solidFill>
                            <a:schemeClr val="lt1"/>
                          </a:solidFill>
                          <a:latin typeface="AvenirNext LT Com Regular"/>
                          <a:ea typeface=""/>
                          <a:cs typeface="Arial"/>
                        </a:defRPr>
                      </a:lvl4pPr>
                      <a:lvl5pPr marL="1828800" algn="l" defTabSz="914400" rtl="0" eaLnBrk="1" latinLnBrk="0" hangingPunct="1">
                        <a:defRPr sz="1800" b="1" kern="1200">
                          <a:solidFill>
                            <a:schemeClr val="lt1"/>
                          </a:solidFill>
                          <a:latin typeface="AvenirNext LT Com Regular"/>
                          <a:ea typeface=""/>
                          <a:cs typeface="Arial"/>
                        </a:defRPr>
                      </a:lvl5pPr>
                      <a:lvl6pPr marL="2286000" algn="l" defTabSz="914400" rtl="0" eaLnBrk="1" latinLnBrk="0" hangingPunct="1">
                        <a:defRPr sz="1800" b="1" kern="1200">
                          <a:solidFill>
                            <a:schemeClr val="lt1"/>
                          </a:solidFill>
                          <a:latin typeface="AvenirNext LT Com Regular"/>
                          <a:ea typeface=""/>
                          <a:cs typeface="Arial"/>
                        </a:defRPr>
                      </a:lvl6pPr>
                      <a:lvl7pPr marL="2743200" algn="l" defTabSz="914400" rtl="0" eaLnBrk="1" latinLnBrk="0" hangingPunct="1">
                        <a:defRPr sz="1800" b="1" kern="1200">
                          <a:solidFill>
                            <a:schemeClr val="lt1"/>
                          </a:solidFill>
                          <a:latin typeface="AvenirNext LT Com Regular"/>
                          <a:ea typeface=""/>
                          <a:cs typeface="Arial"/>
                        </a:defRPr>
                      </a:lvl7pPr>
                      <a:lvl8pPr marL="3200400" algn="l" defTabSz="914400" rtl="0" eaLnBrk="1" latinLnBrk="0" hangingPunct="1">
                        <a:defRPr sz="1800" b="1" kern="1200">
                          <a:solidFill>
                            <a:schemeClr val="lt1"/>
                          </a:solidFill>
                          <a:latin typeface="AvenirNext LT Com Regular"/>
                          <a:ea typeface=""/>
                          <a:cs typeface="Arial"/>
                        </a:defRPr>
                      </a:lvl8pPr>
                      <a:lvl9pPr marL="3657600" algn="l" defTabSz="914400" rtl="0" eaLnBrk="1" latinLnBrk="0" hangingPunct="1">
                        <a:defRPr sz="1800" b="1" kern="1200">
                          <a:solidFill>
                            <a:schemeClr val="lt1"/>
                          </a:solidFill>
                          <a:latin typeface="AvenirNext LT Com Regular"/>
                          <a:ea typeface=""/>
                          <a:cs typeface="Arial"/>
                        </a:defRPr>
                      </a:lvl9pPr>
                    </a:lstStyle>
                    <a:p>
                      <a:pPr algn="l" rtl="0" fontAlgn="ctr"/>
                      <a:r>
                        <a:rPr lang="en-US" sz="1600" b="0" i="1" u="none" strike="noStrike" baseline="0" dirty="0" smtClean="0">
                          <a:solidFill>
                            <a:schemeClr val="bg1"/>
                          </a:solidFill>
                          <a:effectLst/>
                          <a:latin typeface="+mn-lt"/>
                        </a:rPr>
                        <a:t>Index return</a:t>
                      </a:r>
                      <a:endParaRPr lang="en-US" sz="1600" b="0" i="1" u="none" strike="noStrike" dirty="0">
                        <a:solidFill>
                          <a:schemeClr val="bg1"/>
                        </a:solidFill>
                        <a:effectLst/>
                        <a:latin typeface="+mn-lt"/>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2007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2009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2014</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a:solidFill>
                            <a:srgbClr val="FFFFFF"/>
                          </a:solidFill>
                          <a:effectLst/>
                          <a:latin typeface="+mn-lt"/>
                        </a:rPr>
                        <a:t>2015</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dirty="0">
                          <a:solidFill>
                            <a:srgbClr val="FFFFFF"/>
                          </a:solidFill>
                          <a:effectLst/>
                          <a:latin typeface="+mn-lt"/>
                        </a:rPr>
                        <a:t>2016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c>
                  <a:txBody>
                    <a:bodyPr/>
                    <a:lstStyle/>
                    <a:p>
                      <a:pPr algn="ctr" fontAlgn="ctr"/>
                      <a:r>
                        <a:rPr lang="en-US" sz="1600" b="1" i="0" u="none" strike="noStrike" dirty="0">
                          <a:solidFill>
                            <a:srgbClr val="FFFFFF"/>
                          </a:solidFill>
                          <a:effectLst/>
                          <a:latin typeface="+mn-lt"/>
                        </a:rPr>
                        <a:t>Average</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solidFill>
                  </a:tcPr>
                </a:tc>
              </a:tr>
              <a:tr h="292410">
                <a:tc>
                  <a:txBody>
                    <a:bodyPr/>
                    <a:lstStyle>
                      <a:lvl1pPr marL="0" algn="l" defTabSz="914400" rtl="0" eaLnBrk="1" latinLnBrk="0" hangingPunct="1">
                        <a:defRPr sz="1800" kern="1200">
                          <a:solidFill>
                            <a:schemeClr val="dk1"/>
                          </a:solidFill>
                          <a:latin typeface="AvenirNext LT Com Regular"/>
                          <a:ea typeface=""/>
                          <a:cs typeface="Arial"/>
                        </a:defRPr>
                      </a:lvl1pPr>
                      <a:lvl2pPr marL="457200" algn="l" defTabSz="914400" rtl="0" eaLnBrk="1" latinLnBrk="0" hangingPunct="1">
                        <a:defRPr sz="1800" kern="1200">
                          <a:solidFill>
                            <a:schemeClr val="dk1"/>
                          </a:solidFill>
                          <a:latin typeface="AvenirNext LT Com Regular"/>
                          <a:ea typeface=""/>
                          <a:cs typeface="Arial"/>
                        </a:defRPr>
                      </a:lvl2pPr>
                      <a:lvl3pPr marL="914400" algn="l" defTabSz="914400" rtl="0" eaLnBrk="1" latinLnBrk="0" hangingPunct="1">
                        <a:defRPr sz="1800" kern="1200">
                          <a:solidFill>
                            <a:schemeClr val="dk1"/>
                          </a:solidFill>
                          <a:latin typeface="AvenirNext LT Com Regular"/>
                          <a:ea typeface=""/>
                          <a:cs typeface="Arial"/>
                        </a:defRPr>
                      </a:lvl3pPr>
                      <a:lvl4pPr marL="1371600" algn="l" defTabSz="914400" rtl="0" eaLnBrk="1" latinLnBrk="0" hangingPunct="1">
                        <a:defRPr sz="1800" kern="1200">
                          <a:solidFill>
                            <a:schemeClr val="dk1"/>
                          </a:solidFill>
                          <a:latin typeface="AvenirNext LT Com Regular"/>
                          <a:ea typeface=""/>
                          <a:cs typeface="Arial"/>
                        </a:defRPr>
                      </a:lvl4pPr>
                      <a:lvl5pPr marL="1828800" algn="l" defTabSz="914400" rtl="0" eaLnBrk="1" latinLnBrk="0" hangingPunct="1">
                        <a:defRPr sz="1800" kern="1200">
                          <a:solidFill>
                            <a:schemeClr val="dk1"/>
                          </a:solidFill>
                          <a:latin typeface="AvenirNext LT Com Regular"/>
                          <a:ea typeface=""/>
                          <a:cs typeface="Arial"/>
                        </a:defRPr>
                      </a:lvl5pPr>
                      <a:lvl6pPr marL="2286000" algn="l" defTabSz="914400" rtl="0" eaLnBrk="1" latinLnBrk="0" hangingPunct="1">
                        <a:defRPr sz="1800" kern="1200">
                          <a:solidFill>
                            <a:schemeClr val="dk1"/>
                          </a:solidFill>
                          <a:latin typeface="AvenirNext LT Com Regular"/>
                          <a:ea typeface=""/>
                          <a:cs typeface="Arial"/>
                        </a:defRPr>
                      </a:lvl6pPr>
                      <a:lvl7pPr marL="2743200" algn="l" defTabSz="914400" rtl="0" eaLnBrk="1" latinLnBrk="0" hangingPunct="1">
                        <a:defRPr sz="1800" kern="1200">
                          <a:solidFill>
                            <a:schemeClr val="dk1"/>
                          </a:solidFill>
                          <a:latin typeface="AvenirNext LT Com Regular"/>
                          <a:ea typeface=""/>
                          <a:cs typeface="Arial"/>
                        </a:defRPr>
                      </a:lvl7pPr>
                      <a:lvl8pPr marL="3200400" algn="l" defTabSz="914400" rtl="0" eaLnBrk="1" latinLnBrk="0" hangingPunct="1">
                        <a:defRPr sz="1800" kern="1200">
                          <a:solidFill>
                            <a:schemeClr val="dk1"/>
                          </a:solidFill>
                          <a:latin typeface="AvenirNext LT Com Regular"/>
                          <a:ea typeface=""/>
                          <a:cs typeface="Arial"/>
                        </a:defRPr>
                      </a:lvl8pPr>
                      <a:lvl9pPr marL="3657600" algn="l" defTabSz="914400" rtl="0" eaLnBrk="1" latinLnBrk="0" hangingPunct="1">
                        <a:defRPr sz="1800" kern="1200">
                          <a:solidFill>
                            <a:schemeClr val="dk1"/>
                          </a:solidFill>
                          <a:latin typeface="AvenirNext LT Com Regular"/>
                          <a:ea typeface=""/>
                          <a:cs typeface="Arial"/>
                        </a:defRPr>
                      </a:lvl9pPr>
                    </a:lstStyle>
                    <a:p>
                      <a:pPr algn="l" fontAlgn="b"/>
                      <a:r>
                        <a:rPr lang="en-US" sz="1600" b="1" i="0" u="none" strike="noStrike" dirty="0" smtClean="0">
                          <a:solidFill>
                            <a:srgbClr val="000000"/>
                          </a:solidFill>
                          <a:effectLst/>
                          <a:latin typeface="+mn-lt"/>
                        </a:rPr>
                        <a:t>Non-U.S.</a:t>
                      </a:r>
                      <a:endParaRPr lang="en-US" sz="1600" b="1" i="0" u="none" strike="noStrike" dirty="0">
                        <a:solidFill>
                          <a:srgbClr val="000000"/>
                        </a:solidFill>
                        <a:effectLst/>
                        <a:latin typeface="+mn-lt"/>
                      </a:endParaRP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dirty="0">
                          <a:solidFill>
                            <a:srgbClr val="000000"/>
                          </a:solidFill>
                          <a:effectLst/>
                          <a:latin typeface="+mn-lt"/>
                        </a:rPr>
                        <a:t>11.6%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-43.1%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32.5%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-11.7%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17.9%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23.3%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0" u="none" strike="noStrike">
                          <a:solidFill>
                            <a:srgbClr val="000000"/>
                          </a:solidFill>
                          <a:effectLst/>
                          <a:latin typeface="+mn-lt"/>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c>
                  <a:txBody>
                    <a:bodyPr/>
                    <a:lstStyle/>
                    <a:p>
                      <a:pPr algn="ctr" fontAlgn="ctr"/>
                      <a:r>
                        <a:rPr lang="en-US" sz="1600" b="1" i="1" u="none" strike="noStrike" dirty="0">
                          <a:solidFill>
                            <a:srgbClr val="000000"/>
                          </a:solidFill>
                          <a:effectLst/>
                          <a:latin typeface="+mn-lt"/>
                        </a:rPr>
                        <a:t>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20000"/>
                      </a:srgbClr>
                    </a:solidFill>
                  </a:tcPr>
                </a:tc>
              </a:tr>
              <a:tr h="292410">
                <a:tc>
                  <a:txBody>
                    <a:bodyPr/>
                    <a:lstStyle>
                      <a:lvl1pPr marL="0" algn="l" defTabSz="914400" rtl="0" eaLnBrk="1" latinLnBrk="0" hangingPunct="1">
                        <a:defRPr sz="1800" kern="1200">
                          <a:solidFill>
                            <a:schemeClr val="dk1"/>
                          </a:solidFill>
                          <a:latin typeface="AvenirNext LT Com Regular"/>
                          <a:ea typeface=""/>
                          <a:cs typeface="Arial"/>
                        </a:defRPr>
                      </a:lvl1pPr>
                      <a:lvl2pPr marL="457200" algn="l" defTabSz="914400" rtl="0" eaLnBrk="1" latinLnBrk="0" hangingPunct="1">
                        <a:defRPr sz="1800" kern="1200">
                          <a:solidFill>
                            <a:schemeClr val="dk1"/>
                          </a:solidFill>
                          <a:latin typeface="AvenirNext LT Com Regular"/>
                          <a:ea typeface=""/>
                          <a:cs typeface="Arial"/>
                        </a:defRPr>
                      </a:lvl2pPr>
                      <a:lvl3pPr marL="914400" algn="l" defTabSz="914400" rtl="0" eaLnBrk="1" latinLnBrk="0" hangingPunct="1">
                        <a:defRPr sz="1800" kern="1200">
                          <a:solidFill>
                            <a:schemeClr val="dk1"/>
                          </a:solidFill>
                          <a:latin typeface="AvenirNext LT Com Regular"/>
                          <a:ea typeface=""/>
                          <a:cs typeface="Arial"/>
                        </a:defRPr>
                      </a:lvl3pPr>
                      <a:lvl4pPr marL="1371600" algn="l" defTabSz="914400" rtl="0" eaLnBrk="1" latinLnBrk="0" hangingPunct="1">
                        <a:defRPr sz="1800" kern="1200">
                          <a:solidFill>
                            <a:schemeClr val="dk1"/>
                          </a:solidFill>
                          <a:latin typeface="AvenirNext LT Com Regular"/>
                          <a:ea typeface=""/>
                          <a:cs typeface="Arial"/>
                        </a:defRPr>
                      </a:lvl4pPr>
                      <a:lvl5pPr marL="1828800" algn="l" defTabSz="914400" rtl="0" eaLnBrk="1" latinLnBrk="0" hangingPunct="1">
                        <a:defRPr sz="1800" kern="1200">
                          <a:solidFill>
                            <a:schemeClr val="dk1"/>
                          </a:solidFill>
                          <a:latin typeface="AvenirNext LT Com Regular"/>
                          <a:ea typeface=""/>
                          <a:cs typeface="Arial"/>
                        </a:defRPr>
                      </a:lvl5pPr>
                      <a:lvl6pPr marL="2286000" algn="l" defTabSz="914400" rtl="0" eaLnBrk="1" latinLnBrk="0" hangingPunct="1">
                        <a:defRPr sz="1800" kern="1200">
                          <a:solidFill>
                            <a:schemeClr val="dk1"/>
                          </a:solidFill>
                          <a:latin typeface="AvenirNext LT Com Regular"/>
                          <a:ea typeface=""/>
                          <a:cs typeface="Arial"/>
                        </a:defRPr>
                      </a:lvl6pPr>
                      <a:lvl7pPr marL="2743200" algn="l" defTabSz="914400" rtl="0" eaLnBrk="1" latinLnBrk="0" hangingPunct="1">
                        <a:defRPr sz="1800" kern="1200">
                          <a:solidFill>
                            <a:schemeClr val="dk1"/>
                          </a:solidFill>
                          <a:latin typeface="AvenirNext LT Com Regular"/>
                          <a:ea typeface=""/>
                          <a:cs typeface="Arial"/>
                        </a:defRPr>
                      </a:lvl7pPr>
                      <a:lvl8pPr marL="3200400" algn="l" defTabSz="914400" rtl="0" eaLnBrk="1" latinLnBrk="0" hangingPunct="1">
                        <a:defRPr sz="1800" kern="1200">
                          <a:solidFill>
                            <a:schemeClr val="dk1"/>
                          </a:solidFill>
                          <a:latin typeface="AvenirNext LT Com Regular"/>
                          <a:ea typeface=""/>
                          <a:cs typeface="Arial"/>
                        </a:defRPr>
                      </a:lvl8pPr>
                      <a:lvl9pPr marL="3657600" algn="l" defTabSz="914400" rtl="0" eaLnBrk="1" latinLnBrk="0" hangingPunct="1">
                        <a:defRPr sz="1800" kern="1200">
                          <a:solidFill>
                            <a:schemeClr val="dk1"/>
                          </a:solidFill>
                          <a:latin typeface="AvenirNext LT Com Regular"/>
                          <a:ea typeface=""/>
                          <a:cs typeface="Arial"/>
                        </a:defRPr>
                      </a:lvl9pPr>
                    </a:lstStyle>
                    <a:p>
                      <a:pPr algn="l" fontAlgn="b"/>
                      <a:r>
                        <a:rPr lang="en-US" sz="1600" b="1" i="0" u="none" strike="noStrike" dirty="0" smtClean="0">
                          <a:solidFill>
                            <a:srgbClr val="000000"/>
                          </a:solidFill>
                          <a:effectLst/>
                          <a:latin typeface="+mn-lt"/>
                        </a:rPr>
                        <a:t>U.S. </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a:solidFill>
                            <a:srgbClr val="000000"/>
                          </a:solidFill>
                          <a:effectLst/>
                          <a:latin typeface="+mn-lt"/>
                        </a:rPr>
                        <a:t>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a:solidFill>
                            <a:srgbClr val="000000"/>
                          </a:solidFill>
                          <a:effectLst/>
                          <a:latin typeface="+mn-lt"/>
                        </a:rPr>
                        <a:t>-37.0%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a:solidFill>
                            <a:srgbClr val="000000"/>
                          </a:solidFill>
                          <a:effectLst/>
                          <a:latin typeface="+mn-lt"/>
                        </a:rPr>
                        <a:t>26.5%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a:solidFill>
                            <a:srgbClr val="000000"/>
                          </a:solidFill>
                          <a:effectLst/>
                          <a:latin typeface="+mn-lt"/>
                        </a:rPr>
                        <a:t>15.1%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dirty="0">
                          <a:solidFill>
                            <a:srgbClr val="000000"/>
                          </a:solidFill>
                          <a:effectLst/>
                          <a:latin typeface="+mn-lt"/>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dirty="0">
                          <a:solidFill>
                            <a:srgbClr val="000000"/>
                          </a:solidFill>
                          <a:effectLst/>
                          <a:latin typeface="+mn-lt"/>
                        </a:rPr>
                        <a:t>16.0%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dirty="0">
                          <a:solidFill>
                            <a:srgbClr val="000000"/>
                          </a:solidFill>
                          <a:effectLst/>
                          <a:latin typeface="+mn-lt"/>
                        </a:rPr>
                        <a:t>32.4%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dirty="0">
                          <a:solidFill>
                            <a:srgbClr val="000000"/>
                          </a:solidFill>
                          <a:effectLst/>
                          <a:latin typeface="+mn-lt"/>
                        </a:rPr>
                        <a:t>13.7%</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dirty="0">
                          <a:solidFill>
                            <a:srgbClr val="000000"/>
                          </a:solidFill>
                          <a:effectLst/>
                          <a:latin typeface="+mn-lt"/>
                        </a:rPr>
                        <a:t>1.4%</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0" u="none" strike="noStrike" dirty="0">
                          <a:solidFill>
                            <a:srgbClr val="000000"/>
                          </a:solidFill>
                          <a:effectLst/>
                          <a:latin typeface="+mn-lt"/>
                        </a:rPr>
                        <a:t>12.0%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c>
                  <a:txBody>
                    <a:bodyPr/>
                    <a:lstStyle/>
                    <a:p>
                      <a:pPr algn="ctr" fontAlgn="ctr"/>
                      <a:r>
                        <a:rPr lang="en-US" sz="1600" b="1" i="1" u="none" strike="noStrike" dirty="0">
                          <a:solidFill>
                            <a:srgbClr val="000000"/>
                          </a:solidFill>
                          <a:effectLst/>
                          <a:latin typeface="+mn-lt"/>
                        </a:rPr>
                        <a:t>8.8%</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9ADF">
                        <a:tint val="40000"/>
                      </a:srgbClr>
                    </a:solidFill>
                  </a:tcPr>
                </a:tc>
              </a:tr>
            </a:tbl>
          </a:graphicData>
        </a:graphic>
      </p:graphicFrame>
      <p:sp>
        <p:nvSpPr>
          <p:cNvPr id="7" name="TextBox 6"/>
          <p:cNvSpPr txBox="1"/>
          <p:nvPr/>
        </p:nvSpPr>
        <p:spPr>
          <a:xfrm>
            <a:off x="10795080" y="2200532"/>
            <a:ext cx="772415" cy="338554"/>
          </a:xfrm>
          <a:prstGeom prst="rect">
            <a:avLst/>
          </a:prstGeom>
          <a:noFill/>
        </p:spPr>
        <p:txBody>
          <a:bodyPr wrap="square" rtlCol="0">
            <a:spAutoFit/>
          </a:bodyPr>
          <a:lstStyle/>
          <a:p>
            <a:r>
              <a:rPr lang="en-US" sz="1600" b="1" i="1" dirty="0" smtClean="0"/>
              <a:t>30</a:t>
            </a:r>
            <a:endParaRPr lang="en-US" sz="1600" b="1" i="1" dirty="0"/>
          </a:p>
        </p:txBody>
      </p:sp>
      <p:sp>
        <p:nvSpPr>
          <p:cNvPr id="8" name="TextBox 7"/>
          <p:cNvSpPr txBox="1"/>
          <p:nvPr/>
        </p:nvSpPr>
        <p:spPr>
          <a:xfrm>
            <a:off x="10795080" y="2946799"/>
            <a:ext cx="772415" cy="338554"/>
          </a:xfrm>
          <a:prstGeom prst="rect">
            <a:avLst/>
          </a:prstGeom>
          <a:noFill/>
        </p:spPr>
        <p:txBody>
          <a:bodyPr wrap="square" rtlCol="0">
            <a:spAutoFit/>
          </a:bodyPr>
          <a:lstStyle/>
          <a:p>
            <a:r>
              <a:rPr lang="en-US" sz="1600" b="1" i="1" dirty="0"/>
              <a:t>2</a:t>
            </a:r>
            <a:r>
              <a:rPr lang="en-US" sz="1600" b="1" i="1" dirty="0" smtClean="0"/>
              <a:t>0</a:t>
            </a:r>
            <a:endParaRPr lang="en-US" sz="1600" b="1" i="1" dirty="0"/>
          </a:p>
        </p:txBody>
      </p:sp>
      <p:sp>
        <p:nvSpPr>
          <p:cNvPr id="9" name="TextBox 8"/>
          <p:cNvSpPr txBox="1"/>
          <p:nvPr/>
        </p:nvSpPr>
        <p:spPr>
          <a:xfrm>
            <a:off x="10642710" y="1511716"/>
            <a:ext cx="1370378" cy="338554"/>
          </a:xfrm>
          <a:prstGeom prst="rect">
            <a:avLst/>
          </a:prstGeom>
          <a:noFill/>
        </p:spPr>
        <p:txBody>
          <a:bodyPr wrap="square" rtlCol="0">
            <a:spAutoFit/>
          </a:bodyPr>
          <a:lstStyle/>
          <a:p>
            <a:r>
              <a:rPr lang="en-US" sz="1600" b="1" dirty="0" smtClean="0"/>
              <a:t>Average</a:t>
            </a:r>
            <a:endParaRPr lang="en-US" sz="1600" b="1" dirty="0"/>
          </a:p>
        </p:txBody>
      </p:sp>
      <p:cxnSp>
        <p:nvCxnSpPr>
          <p:cNvPr id="10" name="Straight Connector 9"/>
          <p:cNvCxnSpPr/>
          <p:nvPr/>
        </p:nvCxnSpPr>
        <p:spPr>
          <a:xfrm>
            <a:off x="10642710" y="1788715"/>
            <a:ext cx="748142"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ph type="body" sz="quarter" idx="12"/>
          </p:nvPr>
        </p:nvSpPr>
        <p:spPr>
          <a:xfrm>
            <a:off x="681038" y="6793277"/>
            <a:ext cx="8581072" cy="268130"/>
          </a:xfrm>
        </p:spPr>
        <p:txBody>
          <a:bodyPr anchor="b"/>
          <a:lstStyle/>
          <a:p>
            <a:r>
              <a:rPr lang="en-US" dirty="0" smtClean="0"/>
              <a:t>* We use S&amp;P 500 and MSCI EAFE to represent U.S. and non-U.S. equities, respectively. </a:t>
            </a:r>
            <a:endParaRPr lang="en-US" dirty="0"/>
          </a:p>
        </p:txBody>
      </p:sp>
      <p:sp>
        <p:nvSpPr>
          <p:cNvPr id="12" name="Rectangle 11"/>
          <p:cNvSpPr/>
          <p:nvPr/>
        </p:nvSpPr>
        <p:spPr>
          <a:xfrm>
            <a:off x="345778" y="6181683"/>
            <a:ext cx="12135917" cy="49780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7510" tIns="0" rIns="197510" bIns="0" rtlCol="0" anchor="ctr"/>
          <a:lstStyle/>
          <a:p>
            <a:pPr marL="197510" lvl="1" indent="-197510">
              <a:spcBef>
                <a:spcPts val="648"/>
              </a:spcBef>
              <a:buFont typeface="Arial" panose="020B0604020202020204" pitchFamily="34" charset="0"/>
              <a:buChar char="•"/>
            </a:pPr>
            <a:r>
              <a:rPr lang="en-US" b="1" kern="0" dirty="0" smtClean="0">
                <a:solidFill>
                  <a:schemeClr val="tx1"/>
                </a:solidFill>
                <a:cs typeface="Arial" panose="020B0604020202020204" pitchFamily="34" charset="0"/>
              </a:rPr>
              <a:t>Flexibility on size, style and domicile provides skillful managers an enhanced toolkit to deliver on objectives</a:t>
            </a:r>
          </a:p>
        </p:txBody>
      </p:sp>
      <p:sp>
        <p:nvSpPr>
          <p:cNvPr id="13" name="&quot;For financial professionals only...&quot;"/>
          <p:cNvSpPr txBox="1">
            <a:spLocks noChangeArrowheads="1"/>
          </p:cNvSpPr>
          <p:nvPr/>
        </p:nvSpPr>
        <p:spPr bwMode="auto">
          <a:xfrm>
            <a:off x="4985165" y="7470195"/>
            <a:ext cx="2932214" cy="215444"/>
          </a:xfrm>
          <a:prstGeom prst="rect">
            <a:avLst/>
          </a:prstGeom>
          <a:noFill/>
          <a:ln>
            <a:noFill/>
          </a:ln>
          <a:effectLst/>
          <a:extLst>
            <a:ext uri="{909E8E84-426E-40DD-AFC4-6F175D3DCCD1}">
              <a14:hiddenFill xmlns:a14="http://schemas.microsoft.com/office/drawing/2010/main">
                <a:solidFill>
                  <a:srgbClr val="009AD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spcAft>
                <a:spcPct val="45000"/>
              </a:spcAft>
              <a:buChar char="•"/>
              <a:defRPr sz="1600" b="1">
                <a:solidFill>
                  <a:srgbClr val="000000"/>
                </a:solidFill>
                <a:latin typeface="AvenirNext LT Com Regular" pitchFamily="34" charset="0"/>
                <a:cs typeface="Arial" charset="0"/>
              </a:defRPr>
            </a:lvl1pPr>
            <a:lvl2pPr marL="742950" indent="-285750" eaLnBrk="0" hangingPunct="0">
              <a:spcAft>
                <a:spcPct val="45000"/>
              </a:spcAft>
              <a:buFont typeface="Arial" charset="0"/>
              <a:buChar char="–"/>
              <a:defRPr sz="1600" b="1">
                <a:solidFill>
                  <a:srgbClr val="000000"/>
                </a:solidFill>
                <a:latin typeface="AvenirNext LT Com Regular" pitchFamily="34" charset="0"/>
                <a:cs typeface="Arial" charset="0"/>
              </a:defRPr>
            </a:lvl2pPr>
            <a:lvl3pPr marL="1143000" indent="-228600" eaLnBrk="0" hangingPunct="0">
              <a:spcAft>
                <a:spcPct val="45000"/>
              </a:spcAft>
              <a:buSzPct val="90000"/>
              <a:buFont typeface="AvenirNext LT Pro Regular" pitchFamily="34" charset="0"/>
              <a:buChar char="•"/>
              <a:defRPr sz="1600" b="1">
                <a:solidFill>
                  <a:srgbClr val="000000"/>
                </a:solidFill>
                <a:latin typeface="AvenirNext LT Com Regular" pitchFamily="34" charset="0"/>
                <a:cs typeface="Arial" charset="0"/>
              </a:defRPr>
            </a:lvl3pPr>
            <a:lvl4pPr marL="1600200" indent="-228600" eaLnBrk="0" hangingPunct="0">
              <a:spcAft>
                <a:spcPct val="45000"/>
              </a:spcAft>
              <a:buSzPct val="90000"/>
              <a:buFont typeface="Arial" charset="0"/>
              <a:buChar char="–"/>
              <a:defRPr sz="1600" b="1">
                <a:solidFill>
                  <a:srgbClr val="000000"/>
                </a:solidFill>
                <a:latin typeface="AvenirNext LT Com Regular" pitchFamily="34" charset="0"/>
                <a:cs typeface="Arial" charset="0"/>
              </a:defRPr>
            </a:lvl4pPr>
            <a:lvl5pPr marL="2057400" indent="-228600" eaLnBrk="0" hangingPunct="0">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5pPr>
            <a:lvl6pPr marL="25146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6pPr>
            <a:lvl7pPr marL="29718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7pPr>
            <a:lvl8pPr marL="34290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8pPr>
            <a:lvl9pPr marL="3886200" indent="-228600" eaLnBrk="0" fontAlgn="base" hangingPunct="0">
              <a:spcBef>
                <a:spcPct val="0"/>
              </a:spcBef>
              <a:spcAft>
                <a:spcPct val="45000"/>
              </a:spcAft>
              <a:buSzPct val="80000"/>
              <a:buFont typeface="AvenirNext LT Pro Regular" pitchFamily="34" charset="0"/>
              <a:buChar char="•"/>
              <a:defRPr sz="1600" b="1">
                <a:solidFill>
                  <a:srgbClr val="000000"/>
                </a:solidFill>
                <a:latin typeface="AvenirNext LT Com Regular" pitchFamily="34" charset="0"/>
                <a:cs typeface="Arial" charset="0"/>
              </a:defRPr>
            </a:lvl9pPr>
          </a:lstStyle>
          <a:p>
            <a:pPr algn="ctr" eaLnBrk="1" hangingPunct="1">
              <a:spcBef>
                <a:spcPct val="50000"/>
              </a:spcBef>
              <a:spcAft>
                <a:spcPct val="0"/>
              </a:spcAft>
              <a:buFontTx/>
              <a:buNone/>
            </a:pPr>
            <a:r>
              <a:rPr lang="en-US" altLang="en-US" sz="800" b="0" dirty="0">
                <a:solidFill>
                  <a:srgbClr val="FFFFFF"/>
                </a:solidFill>
              </a:rPr>
              <a:t>For financial professionals only. Not for use with the public.</a:t>
            </a:r>
          </a:p>
        </p:txBody>
      </p:sp>
    </p:spTree>
    <p:extLst>
      <p:ext uri="{BB962C8B-B14F-4D97-AF65-F5344CB8AC3E}">
        <p14:creationId xmlns:p14="http://schemas.microsoft.com/office/powerpoint/2010/main" val="409240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5">
                                            <p:graphicEl>
                                              <a:chart seriesIdx="0" categoryIdx="3" bldStep="ptInCategory"/>
                                            </p:graphic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5">
                                            <p:graphicEl>
                                              <a:chart seriesIdx="1" categoryIdx="3" bldStep="ptInCategory"/>
                                            </p:graphic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5">
                                            <p:graphicEl>
                                              <a:chart seriesIdx="0" categoryIdx="4" bldStep="ptInCategory"/>
                                            </p:graphic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5">
                                            <p:graphicEl>
                                              <a:chart seriesIdx="1" categoryIdx="4" bldStep="ptInCategory"/>
                                            </p:graphic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5">
                                            <p:graphicEl>
                                              <a:chart seriesIdx="0" categoryIdx="5" bldStep="ptInCategory"/>
                                            </p:graphicEl>
                                          </p:spTgt>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5">
                                            <p:graphicEl>
                                              <a:chart seriesIdx="1" categoryIdx="5" bldStep="ptInCategory"/>
                                            </p:graphicEl>
                                          </p:spTgt>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5">
                                            <p:graphicEl>
                                              <a:chart seriesIdx="0" categoryIdx="6" bldStep="ptInCategory"/>
                                            </p:graphicEl>
                                          </p:spTgt>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5">
                                            <p:graphicEl>
                                              <a:chart seriesIdx="1" categoryIdx="6" bldStep="ptInCategory"/>
                                            </p:graphicEl>
                                          </p:spTgt>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5">
                                            <p:graphicEl>
                                              <a:chart seriesIdx="0" categoryIdx="7" bldStep="ptInCategory"/>
                                            </p:graphicEl>
                                          </p:spTgt>
                                        </p:tgtEl>
                                        <p:attrNameLst>
                                          <p:attrName>style.visibility</p:attrName>
                                        </p:attrNameLst>
                                      </p:cBhvr>
                                      <p:to>
                                        <p:strVal val="visible"/>
                                      </p:to>
                                    </p:set>
                                  </p:childTnLst>
                                </p:cTn>
                              </p:par>
                            </p:childTnLst>
                          </p:cTn>
                        </p:par>
                        <p:par>
                          <p:cTn id="52" fill="hold">
                            <p:stCondLst>
                              <p:cond delay="0"/>
                            </p:stCondLst>
                            <p:childTnLst>
                              <p:par>
                                <p:cTn id="53" presetID="1" presetClass="entr" presetSubtype="0" fill="hold" grpId="0" nodeType="afterEffect">
                                  <p:stCondLst>
                                    <p:cond delay="0"/>
                                  </p:stCondLst>
                                  <p:childTnLst>
                                    <p:set>
                                      <p:cBhvr>
                                        <p:cTn id="54" dur="1" fill="hold">
                                          <p:stCondLst>
                                            <p:cond delay="0"/>
                                          </p:stCondLst>
                                        </p:cTn>
                                        <p:tgtEl>
                                          <p:spTgt spid="5">
                                            <p:graphicEl>
                                              <a:chart seriesIdx="1" categoryIdx="7" bldStep="ptInCategory"/>
                                            </p:graphicEl>
                                          </p:spTgt>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5">
                                            <p:graphicEl>
                                              <a:chart seriesIdx="0" categoryIdx="8" bldStep="ptInCategory"/>
                                            </p:graphicEl>
                                          </p:spTgt>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5">
                                            <p:graphicEl>
                                              <a:chart seriesIdx="1" categoryIdx="8" bldStep="ptInCategory"/>
                                            </p:graphic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grpId="0" nodeType="afterEffect">
                                  <p:stCondLst>
                                    <p:cond delay="0"/>
                                  </p:stCondLst>
                                  <p:childTnLst>
                                    <p:set>
                                      <p:cBhvr>
                                        <p:cTn id="63" dur="1" fill="hold">
                                          <p:stCondLst>
                                            <p:cond delay="0"/>
                                          </p:stCondLst>
                                        </p:cTn>
                                        <p:tgtEl>
                                          <p:spTgt spid="5">
                                            <p:graphicEl>
                                              <a:chart seriesIdx="0" categoryIdx="9" bldStep="ptInCategory"/>
                                            </p:graphicEl>
                                          </p:spTgt>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0"/>
                                  </p:stCondLst>
                                  <p:childTnLst>
                                    <p:set>
                                      <p:cBhvr>
                                        <p:cTn id="66" dur="1" fill="hold">
                                          <p:stCondLst>
                                            <p:cond delay="0"/>
                                          </p:stCondLst>
                                        </p:cTn>
                                        <p:tgtEl>
                                          <p:spTgt spid="5">
                                            <p:graphicEl>
                                              <a:chart seriesIdx="1" categoryIdx="9" bldStep="ptIn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p:bldP spid="8" grpId="0"/>
      <p:bldP spid="9" grpId="0"/>
      <p:bldP spid="12" grpId="0" animBg="1"/>
    </p:bldLst>
  </p:timing>
</p:sld>
</file>

<file path=ppt/theme/theme1.xml><?xml version="1.0" encoding="utf-8"?>
<a:theme xmlns:a="http://schemas.openxmlformats.org/drawingml/2006/main" name="1_Hybrid_Internal">
  <a:themeElements>
    <a:clrScheme name="CG">
      <a:dk1>
        <a:srgbClr val="000000"/>
      </a:dk1>
      <a:lt1>
        <a:srgbClr val="FFFFFF"/>
      </a:lt1>
      <a:dk2>
        <a:srgbClr val="FFFFFF"/>
      </a:dk2>
      <a:lt2>
        <a:srgbClr val="009ADF"/>
      </a:lt2>
      <a:accent1>
        <a:srgbClr val="000000"/>
      </a:accent1>
      <a:accent2>
        <a:srgbClr val="009ADF"/>
      </a:accent2>
      <a:accent3>
        <a:srgbClr val="666666"/>
      </a:accent3>
      <a:accent4>
        <a:srgbClr val="66C2EC"/>
      </a:accent4>
      <a:accent5>
        <a:srgbClr val="CCCCCC"/>
      </a:accent5>
      <a:accent6>
        <a:srgbClr val="CCEBF9"/>
      </a:accent6>
      <a:hlink>
        <a:srgbClr val="009ADF"/>
      </a:hlink>
      <a:folHlink>
        <a:srgbClr val="1E5AA0"/>
      </a:folHlink>
    </a:clrScheme>
    <a:fontScheme name="CG_Preferred_Fonts">
      <a:majorFont>
        <a:latin typeface="AvenirNext LT Com Medium"/>
        <a:ea typeface=""/>
        <a:cs typeface="Arial"/>
      </a:majorFont>
      <a:minorFont>
        <a:latin typeface="AvenirNext LT Com Regular"/>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NSM_IRIS_sm_overview" id="{8C39A131-EE59-4308-97F7-A96D5C280186}" vid="{AE6E2A25-7F0D-4D33-B80D-61B6CA667F0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AF_Internal _Template_v1_PPT2003</Template>
  <TotalTime>9206</TotalTime>
  <Words>3353</Words>
  <Application>Microsoft Office PowerPoint</Application>
  <PresentationFormat>Custom</PresentationFormat>
  <Paragraphs>537</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Wingdings</vt:lpstr>
      <vt:lpstr>AvenirNext LT Pro Regular</vt:lpstr>
      <vt:lpstr>AvenirNext LT Com Medium</vt:lpstr>
      <vt:lpstr>AvenirNext LT Com Demi</vt:lpstr>
      <vt:lpstr>Calibri</vt:lpstr>
      <vt:lpstr>AvenirNext LT Pro Medium</vt:lpstr>
      <vt:lpstr>AvenirNext LT Com Regular</vt:lpstr>
      <vt:lpstr>Times New Roman</vt:lpstr>
      <vt:lpstr>1_Hybrid_Internal</vt:lpstr>
      <vt:lpstr>Portfolio Construction</vt:lpstr>
      <vt:lpstr>At Capital Group, we believe…</vt:lpstr>
      <vt:lpstr>Investment objectives can help align client goals to asset allocation</vt:lpstr>
      <vt:lpstr>Style boxes were meant to be descriptive, not prescriptive</vt:lpstr>
      <vt:lpstr>Investment objectives can lead to differentiated outcomes</vt:lpstr>
      <vt:lpstr>Risk is not just volatility …  but that the client might fail to meet his/her goal</vt:lpstr>
      <vt:lpstr>Equity “glide path within the glide path” can help mitigate key client risks</vt:lpstr>
      <vt:lpstr>Each fixed income fund may play a distinct role in portfolio construction</vt:lpstr>
      <vt:lpstr>Bottom-up flexibility can provide more precision in asset allocation</vt:lpstr>
      <vt:lpstr>Flexible American Funds have a record of superior returns…</vt:lpstr>
      <vt:lpstr>…with disciplined flexibility </vt:lpstr>
      <vt:lpstr>Objective-based investing can complement traditional portfolio construction</vt:lpstr>
      <vt:lpstr>American Funds Investment Results</vt:lpstr>
      <vt:lpstr>American Funds Investment Results</vt:lpstr>
      <vt:lpstr>American Funds Investment Results</vt:lpstr>
      <vt:lpstr>American Funds Investment Results</vt:lpstr>
      <vt:lpstr>Market Indexes Results</vt:lpstr>
      <vt:lpstr>Important Information</vt:lpstr>
      <vt:lpstr>Risk Disclosure</vt:lpstr>
      <vt:lpstr>Index Definitions</vt:lpstr>
      <vt:lpstr>Data Sources</vt:lpstr>
    </vt:vector>
  </TitlesOfParts>
  <Company>The Capital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Funds internal PowerPoint template</dc:title>
  <dc:creator>JSXM</dc:creator>
  <cp:lastModifiedBy>AJ Aguilar Jr (AJAA)</cp:lastModifiedBy>
  <cp:revision>525</cp:revision>
  <cp:lastPrinted>2017-02-24T20:31:20Z</cp:lastPrinted>
  <dcterms:created xsi:type="dcterms:W3CDTF">2013-03-14T18:04:13Z</dcterms:created>
  <dcterms:modified xsi:type="dcterms:W3CDTF">2018-02-28T18:51:04Z</dcterms:modified>
</cp:coreProperties>
</file>